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0" r:id="rId2"/>
    <p:sldId id="403" r:id="rId3"/>
    <p:sldId id="369" r:id="rId4"/>
    <p:sldId id="291" r:id="rId5"/>
    <p:sldId id="394" r:id="rId6"/>
    <p:sldId id="395" r:id="rId7"/>
    <p:sldId id="414" r:id="rId8"/>
    <p:sldId id="416" r:id="rId9"/>
    <p:sldId id="371" r:id="rId10"/>
    <p:sldId id="370" r:id="rId11"/>
    <p:sldId id="373" r:id="rId12"/>
    <p:sldId id="396" r:id="rId13"/>
    <p:sldId id="415" r:id="rId14"/>
    <p:sldId id="374" r:id="rId15"/>
    <p:sldId id="404" r:id="rId16"/>
    <p:sldId id="399" r:id="rId17"/>
    <p:sldId id="400" r:id="rId18"/>
    <p:sldId id="401" r:id="rId19"/>
    <p:sldId id="409" r:id="rId20"/>
    <p:sldId id="413" r:id="rId21"/>
    <p:sldId id="405" r:id="rId22"/>
    <p:sldId id="410" r:id="rId23"/>
    <p:sldId id="361"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08">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Heller" initials="C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3869" autoAdjust="0"/>
  </p:normalViewPr>
  <p:slideViewPr>
    <p:cSldViewPr showGuides="1">
      <p:cViewPr>
        <p:scale>
          <a:sx n="100" d="100"/>
          <a:sy n="100" d="100"/>
        </p:scale>
        <p:origin x="-1188" y="-546"/>
      </p:cViewPr>
      <p:guideLst>
        <p:guide orient="horz" pos="2208"/>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Percent of Total DALYs among women</a:t>
            </a:r>
          </a:p>
        </c:rich>
      </c:tx>
      <c:layout/>
      <c:overlay val="0"/>
      <c:spPr>
        <a:noFill/>
        <a:ln>
          <a:noFill/>
        </a:ln>
        <a:effectLst/>
      </c:spPr>
    </c:title>
    <c:autoTitleDeleted val="0"/>
    <c:plotArea>
      <c:layout>
        <c:manualLayout>
          <c:layoutTarget val="inner"/>
          <c:xMode val="edge"/>
          <c:yMode val="edge"/>
          <c:x val="0.1669325661215425"/>
          <c:y val="0.10651714631826024"/>
          <c:w val="0.80958348475671316"/>
          <c:h val="0.82379171283732255"/>
        </c:manualLayout>
      </c:layout>
      <c:barChart>
        <c:barDir val="bar"/>
        <c:grouping val="clustered"/>
        <c:varyColors val="0"/>
        <c:ser>
          <c:idx val="0"/>
          <c:order val="0"/>
          <c:tx>
            <c:strRef>
              <c:f>Sheet1!$B$1</c:f>
              <c:strCache>
                <c:ptCount val="1"/>
                <c:pt idx="0">
                  <c:v>Percent of Total DALYs</c:v>
                </c:pt>
              </c:strCache>
            </c:strRef>
          </c:tx>
          <c:spPr>
            <a:solidFill>
              <a:schemeClr val="accent1"/>
            </a:solidFill>
            <a:ln>
              <a:solidFill>
                <a:schemeClr val="bg1">
                  <a:lumMod val="50000"/>
                </a:schemeClr>
              </a:solidFill>
            </a:ln>
            <a:effectLst/>
          </c:spPr>
          <c:invertIfNegative val="0"/>
          <c:dPt>
            <c:idx val="2"/>
            <c:invertIfNegative val="0"/>
            <c:bubble3D val="0"/>
            <c:extLst xmlns:c16r2="http://schemas.microsoft.com/office/drawing/2015/06/chart">
              <c:ext xmlns:c16="http://schemas.microsoft.com/office/drawing/2014/chart" uri="{C3380CC4-5D6E-409C-BE32-E72D297353CC}">
                <c16:uniqueId val="{00000003-C2DF-4CA2-BD24-50E14D19B20B}"/>
              </c:ext>
            </c:extLst>
          </c:dPt>
          <c:dPt>
            <c:idx val="4"/>
            <c:invertIfNegative val="0"/>
            <c:bubble3D val="0"/>
            <c:extLst xmlns:c16r2="http://schemas.microsoft.com/office/drawing/2015/06/chart">
              <c:ext xmlns:c16="http://schemas.microsoft.com/office/drawing/2014/chart" uri="{C3380CC4-5D6E-409C-BE32-E72D297353CC}">
                <c16:uniqueId val="{00000001-4437-4108-B1C5-2AB5E7516B69}"/>
              </c:ext>
            </c:extLst>
          </c:dPt>
          <c:dPt>
            <c:idx val="5"/>
            <c:invertIfNegative val="0"/>
            <c:bubble3D val="0"/>
            <c:spPr>
              <a:solidFill>
                <a:schemeClr val="accent4"/>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4437-4108-B1C5-2AB5E7516B69}"/>
              </c:ext>
            </c:extLst>
          </c:dPt>
          <c:dPt>
            <c:idx val="6"/>
            <c:invertIfNegative val="0"/>
            <c:bubble3D val="0"/>
            <c:extLst xmlns:c16r2="http://schemas.microsoft.com/office/drawing/2015/06/chart">
              <c:ext xmlns:c16="http://schemas.microsoft.com/office/drawing/2014/chart" uri="{C3380CC4-5D6E-409C-BE32-E72D297353CC}">
                <c16:uniqueId val="{00000004-4437-4108-B1C5-2AB5E7516B69}"/>
              </c:ext>
            </c:extLst>
          </c:dPt>
          <c:dPt>
            <c:idx val="8"/>
            <c:invertIfNegative val="0"/>
            <c:bubble3D val="0"/>
            <c:extLst xmlns:c16r2="http://schemas.microsoft.com/office/drawing/2015/06/chart">
              <c:ext xmlns:c16="http://schemas.microsoft.com/office/drawing/2014/chart" uri="{C3380CC4-5D6E-409C-BE32-E72D297353CC}">
                <c16:uniqueId val="{00000003-B53B-4FE8-BCE3-6E056D642DAD}"/>
              </c:ext>
            </c:extLst>
          </c:dPt>
          <c:dPt>
            <c:idx val="9"/>
            <c:invertIfNegative val="0"/>
            <c:bubble3D val="0"/>
            <c:extLst xmlns:c16r2="http://schemas.microsoft.com/office/drawing/2015/06/chart">
              <c:ext xmlns:c16="http://schemas.microsoft.com/office/drawing/2014/chart" uri="{C3380CC4-5D6E-409C-BE32-E72D297353CC}">
                <c16:uniqueId val="{00000006-4437-4108-B1C5-2AB5E7516B6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Leukemia</c:v>
                </c:pt>
                <c:pt idx="1">
                  <c:v>Ovarian cancer</c:v>
                </c:pt>
                <c:pt idx="2">
                  <c:v>Asthma</c:v>
                </c:pt>
                <c:pt idx="3">
                  <c:v>Pancreatic cancer</c:v>
                </c:pt>
                <c:pt idx="4">
                  <c:v>Colorectal cancer</c:v>
                </c:pt>
                <c:pt idx="5">
                  <c:v>Breast cancer</c:v>
                </c:pt>
                <c:pt idx="6">
                  <c:v>Depressive disorders</c:v>
                </c:pt>
                <c:pt idx="7">
                  <c:v>Lung cancer</c:v>
                </c:pt>
                <c:pt idx="8">
                  <c:v>Diabetes mellitus</c:v>
                </c:pt>
              </c:strCache>
            </c:strRef>
          </c:cat>
          <c:val>
            <c:numRef>
              <c:f>Sheet1!$B$2:$B$10</c:f>
              <c:numCache>
                <c:formatCode>General</c:formatCode>
                <c:ptCount val="9"/>
                <c:pt idx="0">
                  <c:v>0.5</c:v>
                </c:pt>
                <c:pt idx="1">
                  <c:v>0.75</c:v>
                </c:pt>
                <c:pt idx="2">
                  <c:v>0.88</c:v>
                </c:pt>
                <c:pt idx="3">
                  <c:v>0.9</c:v>
                </c:pt>
                <c:pt idx="4">
                  <c:v>1.45</c:v>
                </c:pt>
                <c:pt idx="5">
                  <c:v>2.6</c:v>
                </c:pt>
                <c:pt idx="6">
                  <c:v>3.38</c:v>
                </c:pt>
                <c:pt idx="7">
                  <c:v>3.42</c:v>
                </c:pt>
                <c:pt idx="8">
                  <c:v>3.58</c:v>
                </c:pt>
              </c:numCache>
            </c:numRef>
          </c:val>
          <c:extLst xmlns:c16r2="http://schemas.microsoft.com/office/drawing/2015/06/chart">
            <c:ext xmlns:c16="http://schemas.microsoft.com/office/drawing/2014/chart" uri="{C3380CC4-5D6E-409C-BE32-E72D297353CC}">
              <c16:uniqueId val="{00000000-C2DF-4CA2-BD24-50E14D19B20B}"/>
            </c:ext>
          </c:extLst>
        </c:ser>
        <c:dLbls>
          <c:showLegendKey val="0"/>
          <c:showVal val="0"/>
          <c:showCatName val="0"/>
          <c:showSerName val="0"/>
          <c:showPercent val="0"/>
          <c:showBubbleSize val="0"/>
        </c:dLbls>
        <c:gapWidth val="70"/>
        <c:axId val="148630912"/>
        <c:axId val="150013056"/>
      </c:barChart>
      <c:catAx>
        <c:axId val="148630912"/>
        <c:scaling>
          <c:orientation val="minMax"/>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013056"/>
        <c:crosses val="autoZero"/>
        <c:auto val="1"/>
        <c:lblAlgn val="ctr"/>
        <c:lblOffset val="100"/>
        <c:noMultiLvlLbl val="0"/>
      </c:catAx>
      <c:valAx>
        <c:axId val="150013056"/>
        <c:scaling>
          <c:orientation val="minMax"/>
        </c:scaling>
        <c:delete val="0"/>
        <c:axPos val="b"/>
        <c:numFmt formatCode="#,##0.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8630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516302963816E-2"/>
          <c:y val="5.3835719505012501E-2"/>
          <c:w val="0.92897807728979498"/>
          <c:h val="0.83279476187138701"/>
        </c:manualLayout>
      </c:layout>
      <c:lineChart>
        <c:grouping val="standard"/>
        <c:varyColors val="0"/>
        <c:ser>
          <c:idx val="0"/>
          <c:order val="0"/>
          <c:tx>
            <c:strRef>
              <c:f>Sheet1!$B$1</c:f>
              <c:strCache>
                <c:ptCount val="1"/>
                <c:pt idx="0">
                  <c:v>Bronx</c:v>
                </c:pt>
              </c:strCache>
            </c:strRef>
          </c:tx>
          <c:spPr>
            <a:ln>
              <a:solidFill>
                <a:schemeClr val="accent4"/>
              </a:solidFill>
            </a:ln>
          </c:spPr>
          <c:marker>
            <c:spPr>
              <a:solidFill>
                <a:schemeClr val="accent4"/>
              </a:solidFill>
              <a:ln>
                <a:solidFill>
                  <a:schemeClr val="accent4"/>
                </a:solidFill>
              </a:ln>
            </c:spPr>
          </c:marker>
          <c:dLbls>
            <c:dLbl>
              <c:idx val="0"/>
              <c:layout>
                <c:manualLayout>
                  <c:x val="-3.2840725892786797E-2"/>
                  <c:y val="-2.9506875063166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F0F-4CD9-BC6F-C19015171087}"/>
                </c:ext>
              </c:extLst>
            </c:dLbl>
            <c:dLbl>
              <c:idx val="15"/>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F0F-4CD9-BC6F-C19015171087}"/>
                </c:ext>
              </c:extLst>
            </c:dLbl>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Sheet1!$B$2:$B$17</c:f>
              <c:numCache>
                <c:formatCode>General</c:formatCode>
                <c:ptCount val="16"/>
                <c:pt idx="0">
                  <c:v>23.7</c:v>
                </c:pt>
                <c:pt idx="1">
                  <c:v>23.7</c:v>
                </c:pt>
                <c:pt idx="2">
                  <c:v>26.5</c:v>
                </c:pt>
                <c:pt idx="3">
                  <c:v>25.9</c:v>
                </c:pt>
                <c:pt idx="4">
                  <c:v>25.7</c:v>
                </c:pt>
                <c:pt idx="5">
                  <c:v>30.6</c:v>
                </c:pt>
                <c:pt idx="6">
                  <c:v>29.1</c:v>
                </c:pt>
                <c:pt idx="7">
                  <c:v>29.3</c:v>
                </c:pt>
                <c:pt idx="8">
                  <c:v>31</c:v>
                </c:pt>
                <c:pt idx="9">
                  <c:v>30.5</c:v>
                </c:pt>
                <c:pt idx="10">
                  <c:v>32</c:v>
                </c:pt>
                <c:pt idx="11">
                  <c:v>31.2</c:v>
                </c:pt>
                <c:pt idx="12">
                  <c:v>30.3</c:v>
                </c:pt>
                <c:pt idx="13">
                  <c:v>31.3</c:v>
                </c:pt>
                <c:pt idx="14">
                  <c:v>33.6</c:v>
                </c:pt>
                <c:pt idx="15">
                  <c:v>34.9</c:v>
                </c:pt>
              </c:numCache>
            </c:numRef>
          </c:val>
          <c:smooth val="0"/>
          <c:extLst xmlns:c16r2="http://schemas.microsoft.com/office/drawing/2015/06/chart">
            <c:ext xmlns:c16="http://schemas.microsoft.com/office/drawing/2014/chart" uri="{C3380CC4-5D6E-409C-BE32-E72D297353CC}">
              <c16:uniqueId val="{00000002-AF0F-4CD9-BC6F-C19015171087}"/>
            </c:ext>
          </c:extLst>
        </c:ser>
        <c:ser>
          <c:idx val="1"/>
          <c:order val="1"/>
          <c:tx>
            <c:strRef>
              <c:f>Sheet1!$C$1</c:f>
              <c:strCache>
                <c:ptCount val="1"/>
                <c:pt idx="0">
                  <c:v>Brooklyn</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Sheet1!$C$2:$C$17</c:f>
              <c:numCache>
                <c:formatCode>General</c:formatCode>
                <c:ptCount val="16"/>
                <c:pt idx="0">
                  <c:v>20.9</c:v>
                </c:pt>
                <c:pt idx="1">
                  <c:v>23.5</c:v>
                </c:pt>
                <c:pt idx="2">
                  <c:v>23.7</c:v>
                </c:pt>
                <c:pt idx="3">
                  <c:v>23.7</c:v>
                </c:pt>
                <c:pt idx="4">
                  <c:v>24.3</c:v>
                </c:pt>
                <c:pt idx="5">
                  <c:v>24.2</c:v>
                </c:pt>
                <c:pt idx="6">
                  <c:v>25</c:v>
                </c:pt>
                <c:pt idx="7">
                  <c:v>25.7</c:v>
                </c:pt>
                <c:pt idx="8">
                  <c:v>26.8</c:v>
                </c:pt>
                <c:pt idx="9">
                  <c:v>26.9</c:v>
                </c:pt>
                <c:pt idx="10">
                  <c:v>27</c:v>
                </c:pt>
                <c:pt idx="11">
                  <c:v>27.2</c:v>
                </c:pt>
                <c:pt idx="12">
                  <c:v>26.5</c:v>
                </c:pt>
                <c:pt idx="13">
                  <c:v>26.7</c:v>
                </c:pt>
                <c:pt idx="14">
                  <c:v>25.8</c:v>
                </c:pt>
                <c:pt idx="15">
                  <c:v>26.5</c:v>
                </c:pt>
              </c:numCache>
            </c:numRef>
          </c:val>
          <c:smooth val="0"/>
          <c:extLst xmlns:c16r2="http://schemas.microsoft.com/office/drawing/2015/06/chart">
            <c:ext xmlns:c16="http://schemas.microsoft.com/office/drawing/2014/chart" uri="{C3380CC4-5D6E-409C-BE32-E72D297353CC}">
              <c16:uniqueId val="{00000003-AF0F-4CD9-BC6F-C19015171087}"/>
            </c:ext>
          </c:extLst>
        </c:ser>
        <c:ser>
          <c:idx val="2"/>
          <c:order val="2"/>
          <c:tx>
            <c:strRef>
              <c:f>Sheet1!$D$1</c:f>
              <c:strCache>
                <c:ptCount val="1"/>
                <c:pt idx="0">
                  <c:v>Manhattan</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Sheet1!$D$2:$D$17</c:f>
              <c:numCache>
                <c:formatCode>General</c:formatCode>
                <c:ptCount val="16"/>
                <c:pt idx="0">
                  <c:v>13.1</c:v>
                </c:pt>
                <c:pt idx="1">
                  <c:v>15.5</c:v>
                </c:pt>
                <c:pt idx="2">
                  <c:v>15.8</c:v>
                </c:pt>
                <c:pt idx="3">
                  <c:v>13.4</c:v>
                </c:pt>
                <c:pt idx="4">
                  <c:v>14.6</c:v>
                </c:pt>
                <c:pt idx="5">
                  <c:v>15</c:v>
                </c:pt>
                <c:pt idx="6">
                  <c:v>16.100000000000001</c:v>
                </c:pt>
                <c:pt idx="7">
                  <c:v>16.5</c:v>
                </c:pt>
                <c:pt idx="8">
                  <c:v>14.8</c:v>
                </c:pt>
                <c:pt idx="9">
                  <c:v>13.9</c:v>
                </c:pt>
                <c:pt idx="10">
                  <c:v>14.7</c:v>
                </c:pt>
                <c:pt idx="11">
                  <c:v>16.5</c:v>
                </c:pt>
                <c:pt idx="12">
                  <c:v>17.600000000000001</c:v>
                </c:pt>
                <c:pt idx="13">
                  <c:v>15.6</c:v>
                </c:pt>
                <c:pt idx="14">
                  <c:v>15.4</c:v>
                </c:pt>
                <c:pt idx="15">
                  <c:v>17.399999999999999</c:v>
                </c:pt>
              </c:numCache>
            </c:numRef>
          </c:val>
          <c:smooth val="0"/>
          <c:extLst xmlns:c16r2="http://schemas.microsoft.com/office/drawing/2015/06/chart">
            <c:ext xmlns:c16="http://schemas.microsoft.com/office/drawing/2014/chart" uri="{C3380CC4-5D6E-409C-BE32-E72D297353CC}">
              <c16:uniqueId val="{00000004-AF0F-4CD9-BC6F-C19015171087}"/>
            </c:ext>
          </c:extLst>
        </c:ser>
        <c:ser>
          <c:idx val="3"/>
          <c:order val="3"/>
          <c:tx>
            <c:strRef>
              <c:f>Sheet1!$E$1</c:f>
              <c:strCache>
                <c:ptCount val="1"/>
                <c:pt idx="0">
                  <c:v>Queens</c:v>
                </c:pt>
              </c:strCache>
            </c:strRef>
          </c:tx>
          <c:spPr>
            <a:ln>
              <a:solidFill>
                <a:schemeClr val="accent1"/>
              </a:solidFill>
            </a:ln>
          </c:spPr>
          <c:marker>
            <c:symbol val="square"/>
            <c:size val="7"/>
            <c:spPr>
              <a:solidFill>
                <a:schemeClr val="accent1"/>
              </a:solidFill>
              <a:ln>
                <a:solidFill>
                  <a:schemeClr val="accent1"/>
                </a:solid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Sheet1!$E$2:$E$17</c:f>
              <c:numCache>
                <c:formatCode>General</c:formatCode>
                <c:ptCount val="16"/>
                <c:pt idx="0">
                  <c:v>16.399999999999999</c:v>
                </c:pt>
                <c:pt idx="1">
                  <c:v>18.399999999999999</c:v>
                </c:pt>
                <c:pt idx="2">
                  <c:v>20.7</c:v>
                </c:pt>
                <c:pt idx="3">
                  <c:v>17.399999999999999</c:v>
                </c:pt>
                <c:pt idx="4">
                  <c:v>19.899999999999999</c:v>
                </c:pt>
                <c:pt idx="5">
                  <c:v>20.3</c:v>
                </c:pt>
                <c:pt idx="6">
                  <c:v>20.6</c:v>
                </c:pt>
                <c:pt idx="7">
                  <c:v>22.5</c:v>
                </c:pt>
                <c:pt idx="8">
                  <c:v>21.4</c:v>
                </c:pt>
                <c:pt idx="9">
                  <c:v>22.8</c:v>
                </c:pt>
                <c:pt idx="10">
                  <c:v>22.3</c:v>
                </c:pt>
                <c:pt idx="11">
                  <c:v>19</c:v>
                </c:pt>
                <c:pt idx="12">
                  <c:v>24</c:v>
                </c:pt>
                <c:pt idx="13">
                  <c:v>23.4</c:v>
                </c:pt>
                <c:pt idx="14">
                  <c:v>21</c:v>
                </c:pt>
                <c:pt idx="15">
                  <c:v>23.7</c:v>
                </c:pt>
              </c:numCache>
            </c:numRef>
          </c:val>
          <c:smooth val="0"/>
          <c:extLst xmlns:c16r2="http://schemas.microsoft.com/office/drawing/2015/06/chart">
            <c:ext xmlns:c16="http://schemas.microsoft.com/office/drawing/2014/chart" uri="{C3380CC4-5D6E-409C-BE32-E72D297353CC}">
              <c16:uniqueId val="{00000005-AF0F-4CD9-BC6F-C19015171087}"/>
            </c:ext>
          </c:extLst>
        </c:ser>
        <c:ser>
          <c:idx val="4"/>
          <c:order val="4"/>
          <c:tx>
            <c:strRef>
              <c:f>Sheet1!$F$1</c:f>
              <c:strCache>
                <c:ptCount val="1"/>
                <c:pt idx="0">
                  <c:v>Staten Island</c:v>
                </c:pt>
              </c:strCache>
            </c:strRef>
          </c:tx>
          <c:marker>
            <c:symbol val="circle"/>
            <c:size val="7"/>
            <c:spPr>
              <a:solidFill>
                <a:schemeClr val="accent5"/>
              </a:solidFill>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Sheet1!$F$2:$F$17</c:f>
              <c:numCache>
                <c:formatCode>General</c:formatCode>
                <c:ptCount val="16"/>
                <c:pt idx="0">
                  <c:v>18.399999999999999</c:v>
                </c:pt>
                <c:pt idx="1">
                  <c:v>18.899999999999999</c:v>
                </c:pt>
                <c:pt idx="2">
                  <c:v>26.6</c:v>
                </c:pt>
                <c:pt idx="3">
                  <c:v>21.7</c:v>
                </c:pt>
                <c:pt idx="4">
                  <c:v>22.7</c:v>
                </c:pt>
                <c:pt idx="5">
                  <c:v>24.5</c:v>
                </c:pt>
                <c:pt idx="6">
                  <c:v>26.6</c:v>
                </c:pt>
                <c:pt idx="7">
                  <c:v>22.2</c:v>
                </c:pt>
                <c:pt idx="8">
                  <c:v>27.6</c:v>
                </c:pt>
                <c:pt idx="9">
                  <c:v>28.1</c:v>
                </c:pt>
                <c:pt idx="10">
                  <c:v>32</c:v>
                </c:pt>
                <c:pt idx="11">
                  <c:v>29.7</c:v>
                </c:pt>
                <c:pt idx="12">
                  <c:v>29.2</c:v>
                </c:pt>
                <c:pt idx="13">
                  <c:v>24.6</c:v>
                </c:pt>
                <c:pt idx="14">
                  <c:v>25.6</c:v>
                </c:pt>
                <c:pt idx="15">
                  <c:v>24.6</c:v>
                </c:pt>
              </c:numCache>
            </c:numRef>
          </c:val>
          <c:smooth val="0"/>
          <c:extLst xmlns:c16r2="http://schemas.microsoft.com/office/drawing/2015/06/chart">
            <c:ext xmlns:c16="http://schemas.microsoft.com/office/drawing/2014/chart" uri="{C3380CC4-5D6E-409C-BE32-E72D297353CC}">
              <c16:uniqueId val="{00000006-AF0F-4CD9-BC6F-C19015171087}"/>
            </c:ext>
          </c:extLst>
        </c:ser>
        <c:dLbls>
          <c:showLegendKey val="0"/>
          <c:showVal val="0"/>
          <c:showCatName val="0"/>
          <c:showSerName val="0"/>
          <c:showPercent val="0"/>
          <c:showBubbleSize val="0"/>
        </c:dLbls>
        <c:marker val="1"/>
        <c:smooth val="0"/>
        <c:axId val="163135872"/>
        <c:axId val="163137792"/>
      </c:lineChart>
      <c:catAx>
        <c:axId val="163135872"/>
        <c:scaling>
          <c:orientation val="minMax"/>
        </c:scaling>
        <c:delete val="0"/>
        <c:axPos val="b"/>
        <c:numFmt formatCode="General" sourceLinked="1"/>
        <c:majorTickMark val="out"/>
        <c:minorTickMark val="none"/>
        <c:tickLblPos val="nextTo"/>
        <c:txPr>
          <a:bodyPr/>
          <a:lstStyle/>
          <a:p>
            <a:pPr>
              <a:defRPr sz="1000"/>
            </a:pPr>
            <a:endParaRPr lang="en-US"/>
          </a:p>
        </c:txPr>
        <c:crossAx val="163137792"/>
        <c:crosses val="autoZero"/>
        <c:auto val="1"/>
        <c:lblAlgn val="ctr"/>
        <c:lblOffset val="100"/>
        <c:noMultiLvlLbl val="0"/>
      </c:catAx>
      <c:valAx>
        <c:axId val="163137792"/>
        <c:scaling>
          <c:orientation val="minMax"/>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1200" b="1" i="0" baseline="0" dirty="0">
                    <a:effectLst/>
                  </a:rPr>
                  <a:t>Age-adjusted percent (%) of adults who are obese</a:t>
                </a:r>
                <a:endParaRPr lang="en-US" sz="12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endParaRPr lang="en-US" dirty="0"/>
              </a:p>
            </c:rich>
          </c:tx>
          <c:layout>
            <c:manualLayout>
              <c:xMode val="edge"/>
              <c:yMode val="edge"/>
              <c:x val="0"/>
              <c:y val="0.10292168402938499"/>
            </c:manualLayout>
          </c:layout>
          <c:overlay val="0"/>
        </c:title>
        <c:numFmt formatCode="General" sourceLinked="1"/>
        <c:majorTickMark val="out"/>
        <c:minorTickMark val="none"/>
        <c:tickLblPos val="nextTo"/>
        <c:txPr>
          <a:bodyPr/>
          <a:lstStyle/>
          <a:p>
            <a:pPr>
              <a:defRPr sz="1000"/>
            </a:pPr>
            <a:endParaRPr lang="en-US"/>
          </a:p>
        </c:txPr>
        <c:crossAx val="163135872"/>
        <c:crosses val="autoZero"/>
        <c:crossBetween val="between"/>
      </c:valAx>
    </c:plotArea>
    <c:legend>
      <c:legendPos val="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8299319995275E-2"/>
          <c:y val="5.3835742671197402E-2"/>
          <c:w val="0.92897807728979498"/>
          <c:h val="0.83279476187138701"/>
        </c:manualLayout>
      </c:layout>
      <c:lineChart>
        <c:grouping val="standard"/>
        <c:varyColors val="0"/>
        <c:ser>
          <c:idx val="0"/>
          <c:order val="0"/>
          <c:tx>
            <c:strRef>
              <c:f>Sheet1!$B$1</c:f>
              <c:strCache>
                <c:ptCount val="1"/>
                <c:pt idx="0">
                  <c:v>Bronx</c:v>
                </c:pt>
              </c:strCache>
            </c:strRef>
          </c:tx>
          <c:spPr>
            <a:ln>
              <a:solidFill>
                <a:schemeClr val="accent4"/>
              </a:solidFill>
            </a:ln>
          </c:spPr>
          <c:marker>
            <c:spPr>
              <a:solidFill>
                <a:schemeClr val="accent4"/>
              </a:solidFill>
              <a:ln>
                <a:solidFill>
                  <a:schemeClr val="accent4"/>
                </a:solidFill>
              </a:ln>
            </c:spPr>
          </c:marker>
          <c:dLbls>
            <c:dLbl>
              <c:idx val="0"/>
              <c:layout>
                <c:manualLayout>
                  <c:x val="-3.67816129999212E-2"/>
                  <c:y val="-1.72123437868473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60E-4022-AE2C-1286B16FBEBF}"/>
                </c:ext>
              </c:extLst>
            </c:dLbl>
            <c:dLbl>
              <c:idx val="15"/>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60E-4022-AE2C-1286B16FBEBF}"/>
                </c:ext>
              </c:extLst>
            </c:dLbl>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Sheet1!$B$2:$B$17</c:f>
              <c:numCache>
                <c:formatCode>General</c:formatCode>
                <c:ptCount val="16"/>
                <c:pt idx="0">
                  <c:v>4.8</c:v>
                </c:pt>
                <c:pt idx="1">
                  <c:v>3.3</c:v>
                </c:pt>
                <c:pt idx="2">
                  <c:v>4.5</c:v>
                </c:pt>
                <c:pt idx="3">
                  <c:v>4</c:v>
                </c:pt>
                <c:pt idx="5">
                  <c:v>5</c:v>
                </c:pt>
                <c:pt idx="6">
                  <c:v>3.2</c:v>
                </c:pt>
                <c:pt idx="7">
                  <c:v>3</c:v>
                </c:pt>
                <c:pt idx="8">
                  <c:v>5.0999999999999996</c:v>
                </c:pt>
                <c:pt idx="9">
                  <c:v>4.4000000000000004</c:v>
                </c:pt>
                <c:pt idx="10">
                  <c:v>4.5999999999999996</c:v>
                </c:pt>
                <c:pt idx="11">
                  <c:v>4.5</c:v>
                </c:pt>
                <c:pt idx="12">
                  <c:v>4.5999999999999996</c:v>
                </c:pt>
                <c:pt idx="13">
                  <c:v>4.0999999999999996</c:v>
                </c:pt>
                <c:pt idx="14">
                  <c:v>2.9</c:v>
                </c:pt>
                <c:pt idx="15">
                  <c:v>4.5999999999999996</c:v>
                </c:pt>
              </c:numCache>
            </c:numRef>
          </c:val>
          <c:smooth val="0"/>
          <c:extLst xmlns:c16r2="http://schemas.microsoft.com/office/drawing/2015/06/chart">
            <c:ext xmlns:c16="http://schemas.microsoft.com/office/drawing/2014/chart" uri="{C3380CC4-5D6E-409C-BE32-E72D297353CC}">
              <c16:uniqueId val="{00000002-C60E-4022-AE2C-1286B16FBEBF}"/>
            </c:ext>
          </c:extLst>
        </c:ser>
        <c:ser>
          <c:idx val="1"/>
          <c:order val="1"/>
          <c:tx>
            <c:strRef>
              <c:f>Sheet1!$C$1</c:f>
              <c:strCache>
                <c:ptCount val="1"/>
                <c:pt idx="0">
                  <c:v>Brooklyn</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Sheet1!$C$2:$C$17</c:f>
              <c:numCache>
                <c:formatCode>General</c:formatCode>
                <c:ptCount val="16"/>
                <c:pt idx="0">
                  <c:v>3.4</c:v>
                </c:pt>
                <c:pt idx="1">
                  <c:v>4.3</c:v>
                </c:pt>
                <c:pt idx="2">
                  <c:v>3.4</c:v>
                </c:pt>
                <c:pt idx="3">
                  <c:v>3</c:v>
                </c:pt>
                <c:pt idx="5">
                  <c:v>3.4</c:v>
                </c:pt>
                <c:pt idx="6">
                  <c:v>4</c:v>
                </c:pt>
                <c:pt idx="7">
                  <c:v>3.4</c:v>
                </c:pt>
                <c:pt idx="8">
                  <c:v>4</c:v>
                </c:pt>
                <c:pt idx="9">
                  <c:v>4.0999999999999996</c:v>
                </c:pt>
                <c:pt idx="10">
                  <c:v>4.5999999999999996</c:v>
                </c:pt>
                <c:pt idx="11">
                  <c:v>4.3</c:v>
                </c:pt>
                <c:pt idx="12">
                  <c:v>4.2</c:v>
                </c:pt>
                <c:pt idx="13">
                  <c:v>4.2</c:v>
                </c:pt>
                <c:pt idx="14">
                  <c:v>3.9</c:v>
                </c:pt>
                <c:pt idx="15">
                  <c:v>4.7</c:v>
                </c:pt>
              </c:numCache>
            </c:numRef>
          </c:val>
          <c:smooth val="0"/>
          <c:extLst xmlns:c16r2="http://schemas.microsoft.com/office/drawing/2015/06/chart">
            <c:ext xmlns:c16="http://schemas.microsoft.com/office/drawing/2014/chart" uri="{C3380CC4-5D6E-409C-BE32-E72D297353CC}">
              <c16:uniqueId val="{00000003-C60E-4022-AE2C-1286B16FBEBF}"/>
            </c:ext>
          </c:extLst>
        </c:ser>
        <c:ser>
          <c:idx val="2"/>
          <c:order val="2"/>
          <c:tx>
            <c:strRef>
              <c:f>Sheet1!$D$1</c:f>
              <c:strCache>
                <c:ptCount val="1"/>
                <c:pt idx="0">
                  <c:v>Manhattan</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Sheet1!$D$2:$D$17</c:f>
              <c:numCache>
                <c:formatCode>General</c:formatCode>
                <c:ptCount val="16"/>
                <c:pt idx="0">
                  <c:v>7.4</c:v>
                </c:pt>
                <c:pt idx="1">
                  <c:v>8.8000000000000007</c:v>
                </c:pt>
                <c:pt idx="2">
                  <c:v>6</c:v>
                </c:pt>
                <c:pt idx="3">
                  <c:v>9.6999999999999993</c:v>
                </c:pt>
                <c:pt idx="5">
                  <c:v>9.1999999999999993</c:v>
                </c:pt>
                <c:pt idx="6">
                  <c:v>8</c:v>
                </c:pt>
                <c:pt idx="7">
                  <c:v>7.6</c:v>
                </c:pt>
                <c:pt idx="8">
                  <c:v>11.1</c:v>
                </c:pt>
                <c:pt idx="9">
                  <c:v>10.199999999999999</c:v>
                </c:pt>
                <c:pt idx="10">
                  <c:v>10.7</c:v>
                </c:pt>
                <c:pt idx="11">
                  <c:v>8.5</c:v>
                </c:pt>
                <c:pt idx="12">
                  <c:v>7.9</c:v>
                </c:pt>
                <c:pt idx="13">
                  <c:v>10.5</c:v>
                </c:pt>
                <c:pt idx="14">
                  <c:v>8.4</c:v>
                </c:pt>
                <c:pt idx="15">
                  <c:v>10.6</c:v>
                </c:pt>
              </c:numCache>
            </c:numRef>
          </c:val>
          <c:smooth val="0"/>
          <c:extLst xmlns:c16r2="http://schemas.microsoft.com/office/drawing/2015/06/chart">
            <c:ext xmlns:c16="http://schemas.microsoft.com/office/drawing/2014/chart" uri="{C3380CC4-5D6E-409C-BE32-E72D297353CC}">
              <c16:uniqueId val="{00000004-C60E-4022-AE2C-1286B16FBEBF}"/>
            </c:ext>
          </c:extLst>
        </c:ser>
        <c:ser>
          <c:idx val="3"/>
          <c:order val="3"/>
          <c:tx>
            <c:strRef>
              <c:f>Sheet1!$E$1</c:f>
              <c:strCache>
                <c:ptCount val="1"/>
                <c:pt idx="0">
                  <c:v>Queens</c:v>
                </c:pt>
              </c:strCache>
            </c:strRef>
          </c:tx>
          <c:spPr>
            <a:ln>
              <a:solidFill>
                <a:schemeClr val="accent1"/>
              </a:solidFill>
            </a:ln>
          </c:spPr>
          <c:marker>
            <c:symbol val="square"/>
            <c:size val="7"/>
            <c:spPr>
              <a:solidFill>
                <a:schemeClr val="accent1"/>
              </a:solidFill>
              <a:ln>
                <a:solidFill>
                  <a:schemeClr val="accent1"/>
                </a:solid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Sheet1!$E$2:$E$17</c:f>
              <c:numCache>
                <c:formatCode>General</c:formatCode>
                <c:ptCount val="16"/>
                <c:pt idx="0">
                  <c:v>4.3</c:v>
                </c:pt>
                <c:pt idx="1">
                  <c:v>3.9</c:v>
                </c:pt>
                <c:pt idx="2">
                  <c:v>3.4</c:v>
                </c:pt>
                <c:pt idx="3">
                  <c:v>3.6</c:v>
                </c:pt>
                <c:pt idx="5">
                  <c:v>3.9</c:v>
                </c:pt>
                <c:pt idx="6">
                  <c:v>2.5</c:v>
                </c:pt>
                <c:pt idx="7">
                  <c:v>4.4000000000000004</c:v>
                </c:pt>
                <c:pt idx="8">
                  <c:v>4</c:v>
                </c:pt>
                <c:pt idx="9">
                  <c:v>3.1</c:v>
                </c:pt>
                <c:pt idx="10">
                  <c:v>4.5</c:v>
                </c:pt>
                <c:pt idx="11">
                  <c:v>4</c:v>
                </c:pt>
                <c:pt idx="12">
                  <c:v>4.5999999999999996</c:v>
                </c:pt>
                <c:pt idx="13">
                  <c:v>4.2</c:v>
                </c:pt>
                <c:pt idx="14">
                  <c:v>4.4000000000000004</c:v>
                </c:pt>
                <c:pt idx="15">
                  <c:v>5.0999999999999996</c:v>
                </c:pt>
              </c:numCache>
            </c:numRef>
          </c:val>
          <c:smooth val="0"/>
          <c:extLst xmlns:c16r2="http://schemas.microsoft.com/office/drawing/2015/06/chart">
            <c:ext xmlns:c16="http://schemas.microsoft.com/office/drawing/2014/chart" uri="{C3380CC4-5D6E-409C-BE32-E72D297353CC}">
              <c16:uniqueId val="{00000005-C60E-4022-AE2C-1286B16FBEBF}"/>
            </c:ext>
          </c:extLst>
        </c:ser>
        <c:ser>
          <c:idx val="4"/>
          <c:order val="4"/>
          <c:tx>
            <c:strRef>
              <c:f>Sheet1!$F$1</c:f>
              <c:strCache>
                <c:ptCount val="1"/>
                <c:pt idx="0">
                  <c:v>Staten Island</c:v>
                </c:pt>
              </c:strCache>
            </c:strRef>
          </c:tx>
          <c:marker>
            <c:symbol val="circle"/>
            <c:size val="7"/>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Sheet1!$F$2:$F$17</c:f>
              <c:numCache>
                <c:formatCode>General</c:formatCode>
                <c:ptCount val="16"/>
                <c:pt idx="0">
                  <c:v>4.8</c:v>
                </c:pt>
                <c:pt idx="1">
                  <c:v>5.4</c:v>
                </c:pt>
                <c:pt idx="2">
                  <c:v>5.5</c:v>
                </c:pt>
                <c:pt idx="3">
                  <c:v>3.2</c:v>
                </c:pt>
                <c:pt idx="5">
                  <c:v>6.1</c:v>
                </c:pt>
                <c:pt idx="6">
                  <c:v>3.1</c:v>
                </c:pt>
                <c:pt idx="7">
                  <c:v>5.6</c:v>
                </c:pt>
                <c:pt idx="8">
                  <c:v>3.5</c:v>
                </c:pt>
                <c:pt idx="9">
                  <c:v>6.3</c:v>
                </c:pt>
                <c:pt idx="10">
                  <c:v>5.3</c:v>
                </c:pt>
                <c:pt idx="11">
                  <c:v>5.7</c:v>
                </c:pt>
                <c:pt idx="12">
                  <c:v>4.3</c:v>
                </c:pt>
                <c:pt idx="13">
                  <c:v>2.7</c:v>
                </c:pt>
                <c:pt idx="14">
                  <c:v>2.9</c:v>
                </c:pt>
                <c:pt idx="15">
                  <c:v>3.7</c:v>
                </c:pt>
              </c:numCache>
            </c:numRef>
          </c:val>
          <c:smooth val="0"/>
          <c:extLst xmlns:c16r2="http://schemas.microsoft.com/office/drawing/2015/06/chart">
            <c:ext xmlns:c16="http://schemas.microsoft.com/office/drawing/2014/chart" uri="{C3380CC4-5D6E-409C-BE32-E72D297353CC}">
              <c16:uniqueId val="{00000006-C60E-4022-AE2C-1286B16FBEBF}"/>
            </c:ext>
          </c:extLst>
        </c:ser>
        <c:dLbls>
          <c:showLegendKey val="0"/>
          <c:showVal val="0"/>
          <c:showCatName val="0"/>
          <c:showSerName val="0"/>
          <c:showPercent val="0"/>
          <c:showBubbleSize val="0"/>
        </c:dLbls>
        <c:marker val="1"/>
        <c:smooth val="0"/>
        <c:axId val="163341056"/>
        <c:axId val="163342592"/>
      </c:lineChart>
      <c:catAx>
        <c:axId val="163341056"/>
        <c:scaling>
          <c:orientation val="minMax"/>
        </c:scaling>
        <c:delete val="0"/>
        <c:axPos val="b"/>
        <c:numFmt formatCode="General" sourceLinked="1"/>
        <c:majorTickMark val="out"/>
        <c:minorTickMark val="none"/>
        <c:tickLblPos val="nextTo"/>
        <c:txPr>
          <a:bodyPr/>
          <a:lstStyle/>
          <a:p>
            <a:pPr>
              <a:defRPr sz="1200"/>
            </a:pPr>
            <a:endParaRPr lang="en-US"/>
          </a:p>
        </c:txPr>
        <c:crossAx val="163342592"/>
        <c:crosses val="autoZero"/>
        <c:auto val="1"/>
        <c:lblAlgn val="ctr"/>
        <c:lblOffset val="100"/>
        <c:noMultiLvlLbl val="0"/>
      </c:catAx>
      <c:valAx>
        <c:axId val="163342592"/>
        <c:scaling>
          <c:orientation val="minMax"/>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1200" b="1" i="0" baseline="0" dirty="0">
                    <a:effectLst/>
                  </a:rPr>
                  <a:t>Age-adjusted percent (%) of adults who drink heavily</a:t>
                </a:r>
                <a:endParaRPr lang="en-US" sz="12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endParaRPr lang="en-US" sz="1200" dirty="0"/>
              </a:p>
            </c:rich>
          </c:tx>
          <c:layout/>
          <c:overlay val="0"/>
        </c:title>
        <c:numFmt formatCode="General" sourceLinked="1"/>
        <c:majorTickMark val="out"/>
        <c:minorTickMark val="none"/>
        <c:tickLblPos val="nextTo"/>
        <c:txPr>
          <a:bodyPr/>
          <a:lstStyle/>
          <a:p>
            <a:pPr>
              <a:defRPr sz="1200"/>
            </a:pPr>
            <a:endParaRPr lang="en-US"/>
          </a:p>
        </c:txPr>
        <c:crossAx val="163341056"/>
        <c:crosses val="autoZero"/>
        <c:crossBetween val="between"/>
      </c:valAx>
    </c:plotArea>
    <c:legend>
      <c:legendPos val="t"/>
      <c:layout/>
      <c:overlay val="0"/>
      <c:txPr>
        <a:bodyPr/>
        <a:lstStyle/>
        <a:p>
          <a:pPr>
            <a:defRPr sz="12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475254642333999E-2"/>
          <c:y val="5.3835742671197402E-2"/>
          <c:w val="0.90533275464698904"/>
          <c:h val="0.83279476187138701"/>
        </c:manualLayout>
      </c:layout>
      <c:lineChart>
        <c:grouping val="standard"/>
        <c:varyColors val="0"/>
        <c:ser>
          <c:idx val="0"/>
          <c:order val="0"/>
          <c:tx>
            <c:strRef>
              <c:f>Sheet1!$B$1</c:f>
              <c:strCache>
                <c:ptCount val="1"/>
                <c:pt idx="0">
                  <c:v>Bronx</c:v>
                </c:pt>
              </c:strCache>
            </c:strRef>
          </c:tx>
          <c:spPr>
            <a:ln>
              <a:solidFill>
                <a:schemeClr val="accent4"/>
              </a:solidFill>
            </a:ln>
          </c:spPr>
          <c:marker>
            <c:spPr>
              <a:solidFill>
                <a:schemeClr val="accent4"/>
              </a:solidFill>
              <a:ln>
                <a:solidFill>
                  <a:schemeClr val="accent4"/>
                </a:solidFill>
              </a:ln>
            </c:spPr>
          </c:marker>
          <c:dLbls>
            <c:dLbl>
              <c:idx val="0"/>
              <c:layout>
                <c:manualLayout>
                  <c:x val="-3.2840725892786797E-2"/>
                  <c:y val="3.19657813184306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F54-44B3-A50E-908CE9EB1B67}"/>
                </c:ext>
              </c:extLst>
            </c:dLbl>
            <c:dLbl>
              <c:idx val="15"/>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F54-44B3-A50E-908CE9EB1B67}"/>
                </c:ext>
              </c:extLst>
            </c:dLbl>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Sheet1!$B$2:$B$17</c:f>
              <c:numCache>
                <c:formatCode>General</c:formatCode>
                <c:ptCount val="16"/>
                <c:pt idx="0">
                  <c:v>67.5</c:v>
                </c:pt>
                <c:pt idx="1">
                  <c:v>60.8</c:v>
                </c:pt>
                <c:pt idx="2">
                  <c:v>65.599999999999994</c:v>
                </c:pt>
                <c:pt idx="3">
                  <c:v>67.099999999999994</c:v>
                </c:pt>
                <c:pt idx="6">
                  <c:v>69.2</c:v>
                </c:pt>
                <c:pt idx="7">
                  <c:v>69.5</c:v>
                </c:pt>
                <c:pt idx="8">
                  <c:v>71.3</c:v>
                </c:pt>
                <c:pt idx="9">
                  <c:v>75.2</c:v>
                </c:pt>
                <c:pt idx="10">
                  <c:v>75.3</c:v>
                </c:pt>
                <c:pt idx="11">
                  <c:v>69.8</c:v>
                </c:pt>
                <c:pt idx="12">
                  <c:v>74.8</c:v>
                </c:pt>
                <c:pt idx="13">
                  <c:v>72.599999999999994</c:v>
                </c:pt>
                <c:pt idx="14">
                  <c:v>66.900000000000006</c:v>
                </c:pt>
                <c:pt idx="15">
                  <c:v>69.900000000000006</c:v>
                </c:pt>
              </c:numCache>
            </c:numRef>
          </c:val>
          <c:smooth val="0"/>
          <c:extLst xmlns:c16r2="http://schemas.microsoft.com/office/drawing/2015/06/chart">
            <c:ext xmlns:c16="http://schemas.microsoft.com/office/drawing/2014/chart" uri="{C3380CC4-5D6E-409C-BE32-E72D297353CC}">
              <c16:uniqueId val="{00000002-1F54-44B3-A50E-908CE9EB1B67}"/>
            </c:ext>
          </c:extLst>
        </c:ser>
        <c:ser>
          <c:idx val="1"/>
          <c:order val="1"/>
          <c:tx>
            <c:strRef>
              <c:f>Sheet1!$C$1</c:f>
              <c:strCache>
                <c:ptCount val="1"/>
                <c:pt idx="0">
                  <c:v>Brooklyn</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Sheet1!$C$2:$C$17</c:f>
              <c:numCache>
                <c:formatCode>General</c:formatCode>
                <c:ptCount val="16"/>
                <c:pt idx="0">
                  <c:v>72.3</c:v>
                </c:pt>
                <c:pt idx="1">
                  <c:v>60.7</c:v>
                </c:pt>
                <c:pt idx="2">
                  <c:v>71.5</c:v>
                </c:pt>
                <c:pt idx="3">
                  <c:v>66.5</c:v>
                </c:pt>
                <c:pt idx="6">
                  <c:v>70.400000000000006</c:v>
                </c:pt>
                <c:pt idx="7">
                  <c:v>68.7</c:v>
                </c:pt>
                <c:pt idx="8">
                  <c:v>70.7</c:v>
                </c:pt>
                <c:pt idx="9">
                  <c:v>79.3</c:v>
                </c:pt>
                <c:pt idx="10">
                  <c:v>75.7</c:v>
                </c:pt>
                <c:pt idx="11">
                  <c:v>70.400000000000006</c:v>
                </c:pt>
                <c:pt idx="12">
                  <c:v>73.3</c:v>
                </c:pt>
                <c:pt idx="13">
                  <c:v>72.099999999999994</c:v>
                </c:pt>
                <c:pt idx="14">
                  <c:v>71.099999999999994</c:v>
                </c:pt>
                <c:pt idx="15">
                  <c:v>71.7</c:v>
                </c:pt>
              </c:numCache>
            </c:numRef>
          </c:val>
          <c:smooth val="0"/>
          <c:extLst xmlns:c16r2="http://schemas.microsoft.com/office/drawing/2015/06/chart">
            <c:ext xmlns:c16="http://schemas.microsoft.com/office/drawing/2014/chart" uri="{C3380CC4-5D6E-409C-BE32-E72D297353CC}">
              <c16:uniqueId val="{00000003-1F54-44B3-A50E-908CE9EB1B67}"/>
            </c:ext>
          </c:extLst>
        </c:ser>
        <c:ser>
          <c:idx val="2"/>
          <c:order val="2"/>
          <c:tx>
            <c:strRef>
              <c:f>Sheet1!$D$1</c:f>
              <c:strCache>
                <c:ptCount val="1"/>
                <c:pt idx="0">
                  <c:v>Manhattan</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Sheet1!$D$2:$D$17</c:f>
              <c:numCache>
                <c:formatCode>General</c:formatCode>
                <c:ptCount val="16"/>
                <c:pt idx="0">
                  <c:v>79.400000000000006</c:v>
                </c:pt>
                <c:pt idx="1">
                  <c:v>73.7</c:v>
                </c:pt>
                <c:pt idx="2">
                  <c:v>80.3</c:v>
                </c:pt>
                <c:pt idx="3">
                  <c:v>79.7</c:v>
                </c:pt>
                <c:pt idx="6">
                  <c:v>80.2</c:v>
                </c:pt>
                <c:pt idx="7">
                  <c:v>80.900000000000006</c:v>
                </c:pt>
                <c:pt idx="8">
                  <c:v>77.400000000000006</c:v>
                </c:pt>
                <c:pt idx="9">
                  <c:v>86.7</c:v>
                </c:pt>
                <c:pt idx="10">
                  <c:v>83.5</c:v>
                </c:pt>
                <c:pt idx="11">
                  <c:v>80.900000000000006</c:v>
                </c:pt>
                <c:pt idx="12">
                  <c:v>82.6</c:v>
                </c:pt>
                <c:pt idx="13">
                  <c:v>82.1</c:v>
                </c:pt>
                <c:pt idx="14">
                  <c:v>80.2</c:v>
                </c:pt>
                <c:pt idx="15">
                  <c:v>83.3</c:v>
                </c:pt>
              </c:numCache>
            </c:numRef>
          </c:val>
          <c:smooth val="0"/>
          <c:extLst xmlns:c16r2="http://schemas.microsoft.com/office/drawing/2015/06/chart">
            <c:ext xmlns:c16="http://schemas.microsoft.com/office/drawing/2014/chart" uri="{C3380CC4-5D6E-409C-BE32-E72D297353CC}">
              <c16:uniqueId val="{00000004-1F54-44B3-A50E-908CE9EB1B67}"/>
            </c:ext>
          </c:extLst>
        </c:ser>
        <c:ser>
          <c:idx val="3"/>
          <c:order val="3"/>
          <c:tx>
            <c:strRef>
              <c:f>Sheet1!$E$1</c:f>
              <c:strCache>
                <c:ptCount val="1"/>
                <c:pt idx="0">
                  <c:v>Queens</c:v>
                </c:pt>
              </c:strCache>
            </c:strRef>
          </c:tx>
          <c:spPr>
            <a:ln>
              <a:solidFill>
                <a:schemeClr val="accent1"/>
              </a:solidFill>
            </a:ln>
          </c:spPr>
          <c:marker>
            <c:symbol val="square"/>
            <c:size val="7"/>
            <c:spPr>
              <a:solidFill>
                <a:schemeClr val="accent1"/>
              </a:solidFill>
              <a:ln>
                <a:solidFill>
                  <a:schemeClr val="accent1"/>
                </a:solid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Sheet1!$E$2:$E$17</c:f>
              <c:numCache>
                <c:formatCode>General</c:formatCode>
                <c:ptCount val="16"/>
                <c:pt idx="0">
                  <c:v>73.3</c:v>
                </c:pt>
                <c:pt idx="1">
                  <c:v>62.7</c:v>
                </c:pt>
                <c:pt idx="2">
                  <c:v>70.400000000000006</c:v>
                </c:pt>
                <c:pt idx="3">
                  <c:v>69.599999999999994</c:v>
                </c:pt>
                <c:pt idx="6">
                  <c:v>71.900000000000006</c:v>
                </c:pt>
                <c:pt idx="7">
                  <c:v>73</c:v>
                </c:pt>
                <c:pt idx="8">
                  <c:v>71.2</c:v>
                </c:pt>
                <c:pt idx="9">
                  <c:v>77.099999999999994</c:v>
                </c:pt>
                <c:pt idx="10">
                  <c:v>76.400000000000006</c:v>
                </c:pt>
                <c:pt idx="11">
                  <c:v>74.900000000000006</c:v>
                </c:pt>
                <c:pt idx="12">
                  <c:v>73.7</c:v>
                </c:pt>
                <c:pt idx="13">
                  <c:v>71.5</c:v>
                </c:pt>
                <c:pt idx="14">
                  <c:v>68.5</c:v>
                </c:pt>
                <c:pt idx="15">
                  <c:v>74</c:v>
                </c:pt>
              </c:numCache>
            </c:numRef>
          </c:val>
          <c:smooth val="0"/>
          <c:extLst xmlns:c16r2="http://schemas.microsoft.com/office/drawing/2015/06/chart">
            <c:ext xmlns:c16="http://schemas.microsoft.com/office/drawing/2014/chart" uri="{C3380CC4-5D6E-409C-BE32-E72D297353CC}">
              <c16:uniqueId val="{00000005-1F54-44B3-A50E-908CE9EB1B67}"/>
            </c:ext>
          </c:extLst>
        </c:ser>
        <c:ser>
          <c:idx val="4"/>
          <c:order val="4"/>
          <c:tx>
            <c:strRef>
              <c:f>Sheet1!$F$1</c:f>
              <c:strCache>
                <c:ptCount val="1"/>
                <c:pt idx="0">
                  <c:v>Staten Island</c:v>
                </c:pt>
              </c:strCache>
            </c:strRef>
          </c:tx>
          <c:marker>
            <c:symbol val="circle"/>
            <c:size val="7"/>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Sheet1!$F$2:$F$17</c:f>
              <c:numCache>
                <c:formatCode>General</c:formatCode>
                <c:ptCount val="16"/>
                <c:pt idx="0">
                  <c:v>79.2</c:v>
                </c:pt>
                <c:pt idx="1">
                  <c:v>65.2</c:v>
                </c:pt>
                <c:pt idx="2">
                  <c:v>74.7</c:v>
                </c:pt>
                <c:pt idx="3">
                  <c:v>76.400000000000006</c:v>
                </c:pt>
                <c:pt idx="6">
                  <c:v>70.2</c:v>
                </c:pt>
                <c:pt idx="7">
                  <c:v>69.7</c:v>
                </c:pt>
                <c:pt idx="8">
                  <c:v>75.599999999999994</c:v>
                </c:pt>
                <c:pt idx="9">
                  <c:v>75.2</c:v>
                </c:pt>
                <c:pt idx="10">
                  <c:v>80.400000000000006</c:v>
                </c:pt>
                <c:pt idx="11">
                  <c:v>78.599999999999994</c:v>
                </c:pt>
                <c:pt idx="12">
                  <c:v>78.2</c:v>
                </c:pt>
                <c:pt idx="13">
                  <c:v>78.7</c:v>
                </c:pt>
                <c:pt idx="14">
                  <c:v>71.900000000000006</c:v>
                </c:pt>
                <c:pt idx="15">
                  <c:v>71.2</c:v>
                </c:pt>
              </c:numCache>
            </c:numRef>
          </c:val>
          <c:smooth val="0"/>
          <c:extLst xmlns:c16r2="http://schemas.microsoft.com/office/drawing/2015/06/chart">
            <c:ext xmlns:c16="http://schemas.microsoft.com/office/drawing/2014/chart" uri="{C3380CC4-5D6E-409C-BE32-E72D297353CC}">
              <c16:uniqueId val="{00000006-1F54-44B3-A50E-908CE9EB1B67}"/>
            </c:ext>
          </c:extLst>
        </c:ser>
        <c:dLbls>
          <c:showLegendKey val="0"/>
          <c:showVal val="0"/>
          <c:showCatName val="0"/>
          <c:showSerName val="0"/>
          <c:showPercent val="0"/>
          <c:showBubbleSize val="0"/>
        </c:dLbls>
        <c:marker val="1"/>
        <c:smooth val="0"/>
        <c:axId val="152125440"/>
        <c:axId val="152126976"/>
      </c:lineChart>
      <c:catAx>
        <c:axId val="152125440"/>
        <c:scaling>
          <c:orientation val="minMax"/>
        </c:scaling>
        <c:delete val="0"/>
        <c:axPos val="b"/>
        <c:numFmt formatCode="General" sourceLinked="1"/>
        <c:majorTickMark val="out"/>
        <c:minorTickMark val="none"/>
        <c:tickLblPos val="nextTo"/>
        <c:txPr>
          <a:bodyPr/>
          <a:lstStyle/>
          <a:p>
            <a:pPr>
              <a:defRPr sz="1000"/>
            </a:pPr>
            <a:endParaRPr lang="en-US"/>
          </a:p>
        </c:txPr>
        <c:crossAx val="152126976"/>
        <c:crosses val="autoZero"/>
        <c:auto val="1"/>
        <c:lblAlgn val="ctr"/>
        <c:lblOffset val="100"/>
        <c:noMultiLvlLbl val="0"/>
      </c:catAx>
      <c:valAx>
        <c:axId val="152126976"/>
        <c:scaling>
          <c:orientation val="minMax"/>
          <c:max val="90"/>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1200" b="1" i="0" baseline="0" dirty="0">
                    <a:effectLst/>
                  </a:rPr>
                  <a:t>Age-adjusted percent (%) of adults who exercised in the past 30 days</a:t>
                </a:r>
                <a:endParaRPr lang="en-US" sz="1200" dirty="0">
                  <a:effectLst/>
                </a:endParaRPr>
              </a:p>
            </c:rich>
          </c:tx>
          <c:layout>
            <c:manualLayout>
              <c:xMode val="edge"/>
              <c:yMode val="edge"/>
              <c:x val="2.81406232642254E-3"/>
              <c:y val="9.6386995445021398E-2"/>
            </c:manualLayout>
          </c:layout>
          <c:overlay val="0"/>
        </c:title>
        <c:numFmt formatCode="General" sourceLinked="1"/>
        <c:majorTickMark val="out"/>
        <c:minorTickMark val="none"/>
        <c:tickLblPos val="nextTo"/>
        <c:txPr>
          <a:bodyPr/>
          <a:lstStyle/>
          <a:p>
            <a:pPr>
              <a:defRPr sz="1000"/>
            </a:pPr>
            <a:endParaRPr lang="en-US"/>
          </a:p>
        </c:txPr>
        <c:crossAx val="152125440"/>
        <c:crosses val="autoZero"/>
        <c:crossBetween val="between"/>
      </c:valAx>
    </c:plotArea>
    <c:legend>
      <c:legendPos val="t"/>
      <c:layout/>
      <c:overlay val="0"/>
      <c:txPr>
        <a:bodyPr/>
        <a:lstStyle/>
        <a:p>
          <a:pPr>
            <a:defRPr sz="12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034225582565776E-2"/>
          <c:y val="4.1541188228692995E-2"/>
          <c:w val="0.90077373896774016"/>
          <c:h val="0.82541804310559475"/>
        </c:manualLayout>
      </c:layout>
      <c:lineChart>
        <c:grouping val="standard"/>
        <c:varyColors val="0"/>
        <c:ser>
          <c:idx val="0"/>
          <c:order val="0"/>
          <c:tx>
            <c:strRef>
              <c:f>Sheet1!$B$1</c:f>
              <c:strCache>
                <c:ptCount val="1"/>
                <c:pt idx="0">
                  <c:v>Bronx</c:v>
                </c:pt>
              </c:strCache>
            </c:strRef>
          </c:tx>
          <c:spPr>
            <a:ln>
              <a:solidFill>
                <a:schemeClr val="accent4"/>
              </a:solidFill>
            </a:ln>
          </c:spPr>
          <c:marker>
            <c:spPr>
              <a:solidFill>
                <a:schemeClr val="accent4"/>
              </a:solidFill>
              <a:ln>
                <a:solidFill>
                  <a:schemeClr val="accent4"/>
                </a:solidFill>
              </a:ln>
            </c:spPr>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0E0-4A5F-8AD6-DB5AC312CAD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0E0-4A5F-8AD6-DB5AC312CAD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0E0-4A5F-8AD6-DB5AC312CAD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0E0-4A5F-8AD6-DB5AC312CAD0}"/>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0E0-4A5F-8AD6-DB5AC312CAD0}"/>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0E0-4A5F-8AD6-DB5AC312CAD0}"/>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0E0-4A5F-8AD6-DB5AC312CAD0}"/>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0E0-4A5F-8AD6-DB5AC312CAD0}"/>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0E0-4A5F-8AD6-DB5AC312CAD0}"/>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0E0-4A5F-8AD6-DB5AC312CAD0}"/>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0E0-4A5F-8AD6-DB5AC312CAD0}"/>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0E0-4A5F-8AD6-DB5AC312CAD0}"/>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30E0-4A5F-8AD6-DB5AC312CAD0}"/>
                </c:ext>
              </c:extLst>
            </c:dLbl>
            <c:numFmt formatCode="#,##0.0" sourceLinked="0"/>
            <c:spPr>
              <a:noFill/>
              <a:ln>
                <a:noFill/>
              </a:ln>
              <a:effectLst/>
            </c:spPr>
            <c:txPr>
              <a:bodyPr/>
              <a:lstStyle/>
              <a:p>
                <a:pPr>
                  <a:defRPr sz="1200"/>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Sheet1!$B$2:$B$16</c:f>
              <c:numCache>
                <c:formatCode>0.00</c:formatCode>
                <c:ptCount val="15"/>
                <c:pt idx="0">
                  <c:v>24.592596411631263</c:v>
                </c:pt>
                <c:pt idx="1">
                  <c:v>24.425363276089829</c:v>
                </c:pt>
                <c:pt idx="2">
                  <c:v>24.403466166243515</c:v>
                </c:pt>
                <c:pt idx="3">
                  <c:v>24.469385637193856</c:v>
                </c:pt>
                <c:pt idx="4">
                  <c:v>24.52745560915529</c:v>
                </c:pt>
                <c:pt idx="5">
                  <c:v>24.770909440492215</c:v>
                </c:pt>
                <c:pt idx="6">
                  <c:v>24.737274059599414</c:v>
                </c:pt>
                <c:pt idx="7">
                  <c:v>24.713890028723842</c:v>
                </c:pt>
                <c:pt idx="8">
                  <c:v>24.767643507847655</c:v>
                </c:pt>
                <c:pt idx="9">
                  <c:v>24.976863460223388</c:v>
                </c:pt>
                <c:pt idx="10">
                  <c:v>25.167974698371793</c:v>
                </c:pt>
                <c:pt idx="11">
                  <c:v>25.494498994439844</c:v>
                </c:pt>
                <c:pt idx="12">
                  <c:v>25.774094969440526</c:v>
                </c:pt>
                <c:pt idx="13">
                  <c:v>26.23</c:v>
                </c:pt>
                <c:pt idx="14">
                  <c:v>26.21</c:v>
                </c:pt>
              </c:numCache>
            </c:numRef>
          </c:val>
          <c:smooth val="0"/>
          <c:extLst xmlns:c16r2="http://schemas.microsoft.com/office/drawing/2015/06/chart">
            <c:ext xmlns:c16="http://schemas.microsoft.com/office/drawing/2014/chart" uri="{C3380CC4-5D6E-409C-BE32-E72D297353CC}">
              <c16:uniqueId val="{0000000D-30E0-4A5F-8AD6-DB5AC312CAD0}"/>
            </c:ext>
          </c:extLst>
        </c:ser>
        <c:ser>
          <c:idx val="1"/>
          <c:order val="1"/>
          <c:tx>
            <c:strRef>
              <c:f>Sheet1!$C$1</c:f>
              <c:strCache>
                <c:ptCount val="1"/>
                <c:pt idx="0">
                  <c:v>Brooklyn</c:v>
                </c:pt>
              </c:strCache>
            </c:strRef>
          </c:tx>
          <c:cat>
            <c:numRef>
              <c:f>Sheet1!$A$2:$A$16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Sheet1!$C$2:$C$16</c:f>
              <c:numCache>
                <c:formatCode>0.00</c:formatCode>
                <c:ptCount val="15"/>
                <c:pt idx="0">
                  <c:v>25.73791026799157</c:v>
                </c:pt>
                <c:pt idx="1">
                  <c:v>25.875106305430688</c:v>
                </c:pt>
                <c:pt idx="2">
                  <c:v>25.884064132151099</c:v>
                </c:pt>
                <c:pt idx="3">
                  <c:v>25.986204889406288</c:v>
                </c:pt>
                <c:pt idx="4">
                  <c:v>26.051681475649534</c:v>
                </c:pt>
                <c:pt idx="5">
                  <c:v>26.379423646646917</c:v>
                </c:pt>
                <c:pt idx="6">
                  <c:v>26.719481083428324</c:v>
                </c:pt>
                <c:pt idx="7">
                  <c:v>26.742411201009926</c:v>
                </c:pt>
                <c:pt idx="8">
                  <c:v>26.899522645243916</c:v>
                </c:pt>
                <c:pt idx="9">
                  <c:v>27.289313541488937</c:v>
                </c:pt>
                <c:pt idx="10">
                  <c:v>27.527307417123779</c:v>
                </c:pt>
                <c:pt idx="11">
                  <c:v>27.801013493606742</c:v>
                </c:pt>
                <c:pt idx="12">
                  <c:v>28.020875103196133</c:v>
                </c:pt>
                <c:pt idx="13">
                  <c:v>28.18</c:v>
                </c:pt>
                <c:pt idx="14">
                  <c:v>28.42</c:v>
                </c:pt>
              </c:numCache>
            </c:numRef>
          </c:val>
          <c:smooth val="0"/>
          <c:extLst xmlns:c16r2="http://schemas.microsoft.com/office/drawing/2015/06/chart">
            <c:ext xmlns:c16="http://schemas.microsoft.com/office/drawing/2014/chart" uri="{C3380CC4-5D6E-409C-BE32-E72D297353CC}">
              <c16:uniqueId val="{0000000E-30E0-4A5F-8AD6-DB5AC312CAD0}"/>
            </c:ext>
          </c:extLst>
        </c:ser>
        <c:ser>
          <c:idx val="2"/>
          <c:order val="2"/>
          <c:tx>
            <c:strRef>
              <c:f>Sheet1!$D$1</c:f>
              <c:strCache>
                <c:ptCount val="1"/>
                <c:pt idx="0">
                  <c:v>Manhattan</c:v>
                </c:pt>
              </c:strCache>
            </c:strRef>
          </c:tx>
          <c:cat>
            <c:numRef>
              <c:f>Sheet1!$A$2:$A$16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Sheet1!$D$2:$D$16</c:f>
              <c:numCache>
                <c:formatCode>0.00</c:formatCode>
                <c:ptCount val="15"/>
                <c:pt idx="0">
                  <c:v>29.434810183926793</c:v>
                </c:pt>
                <c:pt idx="1">
                  <c:v>29.556057385759829</c:v>
                </c:pt>
                <c:pt idx="2">
                  <c:v>29.770207439198856</c:v>
                </c:pt>
                <c:pt idx="3">
                  <c:v>29.708172908645434</c:v>
                </c:pt>
                <c:pt idx="4">
                  <c:v>29.762486031118371</c:v>
                </c:pt>
                <c:pt idx="5">
                  <c:v>30.144084375265798</c:v>
                </c:pt>
                <c:pt idx="6">
                  <c:v>30.314154103852598</c:v>
                </c:pt>
                <c:pt idx="7">
                  <c:v>30.317154081187255</c:v>
                </c:pt>
                <c:pt idx="8">
                  <c:v>30.483749885562574</c:v>
                </c:pt>
                <c:pt idx="9">
                  <c:v>30.754746400073373</c:v>
                </c:pt>
                <c:pt idx="10">
                  <c:v>30.929441329982602</c:v>
                </c:pt>
                <c:pt idx="11">
                  <c:v>31.019842791411044</c:v>
                </c:pt>
                <c:pt idx="12">
                  <c:v>31.223865779807404</c:v>
                </c:pt>
                <c:pt idx="13">
                  <c:v>31.33</c:v>
                </c:pt>
                <c:pt idx="14">
                  <c:v>31.45</c:v>
                </c:pt>
              </c:numCache>
            </c:numRef>
          </c:val>
          <c:smooth val="0"/>
          <c:extLst xmlns:c16r2="http://schemas.microsoft.com/office/drawing/2015/06/chart">
            <c:ext xmlns:c16="http://schemas.microsoft.com/office/drawing/2014/chart" uri="{C3380CC4-5D6E-409C-BE32-E72D297353CC}">
              <c16:uniqueId val="{00000010-30E0-4A5F-8AD6-DB5AC312CAD0}"/>
            </c:ext>
          </c:extLst>
        </c:ser>
        <c:ser>
          <c:idx val="3"/>
          <c:order val="3"/>
          <c:tx>
            <c:strRef>
              <c:f>Sheet1!$E$1</c:f>
              <c:strCache>
                <c:ptCount val="1"/>
                <c:pt idx="0">
                  <c:v>Queens</c:v>
                </c:pt>
              </c:strCache>
            </c:strRef>
          </c:tx>
          <c:spPr>
            <a:ln>
              <a:solidFill>
                <a:schemeClr val="accent1"/>
              </a:solidFill>
            </a:ln>
          </c:spPr>
          <c:marker>
            <c:symbol val="square"/>
            <c:size val="7"/>
            <c:spPr>
              <a:solidFill>
                <a:schemeClr val="accent1"/>
              </a:solidFill>
              <a:ln>
                <a:solidFill>
                  <a:schemeClr val="accent1"/>
                </a:solidFill>
              </a:ln>
            </c:spPr>
          </c:marker>
          <c:cat>
            <c:numRef>
              <c:f>Sheet1!$A$2:$A$16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Sheet1!$E$2:$E$16</c:f>
              <c:numCache>
                <c:formatCode>0.00</c:formatCode>
                <c:ptCount val="15"/>
                <c:pt idx="0">
                  <c:v>26.884132420091323</c:v>
                </c:pt>
                <c:pt idx="1">
                  <c:v>26.981311757124445</c:v>
                </c:pt>
                <c:pt idx="2">
                  <c:v>27.037577076532465</c:v>
                </c:pt>
                <c:pt idx="3">
                  <c:v>27.021847910353092</c:v>
                </c:pt>
                <c:pt idx="4">
                  <c:v>27.112801358234297</c:v>
                </c:pt>
                <c:pt idx="5">
                  <c:v>27.245666305525461</c:v>
                </c:pt>
                <c:pt idx="6">
                  <c:v>27.376312473750524</c:v>
                </c:pt>
                <c:pt idx="7">
                  <c:v>27.575457372188879</c:v>
                </c:pt>
                <c:pt idx="8">
                  <c:v>27.650742790562191</c:v>
                </c:pt>
                <c:pt idx="9">
                  <c:v>27.878062800890998</c:v>
                </c:pt>
                <c:pt idx="10">
                  <c:v>28.09457170214333</c:v>
                </c:pt>
                <c:pt idx="11">
                  <c:v>28.332328948335416</c:v>
                </c:pt>
                <c:pt idx="12">
                  <c:v>28.529764549089293</c:v>
                </c:pt>
                <c:pt idx="13">
                  <c:v>28.75</c:v>
                </c:pt>
                <c:pt idx="14">
                  <c:v>28.82</c:v>
                </c:pt>
              </c:numCache>
            </c:numRef>
          </c:val>
          <c:smooth val="0"/>
          <c:extLst xmlns:c16r2="http://schemas.microsoft.com/office/drawing/2015/06/chart">
            <c:ext xmlns:c16="http://schemas.microsoft.com/office/drawing/2014/chart" uri="{C3380CC4-5D6E-409C-BE32-E72D297353CC}">
              <c16:uniqueId val="{00000011-30E0-4A5F-8AD6-DB5AC312CAD0}"/>
            </c:ext>
          </c:extLst>
        </c:ser>
        <c:ser>
          <c:idx val="4"/>
          <c:order val="4"/>
          <c:tx>
            <c:strRef>
              <c:f>Sheet1!$F$1</c:f>
              <c:strCache>
                <c:ptCount val="1"/>
                <c:pt idx="0">
                  <c:v>Staten Island</c:v>
                </c:pt>
              </c:strCache>
            </c:strRef>
          </c:tx>
          <c:marker>
            <c:symbol val="circle"/>
            <c:size val="7"/>
            <c:spPr>
              <a:solidFill>
                <a:schemeClr val="accent5"/>
              </a:solidFill>
            </c:spPr>
          </c:marker>
          <c:cat>
            <c:numRef>
              <c:f>Sheet1!$A$2:$A$16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Sheet1!$F$2:$F$16</c:f>
              <c:numCache>
                <c:formatCode>0.00</c:formatCode>
                <c:ptCount val="15"/>
                <c:pt idx="0">
                  <c:v>27.565718994643593</c:v>
                </c:pt>
                <c:pt idx="1">
                  <c:v>27.2813704496788</c:v>
                </c:pt>
                <c:pt idx="2">
                  <c:v>27.189237668161436</c:v>
                </c:pt>
                <c:pt idx="3">
                  <c:v>27.303818715904324</c:v>
                </c:pt>
                <c:pt idx="4">
                  <c:v>27.155343827671913</c:v>
                </c:pt>
                <c:pt idx="5">
                  <c:v>27.429778672032192</c:v>
                </c:pt>
                <c:pt idx="6">
                  <c:v>27.251020408163264</c:v>
                </c:pt>
                <c:pt idx="7">
                  <c:v>27.407227853680034</c:v>
                </c:pt>
                <c:pt idx="8">
                  <c:v>27.752669039145907</c:v>
                </c:pt>
                <c:pt idx="9">
                  <c:v>27.787977632805219</c:v>
                </c:pt>
                <c:pt idx="10">
                  <c:v>28.079789775441949</c:v>
                </c:pt>
                <c:pt idx="11">
                  <c:v>27.926202709014479</c:v>
                </c:pt>
                <c:pt idx="12">
                  <c:v>28.275925925925925</c:v>
                </c:pt>
                <c:pt idx="13">
                  <c:v>28.59</c:v>
                </c:pt>
                <c:pt idx="14">
                  <c:v>28.59</c:v>
                </c:pt>
              </c:numCache>
            </c:numRef>
          </c:val>
          <c:smooth val="0"/>
          <c:extLst xmlns:c16r2="http://schemas.microsoft.com/office/drawing/2015/06/chart">
            <c:ext xmlns:c16="http://schemas.microsoft.com/office/drawing/2014/chart" uri="{C3380CC4-5D6E-409C-BE32-E72D297353CC}">
              <c16:uniqueId val="{00000012-30E0-4A5F-8AD6-DB5AC312CAD0}"/>
            </c:ext>
          </c:extLst>
        </c:ser>
        <c:dLbls>
          <c:showLegendKey val="0"/>
          <c:showVal val="0"/>
          <c:showCatName val="0"/>
          <c:showSerName val="0"/>
          <c:showPercent val="0"/>
          <c:showBubbleSize val="0"/>
        </c:dLbls>
        <c:marker val="1"/>
        <c:smooth val="0"/>
        <c:axId val="161853440"/>
        <c:axId val="161855744"/>
      </c:lineChart>
      <c:catAx>
        <c:axId val="161853440"/>
        <c:scaling>
          <c:orientation val="minMax"/>
        </c:scaling>
        <c:delete val="0"/>
        <c:axPos val="b"/>
        <c:numFmt formatCode="General" sourceLinked="1"/>
        <c:majorTickMark val="out"/>
        <c:minorTickMark val="none"/>
        <c:tickLblPos val="nextTo"/>
        <c:txPr>
          <a:bodyPr/>
          <a:lstStyle/>
          <a:p>
            <a:pPr>
              <a:defRPr sz="1200"/>
            </a:pPr>
            <a:endParaRPr lang="en-US"/>
          </a:p>
        </c:txPr>
        <c:crossAx val="161855744"/>
        <c:crosses val="autoZero"/>
        <c:auto val="1"/>
        <c:lblAlgn val="ctr"/>
        <c:lblOffset val="100"/>
        <c:noMultiLvlLbl val="0"/>
      </c:catAx>
      <c:valAx>
        <c:axId val="161855744"/>
        <c:scaling>
          <c:orientation val="minMax"/>
          <c:max val="32"/>
          <c:min val="20"/>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mn-lt"/>
                    <a:ea typeface="+mn-ea"/>
                    <a:cs typeface="+mn-cs"/>
                  </a:defRPr>
                </a:pPr>
                <a:r>
                  <a:rPr lang="en-US" sz="1200" b="1" i="0" baseline="0" dirty="0">
                    <a:effectLst/>
                  </a:rPr>
                  <a:t>Average age of first birth (among women having children)</a:t>
                </a:r>
                <a:endParaRPr lang="en-US" sz="1200" dirty="0">
                  <a:effectLst/>
                </a:endParaRPr>
              </a:p>
            </c:rich>
          </c:tx>
          <c:layout>
            <c:manualLayout>
              <c:xMode val="edge"/>
              <c:yMode val="edge"/>
              <c:x val="0"/>
              <c:y val="0.13327058927397986"/>
            </c:manualLayout>
          </c:layout>
          <c:overlay val="0"/>
        </c:title>
        <c:numFmt formatCode="0" sourceLinked="0"/>
        <c:majorTickMark val="out"/>
        <c:minorTickMark val="none"/>
        <c:tickLblPos val="nextTo"/>
        <c:txPr>
          <a:bodyPr/>
          <a:lstStyle/>
          <a:p>
            <a:pPr>
              <a:defRPr sz="1200"/>
            </a:pPr>
            <a:endParaRPr lang="en-US"/>
          </a:p>
        </c:txPr>
        <c:crossAx val="161853440"/>
        <c:crosses val="autoZero"/>
        <c:crossBetween val="between"/>
      </c:valAx>
    </c:plotArea>
    <c:legend>
      <c:legendPos val="t"/>
      <c:layout/>
      <c:overlay val="0"/>
      <c:txPr>
        <a:bodyPr/>
        <a:lstStyle/>
        <a:p>
          <a:pPr>
            <a:defRPr sz="12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26245721725176E-2"/>
          <c:y val="4.617677515273097E-2"/>
          <c:w val="0.91280639972091482"/>
          <c:h val="0.8814370995072357"/>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marker>
              <c:spPr>
                <a:solidFill>
                  <a:schemeClr val="accent4"/>
                </a:solidFill>
                <a:ln w="9525">
                  <a:solidFill>
                    <a:srgbClr val="E31A1C"/>
                  </a:solidFill>
                </a:ln>
                <a:effectLst/>
              </c:spPr>
            </c:marker>
            <c:bubble3D val="0"/>
            <c:extLst xmlns:c16r2="http://schemas.microsoft.com/office/drawing/2015/06/chart">
              <c:ext xmlns:c16="http://schemas.microsoft.com/office/drawing/2014/chart" uri="{C3380CC4-5D6E-409C-BE32-E72D297353CC}">
                <c16:uniqueId val="{00000001-E1FB-40D0-865E-909D22CA772F}"/>
              </c:ext>
            </c:extLst>
          </c:dPt>
          <c:dPt>
            <c:idx val="9"/>
            <c:marker>
              <c:spPr>
                <a:solidFill>
                  <a:schemeClr val="accent4"/>
                </a:solidFill>
                <a:ln w="9525">
                  <a:solidFill>
                    <a:srgbClr val="E31A1C"/>
                  </a:solidFill>
                </a:ln>
                <a:effectLst/>
              </c:spPr>
            </c:marker>
            <c:bubble3D val="0"/>
            <c:extLst xmlns:c16r2="http://schemas.microsoft.com/office/drawing/2015/06/chart">
              <c:ext xmlns:c16="http://schemas.microsoft.com/office/drawing/2014/chart" uri="{C3380CC4-5D6E-409C-BE32-E72D297353CC}">
                <c16:uniqueId val="{00000002-E1FB-40D0-865E-909D22CA772F}"/>
              </c:ext>
            </c:extLst>
          </c:dPt>
          <c:dPt>
            <c:idx val="12"/>
            <c:marker>
              <c:spPr>
                <a:solidFill>
                  <a:schemeClr val="accent4"/>
                </a:solidFill>
                <a:ln w="9525">
                  <a:solidFill>
                    <a:srgbClr val="E31A1C"/>
                  </a:solidFill>
                </a:ln>
                <a:effectLst/>
              </c:spPr>
            </c:marker>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3934416049621399E-2"/>
                  <c:y val="-2.57662518097240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E18-40B4-83D3-A5B0C6BB7EA5}"/>
                </c:ext>
              </c:extLst>
            </c:dLbl>
            <c:dLbl>
              <c:idx val="1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A06-420B-9A5C-33BC28E7BB13}"/>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0.0</c:formatCode>
                <c:ptCount val="11"/>
                <c:pt idx="0">
                  <c:v>0.83982400000000001</c:v>
                </c:pt>
                <c:pt idx="1">
                  <c:v>0.88143800000000005</c:v>
                </c:pt>
                <c:pt idx="2">
                  <c:v>0.89000299999999999</c:v>
                </c:pt>
                <c:pt idx="3">
                  <c:v>0.69364199999999998</c:v>
                </c:pt>
                <c:pt idx="4">
                  <c:v>0.80464500000000005</c:v>
                </c:pt>
                <c:pt idx="5">
                  <c:v>0.76446199999999997</c:v>
                </c:pt>
                <c:pt idx="6">
                  <c:v>0.82648500000000003</c:v>
                </c:pt>
                <c:pt idx="7">
                  <c:v>0.78864400000000001</c:v>
                </c:pt>
                <c:pt idx="8">
                  <c:v>0.87005100000000002</c:v>
                </c:pt>
                <c:pt idx="9">
                  <c:v>0.76</c:v>
                </c:pt>
                <c:pt idx="10">
                  <c:v>0.71</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a:solidFill>
                <a:schemeClr val="accent1"/>
              </a:solidFill>
            </a:ln>
          </c:spPr>
          <c:marker>
            <c:symbol val="square"/>
            <c:size val="7"/>
            <c:spPr>
              <a:solidFill>
                <a:schemeClr val="accent1"/>
              </a:solidFill>
              <a:ln>
                <a:solidFill>
                  <a:schemeClr val="accent1"/>
                </a:solidFill>
              </a:ln>
            </c:spPr>
          </c:marke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Sheet1!$C$2:$C$12</c:f>
              <c:numCache>
                <c:formatCode>0.0</c:formatCode>
                <c:ptCount val="11"/>
                <c:pt idx="0">
                  <c:v>0.94085700000000005</c:v>
                </c:pt>
                <c:pt idx="1">
                  <c:v>0.84108099999999997</c:v>
                </c:pt>
                <c:pt idx="2">
                  <c:v>0.88336300000000001</c:v>
                </c:pt>
                <c:pt idx="3">
                  <c:v>0.733962</c:v>
                </c:pt>
                <c:pt idx="4">
                  <c:v>0.71491800000000005</c:v>
                </c:pt>
                <c:pt idx="5">
                  <c:v>0.86473599999999995</c:v>
                </c:pt>
                <c:pt idx="6">
                  <c:v>0.79751799999999995</c:v>
                </c:pt>
                <c:pt idx="7">
                  <c:v>0.88491299999999995</c:v>
                </c:pt>
                <c:pt idx="8">
                  <c:v>0.78126899999999999</c:v>
                </c:pt>
                <c:pt idx="9">
                  <c:v>0.77</c:v>
                </c:pt>
                <c:pt idx="10">
                  <c:v>0.73</c:v>
                </c:pt>
              </c:numCache>
            </c:numRef>
          </c:val>
          <c:smooth val="0"/>
          <c:extLst xmlns:c16r2="http://schemas.microsoft.com/office/drawing/2015/06/chart">
            <c:ext xmlns:c16="http://schemas.microsoft.com/office/drawing/2014/chart" uri="{C3380CC4-5D6E-409C-BE32-E72D297353CC}">
              <c16:uniqueId val="{0000000B-AA64-4BA5-AA84-F38DEFDCEC2E}"/>
            </c:ext>
          </c:extLst>
        </c:ser>
        <c:ser>
          <c:idx val="2"/>
          <c:order val="2"/>
          <c:tx>
            <c:strRef>
              <c:f>Sheet1!$D$1</c:f>
              <c:strCache>
                <c:ptCount val="1"/>
                <c:pt idx="0">
                  <c:v>Manhattan</c:v>
                </c:pt>
              </c:strCache>
            </c:strRef>
          </c:tx>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Sheet1!$D$2:$D$12</c:f>
              <c:numCache>
                <c:formatCode>0.0</c:formatCode>
                <c:ptCount val="11"/>
                <c:pt idx="0">
                  <c:v>0.76398200000000005</c:v>
                </c:pt>
                <c:pt idx="1">
                  <c:v>0.65953399999999995</c:v>
                </c:pt>
                <c:pt idx="2">
                  <c:v>0.77149900000000005</c:v>
                </c:pt>
                <c:pt idx="3">
                  <c:v>0.63484099999999999</c:v>
                </c:pt>
                <c:pt idx="4">
                  <c:v>0.74592800000000004</c:v>
                </c:pt>
                <c:pt idx="5">
                  <c:v>0.75346000000000002</c:v>
                </c:pt>
                <c:pt idx="6">
                  <c:v>0.705515</c:v>
                </c:pt>
                <c:pt idx="7">
                  <c:v>0.55081500000000005</c:v>
                </c:pt>
                <c:pt idx="8">
                  <c:v>0.66155799999999998</c:v>
                </c:pt>
                <c:pt idx="9">
                  <c:v>0.71</c:v>
                </c:pt>
                <c:pt idx="10">
                  <c:v>0.59</c:v>
                </c:pt>
              </c:numCache>
            </c:numRef>
          </c:val>
          <c:smooth val="0"/>
          <c:extLst xmlns:c16r2="http://schemas.microsoft.com/office/drawing/2015/06/chart">
            <c:ext xmlns:c16="http://schemas.microsoft.com/office/drawing/2014/chart" uri="{C3380CC4-5D6E-409C-BE32-E72D297353CC}">
              <c16:uniqueId val="{00000004-522E-4E1C-BDB0-2A5A40AC0BBA}"/>
            </c:ext>
          </c:extLst>
        </c:ser>
        <c:ser>
          <c:idx val="3"/>
          <c:order val="3"/>
          <c:tx>
            <c:strRef>
              <c:f>Sheet1!$E$1</c:f>
              <c:strCache>
                <c:ptCount val="1"/>
                <c:pt idx="0">
                  <c:v>Queens</c:v>
                </c:pt>
              </c:strCache>
            </c:strRef>
          </c:tx>
          <c:spPr>
            <a:ln>
              <a:solidFill>
                <a:schemeClr val="accent2"/>
              </a:solidFill>
            </a:ln>
          </c:spPr>
          <c:marker>
            <c:symbol val="x"/>
            <c:size val="7"/>
            <c:spPr>
              <a:solidFill>
                <a:schemeClr val="accent2"/>
              </a:solidFill>
              <a:ln>
                <a:solidFill>
                  <a:schemeClr val="accent2"/>
                </a:solidFill>
              </a:ln>
            </c:spPr>
          </c:marke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Sheet1!$E$2:$E$12</c:f>
              <c:numCache>
                <c:formatCode>0.0</c:formatCode>
                <c:ptCount val="11"/>
                <c:pt idx="0">
                  <c:v>0.82218599999999997</c:v>
                </c:pt>
                <c:pt idx="1">
                  <c:v>0.765544</c:v>
                </c:pt>
                <c:pt idx="2">
                  <c:v>0.75585500000000005</c:v>
                </c:pt>
                <c:pt idx="3">
                  <c:v>0.78173599999999999</c:v>
                </c:pt>
                <c:pt idx="4">
                  <c:v>0.79271100000000005</c:v>
                </c:pt>
                <c:pt idx="5">
                  <c:v>0.75888900000000004</c:v>
                </c:pt>
                <c:pt idx="6">
                  <c:v>0.89185099999999995</c:v>
                </c:pt>
                <c:pt idx="7">
                  <c:v>0.86407999999999996</c:v>
                </c:pt>
                <c:pt idx="8">
                  <c:v>0.78155799999999997</c:v>
                </c:pt>
                <c:pt idx="9">
                  <c:v>0.7</c:v>
                </c:pt>
                <c:pt idx="10">
                  <c:v>0.74</c:v>
                </c:pt>
              </c:numCache>
            </c:numRef>
          </c:val>
          <c:smooth val="0"/>
          <c:extLst xmlns:c16r2="http://schemas.microsoft.com/office/drawing/2015/06/chart">
            <c:ext xmlns:c16="http://schemas.microsoft.com/office/drawing/2014/chart" uri="{C3380CC4-5D6E-409C-BE32-E72D297353CC}">
              <c16:uniqueId val="{00000005-522E-4E1C-BDB0-2A5A40AC0BBA}"/>
            </c:ext>
          </c:extLst>
        </c:ser>
        <c:ser>
          <c:idx val="4"/>
          <c:order val="4"/>
          <c:tx>
            <c:strRef>
              <c:f>Sheet1!$F$1</c:f>
              <c:strCache>
                <c:ptCount val="1"/>
                <c:pt idx="0">
                  <c:v>Staten Island</c:v>
                </c:pt>
              </c:strCache>
            </c:strRef>
          </c:tx>
          <c:marker>
            <c:symbol val="circle"/>
            <c:size val="7"/>
            <c:spPr>
              <a:solidFill>
                <a:schemeClr val="accent5"/>
              </a:solidFill>
            </c:spPr>
          </c:marke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Sheet1!$F$2:$F$12</c:f>
              <c:numCache>
                <c:formatCode>0.0</c:formatCode>
                <c:ptCount val="11"/>
                <c:pt idx="0">
                  <c:v>1.13042</c:v>
                </c:pt>
                <c:pt idx="1">
                  <c:v>1.03146</c:v>
                </c:pt>
                <c:pt idx="2">
                  <c:v>1.1216569999999999</c:v>
                </c:pt>
                <c:pt idx="3">
                  <c:v>1.3239190000000001</c:v>
                </c:pt>
                <c:pt idx="4">
                  <c:v>1.2343470000000001</c:v>
                </c:pt>
                <c:pt idx="5">
                  <c:v>1.269604</c:v>
                </c:pt>
                <c:pt idx="6">
                  <c:v>1.1342509999999999</c:v>
                </c:pt>
                <c:pt idx="7">
                  <c:v>1.251401</c:v>
                </c:pt>
                <c:pt idx="8">
                  <c:v>0.93161899999999997</c:v>
                </c:pt>
                <c:pt idx="9">
                  <c:v>0.99</c:v>
                </c:pt>
                <c:pt idx="10">
                  <c:v>1.23</c:v>
                </c:pt>
              </c:numCache>
            </c:numRef>
          </c:val>
          <c:smooth val="0"/>
          <c:extLst xmlns:c16r2="http://schemas.microsoft.com/office/drawing/2015/06/chart">
            <c:ext xmlns:c16="http://schemas.microsoft.com/office/drawing/2014/chart" uri="{C3380CC4-5D6E-409C-BE32-E72D297353CC}">
              <c16:uniqueId val="{00000006-522E-4E1C-BDB0-2A5A40AC0BBA}"/>
            </c:ext>
          </c:extLst>
        </c:ser>
        <c:dLbls>
          <c:showLegendKey val="0"/>
          <c:showVal val="0"/>
          <c:showCatName val="0"/>
          <c:showSerName val="0"/>
          <c:showPercent val="0"/>
          <c:showBubbleSize val="0"/>
        </c:dLbls>
        <c:marker val="1"/>
        <c:smooth val="0"/>
        <c:axId val="163644544"/>
        <c:axId val="163646464"/>
      </c:lineChart>
      <c:catAx>
        <c:axId val="16364454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3646464"/>
        <c:crosses val="autoZero"/>
        <c:auto val="1"/>
        <c:lblAlgn val="ctr"/>
        <c:lblOffset val="100"/>
        <c:noMultiLvlLbl val="0"/>
      </c:catAx>
      <c:valAx>
        <c:axId val="163646464"/>
        <c:scaling>
          <c:orientation val="minMax"/>
          <c:max val="1.4"/>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rPr>
                  <a:t>Percent of total births with high birth weight</a:t>
                </a:r>
                <a:endParaRPr lang="en-US" sz="1200" dirty="0">
                  <a:effectLst/>
                </a:endParaRPr>
              </a:p>
            </c:rich>
          </c:tx>
          <c:layout>
            <c:manualLayout>
              <c:xMode val="edge"/>
              <c:yMode val="edge"/>
              <c:x val="4.0721299259545698E-3"/>
              <c:y val="0.15699072901856145"/>
            </c:manualLayout>
          </c:layout>
          <c:overlay val="0"/>
          <c:spPr>
            <a:noFill/>
            <a:ln>
              <a:noFill/>
            </a:ln>
            <a:effectLst/>
          </c:spPr>
        </c:title>
        <c:numFmt formatCode="0.0"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36445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961453136638698E-2"/>
          <c:y val="3.0360777121351101E-2"/>
          <c:w val="0.94003854686336097"/>
          <c:h val="0.90063935262213202"/>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marker>
              <c:spPr>
                <a:solidFill>
                  <a:schemeClr val="accent4"/>
                </a:solidFill>
                <a:ln w="9525">
                  <a:solidFill>
                    <a:srgbClr val="E31A1C"/>
                  </a:solidFill>
                </a:ln>
                <a:effectLst/>
              </c:spPr>
            </c:marker>
            <c:bubble3D val="0"/>
            <c:extLst xmlns:c16r2="http://schemas.microsoft.com/office/drawing/2015/06/chart">
              <c:ext xmlns:c16="http://schemas.microsoft.com/office/drawing/2014/chart" uri="{C3380CC4-5D6E-409C-BE32-E72D297353CC}">
                <c16:uniqueId val="{00000001-E1FB-40D0-865E-909D22CA772F}"/>
              </c:ext>
            </c:extLst>
          </c:dPt>
          <c:dPt>
            <c:idx val="9"/>
            <c:marker>
              <c:spPr>
                <a:solidFill>
                  <a:schemeClr val="accent4"/>
                </a:solidFill>
                <a:ln w="9525">
                  <a:solidFill>
                    <a:srgbClr val="E31A1C"/>
                  </a:solidFill>
                </a:ln>
                <a:effectLst/>
              </c:spPr>
            </c:marker>
            <c:bubble3D val="0"/>
            <c:extLst xmlns:c16r2="http://schemas.microsoft.com/office/drawing/2015/06/chart">
              <c:ext xmlns:c16="http://schemas.microsoft.com/office/drawing/2014/chart" uri="{C3380CC4-5D6E-409C-BE32-E72D297353CC}">
                <c16:uniqueId val="{00000002-E1FB-40D0-865E-909D22CA772F}"/>
              </c:ext>
            </c:extLst>
          </c:dPt>
          <c:dPt>
            <c:idx val="12"/>
            <c:marker>
              <c:spPr>
                <a:solidFill>
                  <a:schemeClr val="accent4"/>
                </a:solidFill>
                <a:ln w="9525">
                  <a:solidFill>
                    <a:srgbClr val="E31A1C"/>
                  </a:solidFill>
                </a:ln>
                <a:effectLst/>
              </c:spPr>
            </c:marker>
            <c:bubble3D val="0"/>
            <c:extLst xmlns:c16r2="http://schemas.microsoft.com/office/drawing/2015/06/chart">
              <c:ext xmlns:c16="http://schemas.microsoft.com/office/drawing/2014/chart" uri="{C3380CC4-5D6E-409C-BE32-E72D297353CC}">
                <c16:uniqueId val="{00000003-E1FB-40D0-865E-909D22CA772F}"/>
              </c:ext>
            </c:extLst>
          </c:dPt>
          <c:dLbls>
            <c:dLbl>
              <c:idx val="0"/>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E8A-4053-A3DE-9E832DDA0875}"/>
                </c:ext>
              </c:extLst>
            </c:dLbl>
            <c:dLbl>
              <c:idx val="8"/>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4EF-4453-8958-003BBCF6386F}"/>
                </c:ext>
              </c:extLst>
            </c:dLbl>
            <c:dLbl>
              <c:idx val="9"/>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1FB-40D0-865E-909D22CA772F}"/>
                </c:ext>
              </c:extLst>
            </c:dLbl>
            <c:spPr>
              <a:noFill/>
              <a:ln>
                <a:noFill/>
              </a:ln>
              <a:effectLst/>
            </c:spPr>
            <c:txPr>
              <a:bodyPr wrap="square" lIns="38100" tIns="19050" rIns="38100" bIns="19050" anchor="ctr">
                <a:spAutoFit/>
              </a:bodyPr>
              <a:lstStyle/>
              <a:p>
                <a:pPr>
                  <a:defRPr sz="1100"/>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0.0</c:formatCode>
                <c:ptCount val="9"/>
                <c:pt idx="0">
                  <c:v>26.3</c:v>
                </c:pt>
                <c:pt idx="1">
                  <c:v>28.5</c:v>
                </c:pt>
                <c:pt idx="2">
                  <c:v>29</c:v>
                </c:pt>
                <c:pt idx="3">
                  <c:v>28.7</c:v>
                </c:pt>
                <c:pt idx="4">
                  <c:v>25.3</c:v>
                </c:pt>
                <c:pt idx="5">
                  <c:v>26.7</c:v>
                </c:pt>
                <c:pt idx="6">
                  <c:v>29.2</c:v>
                </c:pt>
                <c:pt idx="7">
                  <c:v>24.622356495468278</c:v>
                </c:pt>
                <c:pt idx="8" formatCode="General">
                  <c:v>25.5</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NYC, excluding the Bronx</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4EF-4453-8958-003BBCF6386F}"/>
                </c:ext>
              </c:extLst>
            </c:dLbl>
            <c:dLbl>
              <c:idx val="8"/>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F4EF-4453-8958-003BBCF6386F}"/>
                </c:ext>
              </c:extLst>
            </c:dLbl>
            <c:spPr>
              <a:noFill/>
              <a:ln>
                <a:noFill/>
              </a:ln>
              <a:effectLst/>
            </c:spPr>
            <c:txPr>
              <a:bodyPr/>
              <a:lstStyle/>
              <a:p>
                <a:pPr>
                  <a:defRPr sz="1100"/>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Sheet1!$C$2:$C$10</c:f>
              <c:numCache>
                <c:formatCode>0.0</c:formatCode>
                <c:ptCount val="9"/>
                <c:pt idx="0">
                  <c:v>31.302019738094973</c:v>
                </c:pt>
                <c:pt idx="1">
                  <c:v>31.686898283800751</c:v>
                </c:pt>
                <c:pt idx="2">
                  <c:v>34.814637490342868</c:v>
                </c:pt>
                <c:pt idx="3">
                  <c:v>30.512513613474372</c:v>
                </c:pt>
                <c:pt idx="4">
                  <c:v>32.243467793076022</c:v>
                </c:pt>
                <c:pt idx="5">
                  <c:v>32.543560941093226</c:v>
                </c:pt>
                <c:pt idx="6">
                  <c:v>34.748539678016812</c:v>
                </c:pt>
                <c:pt idx="7">
                  <c:v>38.261838563043383</c:v>
                </c:pt>
                <c:pt idx="8" formatCode="General">
                  <c:v>42.9</c:v>
                </c:pt>
              </c:numCache>
            </c:numRef>
          </c:val>
          <c:smooth val="0"/>
          <c:extLst xmlns:c16r2="http://schemas.microsoft.com/office/drawing/2015/06/chart">
            <c:ext xmlns:c16="http://schemas.microsoft.com/office/drawing/2014/chart" uri="{C3380CC4-5D6E-409C-BE32-E72D297353CC}">
              <c16:uniqueId val="{00000001-E113-4ED0-AAE3-E8FE8C694AD2}"/>
            </c:ext>
          </c:extLst>
        </c:ser>
        <c:dLbls>
          <c:showLegendKey val="0"/>
          <c:showVal val="0"/>
          <c:showCatName val="0"/>
          <c:showSerName val="0"/>
          <c:showPercent val="0"/>
          <c:showBubbleSize val="0"/>
        </c:dLbls>
        <c:marker val="1"/>
        <c:smooth val="0"/>
        <c:axId val="165022720"/>
        <c:axId val="165024512"/>
      </c:lineChart>
      <c:catAx>
        <c:axId val="16502272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5024512"/>
        <c:crosses val="autoZero"/>
        <c:auto val="1"/>
        <c:lblAlgn val="ctr"/>
        <c:lblOffset val="100"/>
        <c:noMultiLvlLbl val="0"/>
      </c:catAx>
      <c:valAx>
        <c:axId val="165024512"/>
        <c:scaling>
          <c:orientation val="minMax"/>
          <c:max val="49"/>
          <c:min val="0"/>
        </c:scaling>
        <c:delete val="0"/>
        <c:axPos val="l"/>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5022720"/>
        <c:crosses val="autoZero"/>
        <c:crossBetween val="between"/>
        <c:maj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193850768654"/>
          <c:y val="2.49454390976146E-2"/>
          <c:w val="0.81526434195725495"/>
          <c:h val="0.87463813551145997"/>
        </c:manualLayout>
      </c:layout>
      <c:barChart>
        <c:barDir val="col"/>
        <c:grouping val="clustered"/>
        <c:varyColors val="0"/>
        <c:ser>
          <c:idx val="0"/>
          <c:order val="0"/>
          <c:tx>
            <c:strRef>
              <c:f>Sheet1!$B$1</c:f>
              <c:strCache>
                <c:ptCount val="1"/>
                <c:pt idx="0">
                  <c:v>Exclusive breastfeeding</c:v>
                </c:pt>
              </c:strCache>
            </c:strRef>
          </c:tx>
          <c:spPr>
            <a:solidFill>
              <a:schemeClr val="bg2"/>
            </a:solidFill>
            <a:ln>
              <a:solidFill>
                <a:schemeClr val="bg1">
                  <a:lumMod val="50000"/>
                </a:schemeClr>
              </a:solidFill>
            </a:ln>
          </c:spPr>
          <c:invertIfNegative val="0"/>
          <c:dPt>
            <c:idx val="0"/>
            <c:invertIfNegative val="0"/>
            <c:bubble3D val="0"/>
            <c:spPr>
              <a:solidFill>
                <a:schemeClr val="accent4"/>
              </a:solidFill>
              <a:ln>
                <a:solidFill>
                  <a:schemeClr val="bg1">
                    <a:lumMod val="50000"/>
                  </a:schemeClr>
                </a:solidFill>
              </a:ln>
            </c:spPr>
            <c:extLst xmlns:c16r2="http://schemas.microsoft.com/office/drawing/2015/06/chart">
              <c:ext xmlns:c16="http://schemas.microsoft.com/office/drawing/2014/chart" uri="{C3380CC4-5D6E-409C-BE32-E72D297353CC}">
                <c16:uniqueId val="{00000001-17FC-4951-B268-1B5602377721}"/>
              </c:ext>
            </c:extLst>
          </c:dPt>
          <c:dPt>
            <c:idx val="4"/>
            <c:invertIfNegative val="0"/>
            <c:bubble3D val="0"/>
            <c:extLst xmlns:c16r2="http://schemas.microsoft.com/office/drawing/2015/06/chart">
              <c:ext xmlns:c16="http://schemas.microsoft.com/office/drawing/2014/chart" uri="{C3380CC4-5D6E-409C-BE32-E72D297353CC}">
                <c16:uniqueId val="{00000000-83A5-4799-91E6-D9588D31B000}"/>
              </c:ext>
            </c:extLst>
          </c:dPt>
          <c:dPt>
            <c:idx val="5"/>
            <c:invertIfNegative val="0"/>
            <c:bubble3D val="0"/>
            <c:extLst xmlns:c16r2="http://schemas.microsoft.com/office/drawing/2015/06/chart">
              <c:ext xmlns:c16="http://schemas.microsoft.com/office/drawing/2014/chart" uri="{C3380CC4-5D6E-409C-BE32-E72D297353CC}">
                <c16:uniqueId val="{00000001-83A5-4799-91E6-D9588D31B000}"/>
              </c:ext>
            </c:extLst>
          </c:dPt>
          <c:dPt>
            <c:idx val="6"/>
            <c:invertIfNegative val="0"/>
            <c:bubble3D val="0"/>
            <c:extLst xmlns:c16r2="http://schemas.microsoft.com/office/drawing/2015/06/chart">
              <c:ext xmlns:c16="http://schemas.microsoft.com/office/drawing/2014/chart" uri="{C3380CC4-5D6E-409C-BE32-E72D297353CC}">
                <c16:uniqueId val="{00000003-17FC-4951-B268-1B5602377721}"/>
              </c:ext>
            </c:extLst>
          </c:dPt>
          <c:dPt>
            <c:idx val="7"/>
            <c:invertIfNegative val="0"/>
            <c:bubble3D val="0"/>
            <c:extLst xmlns:c16r2="http://schemas.microsoft.com/office/drawing/2015/06/chart">
              <c:ext xmlns:c16="http://schemas.microsoft.com/office/drawing/2014/chart" uri="{C3380CC4-5D6E-409C-BE32-E72D297353CC}">
                <c16:uniqueId val="{00000005-17FC-4951-B268-1B5602377721}"/>
              </c:ext>
            </c:extLst>
          </c:dPt>
          <c:dPt>
            <c:idx val="8"/>
            <c:invertIfNegative val="0"/>
            <c:bubble3D val="0"/>
            <c:extLst xmlns:c16r2="http://schemas.microsoft.com/office/drawing/2015/06/chart">
              <c:ext xmlns:c16="http://schemas.microsoft.com/office/drawing/2014/chart" uri="{C3380CC4-5D6E-409C-BE32-E72D297353CC}">
                <c16:uniqueId val="{00000007-17FC-4951-B268-1B5602377721}"/>
              </c:ext>
            </c:extLst>
          </c:dPt>
          <c:dPt>
            <c:idx val="9"/>
            <c:invertIfNegative val="0"/>
            <c:bubble3D val="0"/>
            <c:extLst xmlns:c16r2="http://schemas.microsoft.com/office/drawing/2015/06/chart">
              <c:ext xmlns:c16="http://schemas.microsoft.com/office/drawing/2014/chart" uri="{C3380CC4-5D6E-409C-BE32-E72D297353CC}">
                <c16:uniqueId val="{00000009-17FC-4951-B268-1B5602377721}"/>
              </c:ext>
            </c:extLst>
          </c:dPt>
          <c:dPt>
            <c:idx val="10"/>
            <c:invertIfNegative val="0"/>
            <c:bubble3D val="0"/>
            <c:extLst xmlns:c16r2="http://schemas.microsoft.com/office/drawing/2015/06/chart">
              <c:ext xmlns:c16="http://schemas.microsoft.com/office/drawing/2014/chart" uri="{C3380CC4-5D6E-409C-BE32-E72D297353CC}">
                <c16:uniqueId val="{0000000B-BBF5-4DA9-BF66-4933D6662F5F}"/>
              </c:ext>
            </c:extLst>
          </c:dPt>
          <c:dPt>
            <c:idx val="11"/>
            <c:invertIfNegative val="0"/>
            <c:bubble3D val="0"/>
            <c:extLst xmlns:c16r2="http://schemas.microsoft.com/office/drawing/2015/06/chart">
              <c:ext xmlns:c16="http://schemas.microsoft.com/office/drawing/2014/chart" uri="{C3380CC4-5D6E-409C-BE32-E72D297353CC}">
                <c16:uniqueId val="{0000000B-17FC-4951-B268-1B5602377721}"/>
              </c:ext>
            </c:extLst>
          </c:dPt>
          <c:dPt>
            <c:idx val="12"/>
            <c:invertIfNegative val="0"/>
            <c:bubble3D val="0"/>
            <c:extLst xmlns:c16r2="http://schemas.microsoft.com/office/drawing/2015/06/chart">
              <c:ext xmlns:c16="http://schemas.microsoft.com/office/drawing/2014/chart" uri="{C3380CC4-5D6E-409C-BE32-E72D297353CC}">
                <c16:uniqueId val="{0000000D-17FC-4951-B268-1B5602377721}"/>
              </c:ext>
            </c:extLst>
          </c:dPt>
          <c:dPt>
            <c:idx val="14"/>
            <c:invertIfNegative val="0"/>
            <c:bubble3D val="0"/>
            <c:extLst xmlns:c16r2="http://schemas.microsoft.com/office/drawing/2015/06/chart">
              <c:ext xmlns:c16="http://schemas.microsoft.com/office/drawing/2014/chart" uri="{C3380CC4-5D6E-409C-BE32-E72D297353CC}">
                <c16:uniqueId val="{0000000F-17FC-4951-B268-1B5602377721}"/>
              </c:ext>
            </c:extLst>
          </c:dPt>
          <c:dPt>
            <c:idx val="15"/>
            <c:invertIfNegative val="0"/>
            <c:bubble3D val="0"/>
            <c:extLst xmlns:c16r2="http://schemas.microsoft.com/office/drawing/2015/06/chart">
              <c:ext xmlns:c16="http://schemas.microsoft.com/office/drawing/2014/chart" uri="{C3380CC4-5D6E-409C-BE32-E72D297353CC}">
                <c16:uniqueId val="{00000011-17FC-4951-B268-1B5602377721}"/>
              </c:ext>
            </c:extLst>
          </c:dPt>
          <c:dPt>
            <c:idx val="16"/>
            <c:invertIfNegative val="0"/>
            <c:bubble3D val="0"/>
            <c:extLst xmlns:c16r2="http://schemas.microsoft.com/office/drawing/2015/06/chart">
              <c:ext xmlns:c16="http://schemas.microsoft.com/office/drawing/2014/chart" uri="{C3380CC4-5D6E-409C-BE32-E72D297353CC}">
                <c16:uniqueId val="{00000013-17FC-4951-B268-1B5602377721}"/>
              </c:ext>
            </c:extLst>
          </c:dPt>
          <c:dPt>
            <c:idx val="17"/>
            <c:invertIfNegative val="0"/>
            <c:bubble3D val="0"/>
            <c:extLst xmlns:c16r2="http://schemas.microsoft.com/office/drawing/2015/06/chart">
              <c:ext xmlns:c16="http://schemas.microsoft.com/office/drawing/2014/chart" uri="{C3380CC4-5D6E-409C-BE32-E72D297353CC}">
                <c16:uniqueId val="{00000015-17FC-4951-B268-1B5602377721}"/>
              </c:ext>
            </c:extLst>
          </c:dPt>
          <c:dPt>
            <c:idx val="18"/>
            <c:invertIfNegative val="0"/>
            <c:bubble3D val="0"/>
            <c:extLst xmlns:c16r2="http://schemas.microsoft.com/office/drawing/2015/06/chart">
              <c:ext xmlns:c16="http://schemas.microsoft.com/office/drawing/2014/chart" uri="{C3380CC4-5D6E-409C-BE32-E72D297353CC}">
                <c16:uniqueId val="{00000017-17FC-4951-B268-1B5602377721}"/>
              </c:ext>
            </c:extLst>
          </c:dPt>
          <c:dPt>
            <c:idx val="19"/>
            <c:invertIfNegative val="0"/>
            <c:bubble3D val="0"/>
            <c:extLst xmlns:c16r2="http://schemas.microsoft.com/office/drawing/2015/06/chart">
              <c:ext xmlns:c16="http://schemas.microsoft.com/office/drawing/2014/chart" uri="{C3380CC4-5D6E-409C-BE32-E72D297353CC}">
                <c16:uniqueId val="{00000019-17FC-4951-B268-1B5602377721}"/>
              </c:ext>
            </c:extLst>
          </c:dPt>
          <c:dPt>
            <c:idx val="20"/>
            <c:invertIfNegative val="0"/>
            <c:bubble3D val="0"/>
            <c:extLst xmlns:c16r2="http://schemas.microsoft.com/office/drawing/2015/06/chart">
              <c:ext xmlns:c16="http://schemas.microsoft.com/office/drawing/2014/chart" uri="{C3380CC4-5D6E-409C-BE32-E72D297353CC}">
                <c16:uniqueId val="{0000001B-17FC-4951-B268-1B5602377721}"/>
              </c:ext>
            </c:extLst>
          </c:dPt>
          <c:dPt>
            <c:idx val="21"/>
            <c:invertIfNegative val="0"/>
            <c:bubble3D val="0"/>
            <c:extLst xmlns:c16r2="http://schemas.microsoft.com/office/drawing/2015/06/chart">
              <c:ext xmlns:c16="http://schemas.microsoft.com/office/drawing/2014/chart" uri="{C3380CC4-5D6E-409C-BE32-E72D297353CC}">
                <c16:uniqueId val="{0000001D-17FC-4951-B268-1B5602377721}"/>
              </c:ext>
            </c:extLst>
          </c:dPt>
          <c:dPt>
            <c:idx val="22"/>
            <c:invertIfNegative val="0"/>
            <c:bubble3D val="0"/>
            <c:extLst xmlns:c16r2="http://schemas.microsoft.com/office/drawing/2015/06/chart">
              <c:ext xmlns:c16="http://schemas.microsoft.com/office/drawing/2014/chart" uri="{C3380CC4-5D6E-409C-BE32-E72D297353CC}">
                <c16:uniqueId val="{0000001F-17FC-4951-B268-1B5602377721}"/>
              </c:ext>
            </c:extLst>
          </c:dPt>
          <c:dPt>
            <c:idx val="23"/>
            <c:invertIfNegative val="0"/>
            <c:bubble3D val="0"/>
            <c:extLst xmlns:c16r2="http://schemas.microsoft.com/office/drawing/2015/06/chart">
              <c:ext xmlns:c16="http://schemas.microsoft.com/office/drawing/2014/chart" uri="{C3380CC4-5D6E-409C-BE32-E72D297353CC}">
                <c16:uniqueId val="{00000021-17FC-4951-B268-1B5602377721}"/>
              </c:ext>
            </c:extLst>
          </c:dPt>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Bronx</c:v>
                </c:pt>
                <c:pt idx="1">
                  <c:v>Brooklyn</c:v>
                </c:pt>
                <c:pt idx="2">
                  <c:v>Manhattan</c:v>
                </c:pt>
                <c:pt idx="3">
                  <c:v>Queens</c:v>
                </c:pt>
                <c:pt idx="4">
                  <c:v>Staten Island</c:v>
                </c:pt>
              </c:strCache>
            </c:strRef>
          </c:cat>
          <c:val>
            <c:numRef>
              <c:f>Sheet1!$B$2:$B$6</c:f>
              <c:numCache>
                <c:formatCode>General</c:formatCode>
                <c:ptCount val="5"/>
                <c:pt idx="0">
                  <c:v>25.5</c:v>
                </c:pt>
                <c:pt idx="1">
                  <c:v>41</c:v>
                </c:pt>
                <c:pt idx="2">
                  <c:v>56.6</c:v>
                </c:pt>
                <c:pt idx="3">
                  <c:v>39.200000000000003</c:v>
                </c:pt>
                <c:pt idx="4">
                  <c:v>30.9</c:v>
                </c:pt>
              </c:numCache>
            </c:numRef>
          </c:val>
          <c:extLst xmlns:c16r2="http://schemas.microsoft.com/office/drawing/2015/06/chart">
            <c:ext xmlns:c16="http://schemas.microsoft.com/office/drawing/2014/chart" uri="{C3380CC4-5D6E-409C-BE32-E72D297353CC}">
              <c16:uniqueId val="{00000022-17FC-4951-B268-1B5602377721}"/>
            </c:ext>
          </c:extLst>
        </c:ser>
        <c:dLbls>
          <c:showLegendKey val="0"/>
          <c:showVal val="0"/>
          <c:showCatName val="0"/>
          <c:showSerName val="0"/>
          <c:showPercent val="0"/>
          <c:showBubbleSize val="0"/>
        </c:dLbls>
        <c:gapWidth val="70"/>
        <c:axId val="165070336"/>
        <c:axId val="165071872"/>
      </c:barChart>
      <c:catAx>
        <c:axId val="165070336"/>
        <c:scaling>
          <c:orientation val="minMax"/>
        </c:scaling>
        <c:delete val="0"/>
        <c:axPos val="b"/>
        <c:numFmt formatCode="General" sourceLinked="0"/>
        <c:majorTickMark val="out"/>
        <c:minorTickMark val="none"/>
        <c:tickLblPos val="nextTo"/>
        <c:spPr>
          <a:ln>
            <a:solidFill>
              <a:schemeClr val="bg1">
                <a:lumMod val="50000"/>
              </a:schemeClr>
            </a:solidFill>
          </a:ln>
        </c:spPr>
        <c:crossAx val="165071872"/>
        <c:crosses val="autoZero"/>
        <c:auto val="1"/>
        <c:lblAlgn val="ctr"/>
        <c:lblOffset val="100"/>
        <c:noMultiLvlLbl val="0"/>
      </c:catAx>
      <c:valAx>
        <c:axId val="165071872"/>
        <c:scaling>
          <c:orientation val="minMax"/>
          <c:max val="60"/>
          <c:min val="0"/>
        </c:scaling>
        <c:delete val="0"/>
        <c:axPos val="l"/>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150" b="1" i="0" u="none" strike="noStrike" kern="1200" baseline="0">
                    <a:solidFill>
                      <a:srgbClr val="414042"/>
                    </a:solidFill>
                    <a:latin typeface="+mj-lt"/>
                    <a:ea typeface="+mn-ea"/>
                    <a:cs typeface="+mn-cs"/>
                  </a:defRPr>
                </a:pPr>
                <a:r>
                  <a:rPr lang="en-US" sz="1300" b="1" i="0" baseline="0" dirty="0">
                    <a:effectLst/>
                  </a:rPr>
                  <a:t>Percent (%) of women exclusively breastfeeding</a:t>
                </a:r>
                <a:endParaRPr lang="en-US" sz="1300" dirty="0">
                  <a:effectLst/>
                </a:endParaRPr>
              </a:p>
            </c:rich>
          </c:tx>
          <c:layout>
            <c:manualLayout>
              <c:xMode val="edge"/>
              <c:yMode val="edge"/>
              <c:x val="5.1559805024371953E-3"/>
              <c:y val="0.1108602571655186"/>
            </c:manualLayout>
          </c:layout>
          <c:overlay val="0"/>
        </c:title>
        <c:numFmt formatCode="General" sourceLinked="1"/>
        <c:majorTickMark val="out"/>
        <c:minorTickMark val="none"/>
        <c:tickLblPos val="nextTo"/>
        <c:spPr>
          <a:ln>
            <a:solidFill>
              <a:schemeClr val="bg1">
                <a:lumMod val="50000"/>
              </a:schemeClr>
            </a:solidFill>
          </a:ln>
        </c:spPr>
        <c:crossAx val="165070336"/>
        <c:crossesAt val="1"/>
        <c:crossBetween val="between"/>
      </c:valAx>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96727113656301E-2"/>
          <c:y val="4.9006212811635398E-2"/>
          <c:w val="0.875436649964209"/>
          <c:h val="0.86684502314465395"/>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4.1035353535353536E-2"/>
                  <c:y val="4.979031221662157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690-4560-B4DF-584FF2EC3A20}"/>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513-4565-9068-2A141B2EC420}"/>
                </c:ext>
              </c:extLst>
            </c:dLbl>
            <c:numFmt formatCode="#,##0" sourceLinked="0"/>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Sheet1!$B$2:$B$9</c:f>
              <c:numCache>
                <c:formatCode>General</c:formatCode>
                <c:ptCount val="8"/>
                <c:pt idx="0">
                  <c:v>91.5</c:v>
                </c:pt>
                <c:pt idx="1">
                  <c:v>94.6</c:v>
                </c:pt>
                <c:pt idx="2">
                  <c:v>104.2</c:v>
                </c:pt>
                <c:pt idx="3">
                  <c:v>108.2</c:v>
                </c:pt>
                <c:pt idx="4">
                  <c:v>112.2</c:v>
                </c:pt>
                <c:pt idx="5" formatCode="0">
                  <c:v>106.3</c:v>
                </c:pt>
                <c:pt idx="6" formatCode="0">
                  <c:v>108.5</c:v>
                </c:pt>
                <c:pt idx="7" formatCode="0">
                  <c:v>110.1</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New York City</c:v>
                </c:pt>
              </c:strCache>
            </c:strRef>
          </c:tx>
          <c:spPr>
            <a:ln>
              <a:solidFill>
                <a:schemeClr val="bg2"/>
              </a:solidFill>
            </a:ln>
          </c:spPr>
          <c:marker>
            <c:spPr>
              <a:solidFill>
                <a:schemeClr val="bg2"/>
              </a:solidFill>
              <a:ln>
                <a:solidFill>
                  <a:schemeClr val="bg2"/>
                </a:solidFill>
              </a:ln>
            </c:spPr>
          </c:marker>
          <c:dLbls>
            <c:dLbl>
              <c:idx val="0"/>
              <c:layout>
                <c:manualLayout>
                  <c:x val="-3.9924242424242425E-2"/>
                  <c:y val="-1.0767057004418792E-2"/>
                </c:manualLayout>
              </c:layout>
              <c:dLblPos val="r"/>
              <c:showLegendKey val="0"/>
              <c:showVal val="1"/>
              <c:showCatName val="0"/>
              <c:showSerName val="0"/>
              <c:showPercent val="0"/>
              <c:showBubbleSize val="0"/>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513-4565-9068-2A141B2EC42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513-4565-9068-2A141B2EC42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513-4565-9068-2A141B2EC42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E513-4565-9068-2A141B2EC420}"/>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E513-4565-9068-2A141B2EC420}"/>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E513-4565-9068-2A141B2EC420}"/>
                </c:ext>
              </c:extLst>
            </c:dLbl>
            <c:dLbl>
              <c:idx val="7"/>
              <c:layout>
                <c:manualLayout>
                  <c:x val="-4.6464646464646469E-3"/>
                  <c:y val="-8.0899456109447736E-4"/>
                </c:manualLayout>
              </c:layout>
              <c:dLblPos val="r"/>
              <c:showLegendKey val="0"/>
              <c:showVal val="1"/>
              <c:showCatName val="0"/>
              <c:showSerName val="0"/>
              <c:showPercent val="0"/>
              <c:showBubbleSize val="0"/>
            </c:dLbl>
            <c:numFmt formatCode="#,##0" sourceLinked="0"/>
            <c:spPr>
              <a:noFill/>
              <a:ln>
                <a:noFill/>
              </a:ln>
              <a:effectLst/>
            </c:spPr>
            <c:txPr>
              <a:bodyPr/>
              <a:lstStyle/>
              <a:p>
                <a:pPr>
                  <a:defRPr sz="11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Sheet1!$C$2:$C$9</c:f>
              <c:numCache>
                <c:formatCode>General</c:formatCode>
                <c:ptCount val="8"/>
                <c:pt idx="0">
                  <c:v>99.1</c:v>
                </c:pt>
                <c:pt idx="1">
                  <c:v>104.5</c:v>
                </c:pt>
                <c:pt idx="2">
                  <c:v>113.9</c:v>
                </c:pt>
                <c:pt idx="3">
                  <c:v>123.1</c:v>
                </c:pt>
                <c:pt idx="4">
                  <c:v>122.4</c:v>
                </c:pt>
                <c:pt idx="5">
                  <c:v>113</c:v>
                </c:pt>
                <c:pt idx="6">
                  <c:v>118.8</c:v>
                </c:pt>
                <c:pt idx="7">
                  <c:v>119.9</c:v>
                </c:pt>
              </c:numCache>
            </c:numRef>
          </c:val>
          <c:smooth val="0"/>
          <c:extLst xmlns:c16r2="http://schemas.microsoft.com/office/drawing/2015/06/chart">
            <c:ext xmlns:c16="http://schemas.microsoft.com/office/drawing/2014/chart" uri="{C3380CC4-5D6E-409C-BE32-E72D297353CC}">
              <c16:uniqueId val="{0000000B-E513-4565-9068-2A141B2EC420}"/>
            </c:ext>
          </c:extLst>
        </c:ser>
        <c:dLbls>
          <c:showLegendKey val="0"/>
          <c:showVal val="0"/>
          <c:showCatName val="0"/>
          <c:showSerName val="0"/>
          <c:showPercent val="0"/>
          <c:showBubbleSize val="0"/>
        </c:dLbls>
        <c:marker val="1"/>
        <c:smooth val="0"/>
        <c:axId val="150536192"/>
        <c:axId val="150538880"/>
      </c:lineChart>
      <c:catAx>
        <c:axId val="15053619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538880"/>
        <c:crosses val="autoZero"/>
        <c:auto val="1"/>
        <c:lblAlgn val="ctr"/>
        <c:lblOffset val="100"/>
        <c:noMultiLvlLbl val="0"/>
      </c:catAx>
      <c:valAx>
        <c:axId val="150538880"/>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breast cancer incidence rate per 100,000</a:t>
                </a:r>
                <a:endParaRPr lang="en-US" sz="1200" dirty="0">
                  <a:effectLst/>
                  <a:latin typeface="+mn-lt"/>
                </a:endParaRPr>
              </a:p>
            </c:rich>
          </c:tx>
          <c:layout>
            <c:manualLayout>
              <c:xMode val="edge"/>
              <c:yMode val="edge"/>
              <c:x val="1.79756223653861E-2"/>
              <c:y val="8.74000322264855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536192"/>
        <c:crosses val="autoZero"/>
        <c:crossBetween val="between"/>
      </c:valAx>
      <c:spPr>
        <a:noFill/>
        <a:ln>
          <a:noFill/>
        </a:ln>
        <a:effectLst/>
      </c:spPr>
    </c:plotArea>
    <c:legend>
      <c:legendPos val="t"/>
      <c:layout/>
      <c:overlay val="0"/>
      <c:txPr>
        <a:bodyPr/>
        <a:lstStyle/>
        <a:p>
          <a:pPr>
            <a:defRPr sz="1400"/>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89460883454798E-2"/>
          <c:y val="2.9204900542976399E-2"/>
          <c:w val="0.90260348741151897"/>
          <c:h val="0.90307929283854704"/>
        </c:manualLayout>
      </c:layout>
      <c:barChart>
        <c:barDir val="col"/>
        <c:grouping val="clustered"/>
        <c:varyColors val="0"/>
        <c:ser>
          <c:idx val="0"/>
          <c:order val="0"/>
          <c:tx>
            <c:strRef>
              <c:f>Sheet1!$B$1</c:f>
              <c:strCache>
                <c:ptCount val="1"/>
                <c:pt idx="0">
                  <c:v>Female breast cancer</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30-34</c:v>
                </c:pt>
                <c:pt idx="1">
                  <c:v>35-39</c:v>
                </c:pt>
                <c:pt idx="2">
                  <c:v>40-44</c:v>
                </c:pt>
                <c:pt idx="3">
                  <c:v>45-49</c:v>
                </c:pt>
                <c:pt idx="4">
                  <c:v>50-54</c:v>
                </c:pt>
                <c:pt idx="5">
                  <c:v>55-59</c:v>
                </c:pt>
                <c:pt idx="6">
                  <c:v>60-64</c:v>
                </c:pt>
                <c:pt idx="7">
                  <c:v>65-69</c:v>
                </c:pt>
                <c:pt idx="8">
                  <c:v>70-74</c:v>
                </c:pt>
                <c:pt idx="9">
                  <c:v>75-79</c:v>
                </c:pt>
                <c:pt idx="10">
                  <c:v>80-84</c:v>
                </c:pt>
                <c:pt idx="11">
                  <c:v>85+</c:v>
                </c:pt>
              </c:strCache>
            </c:strRef>
          </c:cat>
          <c:val>
            <c:numRef>
              <c:f>Sheet1!$B$2:$B$13</c:f>
              <c:numCache>
                <c:formatCode>0</c:formatCode>
                <c:ptCount val="12"/>
                <c:pt idx="0">
                  <c:v>28.7</c:v>
                </c:pt>
                <c:pt idx="1">
                  <c:v>55.1</c:v>
                </c:pt>
                <c:pt idx="2">
                  <c:v>114.5</c:v>
                </c:pt>
                <c:pt idx="3">
                  <c:v>159.80000000000001</c:v>
                </c:pt>
                <c:pt idx="4">
                  <c:v>203.8</c:v>
                </c:pt>
                <c:pt idx="5">
                  <c:v>236.7</c:v>
                </c:pt>
                <c:pt idx="6">
                  <c:v>313.2</c:v>
                </c:pt>
                <c:pt idx="7">
                  <c:v>361.1</c:v>
                </c:pt>
                <c:pt idx="8">
                  <c:v>406.3</c:v>
                </c:pt>
                <c:pt idx="9">
                  <c:v>371.2</c:v>
                </c:pt>
                <c:pt idx="10">
                  <c:v>329.8</c:v>
                </c:pt>
                <c:pt idx="11">
                  <c:v>269.7</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50912384"/>
        <c:axId val="150926464"/>
      </c:barChart>
      <c:catAx>
        <c:axId val="15091238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0926464"/>
        <c:crosses val="autoZero"/>
        <c:auto val="1"/>
        <c:lblAlgn val="ctr"/>
        <c:lblOffset val="100"/>
        <c:noMultiLvlLbl val="0"/>
      </c:catAx>
      <c:valAx>
        <c:axId val="150926464"/>
        <c:scaling>
          <c:orientation val="minMax"/>
          <c:max val="45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Breast cancer incidence rate per 100,000</a:t>
                </a:r>
                <a:endParaRPr lang="en-US" sz="1200" dirty="0">
                  <a:effectLst/>
                </a:endParaRPr>
              </a:p>
            </c:rich>
          </c:tx>
          <c:layout>
            <c:manualLayout>
              <c:xMode val="edge"/>
              <c:yMode val="edge"/>
              <c:x val="7.5768332655196799E-3"/>
              <c:y val="0.16207292577613899"/>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9123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66294148974506E-2"/>
          <c:y val="2.9204900542976399E-2"/>
          <c:w val="0.89502665414600002"/>
          <c:h val="0.90307929283854704"/>
        </c:manualLayout>
      </c:layout>
      <c:barChart>
        <c:barDir val="col"/>
        <c:grouping val="clustered"/>
        <c:varyColors val="0"/>
        <c:ser>
          <c:idx val="0"/>
          <c:order val="0"/>
          <c:tx>
            <c:strRef>
              <c:f>Sheet1!$B$1</c:f>
              <c:strCache>
                <c:ptCount val="1"/>
                <c:pt idx="0">
                  <c:v>Female breast cancer</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Hispanic</c:v>
                </c:pt>
                <c:pt idx="1">
                  <c:v>Non-Hispanic black</c:v>
                </c:pt>
                <c:pt idx="2">
                  <c:v>Non-Hispanic white</c:v>
                </c:pt>
              </c:strCache>
            </c:strRef>
          </c:cat>
          <c:val>
            <c:numRef>
              <c:f>Sheet1!$B$2:$B$4</c:f>
              <c:numCache>
                <c:formatCode>0</c:formatCode>
                <c:ptCount val="3"/>
                <c:pt idx="0">
                  <c:v>93.1</c:v>
                </c:pt>
                <c:pt idx="1">
                  <c:v>124.4</c:v>
                </c:pt>
                <c:pt idx="2">
                  <c:v>143.6</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51134976"/>
        <c:axId val="151136512"/>
      </c:barChart>
      <c:catAx>
        <c:axId val="15113497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1136512"/>
        <c:crosses val="autoZero"/>
        <c:auto val="1"/>
        <c:lblAlgn val="ctr"/>
        <c:lblOffset val="100"/>
        <c:noMultiLvlLbl val="0"/>
      </c:catAx>
      <c:valAx>
        <c:axId val="151136512"/>
        <c:scaling>
          <c:orientation val="minMax"/>
          <c:max val="15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breast cancer incidence rate per 100,000</a:t>
                </a:r>
                <a:endParaRPr lang="en-US" sz="1200" dirty="0">
                  <a:effectLst/>
                </a:endParaRPr>
              </a:p>
            </c:rich>
          </c:tx>
          <c:layout>
            <c:manualLayout>
              <c:xMode val="edge"/>
              <c:yMode val="edge"/>
              <c:x val="2.5256110885065598E-3"/>
              <c:y val="0.120767616790809"/>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1349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96727113656301E-2"/>
          <c:y val="4.9006212811635398E-2"/>
          <c:w val="0.875436649964209"/>
          <c:h val="0.86684502314465395"/>
        </c:manualLayout>
      </c:layout>
      <c:lineChart>
        <c:grouping val="standard"/>
        <c:varyColors val="0"/>
        <c:ser>
          <c:idx val="0"/>
          <c:order val="0"/>
          <c:tx>
            <c:strRef>
              <c:f>Sheet1!$B$1</c:f>
              <c:strCache>
                <c:ptCount val="1"/>
                <c:pt idx="0">
                  <c:v>Non-Hispanic white</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5.7449494949494952E-2"/>
                  <c:y val="2.489502093550032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690-4560-B4DF-584FF2EC3A20}"/>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853-41E6-93C7-99B2A626E7ED}"/>
                </c:ext>
              </c:extLst>
            </c:dLbl>
            <c:dLbl>
              <c:idx val="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885-4156-A502-60FA197C7385}"/>
                </c:ext>
              </c:extLst>
            </c:dLbl>
            <c:dLbl>
              <c:idx val="6"/>
              <c:layout>
                <c:manualLayout>
                  <c:x val="-3.15656565656566E-3"/>
                  <c:y val="-4.97903122166216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690-4560-B4DF-584FF2EC3A20}"/>
                </c:ext>
              </c:extLst>
            </c:dLbl>
            <c:numFmt formatCode="#,##0" sourceLinked="0"/>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Sheet1!$A$2:$A$6</c:f>
              <c:strCache>
                <c:ptCount val="5"/>
                <c:pt idx="0">
                  <c:v>1992-1996</c:v>
                </c:pt>
                <c:pt idx="1">
                  <c:v>1997-2001</c:v>
                </c:pt>
                <c:pt idx="2">
                  <c:v>2002-2006</c:v>
                </c:pt>
                <c:pt idx="3">
                  <c:v>2007-2011</c:v>
                </c:pt>
                <c:pt idx="4">
                  <c:v>2012-2016</c:v>
                </c:pt>
              </c:strCache>
            </c:strRef>
          </c:cat>
          <c:val>
            <c:numRef>
              <c:f>Sheet1!$B$2:$B$6</c:f>
              <c:numCache>
                <c:formatCode>General</c:formatCode>
                <c:ptCount val="5"/>
                <c:pt idx="0">
                  <c:v>140.9</c:v>
                </c:pt>
                <c:pt idx="1">
                  <c:v>152.5</c:v>
                </c:pt>
                <c:pt idx="2">
                  <c:v>133.4</c:v>
                </c:pt>
                <c:pt idx="3">
                  <c:v>142.69999999999999</c:v>
                </c:pt>
                <c:pt idx="4">
                  <c:v>143.6</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Non-Hispanic black</c:v>
                </c:pt>
              </c:strCache>
            </c:strRef>
          </c:tx>
          <c:spPr>
            <a:ln w="28575" cap="rnd">
              <a:solidFill>
                <a:schemeClr val="bg2"/>
              </a:solidFill>
              <a:prstDash val="solid"/>
              <a:round/>
            </a:ln>
            <a:effectLst/>
          </c:spPr>
          <c:marker>
            <c:symbol val="square"/>
            <c:size val="7"/>
            <c:spPr>
              <a:solidFill>
                <a:schemeClr val="bg2"/>
              </a:solidFill>
              <a:ln w="25400">
                <a:solidFill>
                  <a:schemeClr val="bg2"/>
                </a:solid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5.7205718603356395E-2"/>
                  <c:y val="-2.900029693891562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853-41E6-93C7-99B2A626E7ED}"/>
                </c:ext>
              </c:extLst>
            </c:dLbl>
            <c:dLbl>
              <c:idx val="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885-4156-A502-60FA197C7385}"/>
                </c:ext>
              </c:extLst>
            </c:dLbl>
            <c:dLbl>
              <c:idx val="6"/>
              <c:layout>
                <c:manualLayout>
                  <c:x val="-3.7878787878787902E-3"/>
                  <c:y val="-4.97903122166216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690-4560-B4DF-584FF2EC3A20}"/>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numFmt formatCode="#,##0" sourceLinked="0"/>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Sheet1!$A$2:$A$6</c:f>
              <c:strCache>
                <c:ptCount val="5"/>
                <c:pt idx="0">
                  <c:v>1992-1996</c:v>
                </c:pt>
                <c:pt idx="1">
                  <c:v>1997-2001</c:v>
                </c:pt>
                <c:pt idx="2">
                  <c:v>2002-2006</c:v>
                </c:pt>
                <c:pt idx="3">
                  <c:v>2007-2011</c:v>
                </c:pt>
                <c:pt idx="4">
                  <c:v>2012-2016</c:v>
                </c:pt>
              </c:strCache>
            </c:strRef>
          </c:cat>
          <c:val>
            <c:numRef>
              <c:f>Sheet1!$C$2:$C$6</c:f>
              <c:numCache>
                <c:formatCode>General</c:formatCode>
                <c:ptCount val="5"/>
                <c:pt idx="0">
                  <c:v>110.5</c:v>
                </c:pt>
                <c:pt idx="1">
                  <c:v>112.6</c:v>
                </c:pt>
                <c:pt idx="2">
                  <c:v>110.2</c:v>
                </c:pt>
                <c:pt idx="3">
                  <c:v>120.3</c:v>
                </c:pt>
                <c:pt idx="4">
                  <c:v>124.4</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Hispanic</c:v>
                </c:pt>
              </c:strCache>
            </c:strRef>
          </c:tx>
          <c:dLbls>
            <c:dLbl>
              <c:idx val="0"/>
              <c:layout>
                <c:manualLayout>
                  <c:x val="-5.0505050505050504E-2"/>
                  <c:y val="4.787813321319067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853-41E6-93C7-99B2A626E7ED}"/>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853-41E6-93C7-99B2A626E7ED}"/>
                </c:ext>
              </c:extLst>
            </c:dLbl>
            <c:dLbl>
              <c:idx val="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D853-41E6-93C7-99B2A626E7ED}"/>
                </c:ext>
              </c:extLst>
            </c:dLbl>
            <c:numFmt formatCode="#,##0" sourceLinked="0"/>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Sheet1!$A$2:$A$6</c:f>
              <c:strCache>
                <c:ptCount val="5"/>
                <c:pt idx="0">
                  <c:v>1992-1996</c:v>
                </c:pt>
                <c:pt idx="1">
                  <c:v>1997-2001</c:v>
                </c:pt>
                <c:pt idx="2">
                  <c:v>2002-2006</c:v>
                </c:pt>
                <c:pt idx="3">
                  <c:v>2007-2011</c:v>
                </c:pt>
                <c:pt idx="4">
                  <c:v>2012-2016</c:v>
                </c:pt>
              </c:strCache>
            </c:strRef>
          </c:cat>
          <c:val>
            <c:numRef>
              <c:f>Sheet1!$D$2:$D$6</c:f>
              <c:numCache>
                <c:formatCode>General</c:formatCode>
                <c:ptCount val="5"/>
                <c:pt idx="0">
                  <c:v>77.599999999999994</c:v>
                </c:pt>
                <c:pt idx="1">
                  <c:v>84.6</c:v>
                </c:pt>
                <c:pt idx="2">
                  <c:v>90.3</c:v>
                </c:pt>
                <c:pt idx="3">
                  <c:v>90</c:v>
                </c:pt>
                <c:pt idx="4">
                  <c:v>93.1</c:v>
                </c:pt>
              </c:numCache>
            </c:numRef>
          </c:val>
          <c:smooth val="0"/>
          <c:extLst xmlns:c16r2="http://schemas.microsoft.com/office/drawing/2015/06/chart">
            <c:ext xmlns:c16="http://schemas.microsoft.com/office/drawing/2014/chart" uri="{C3380CC4-5D6E-409C-BE32-E72D297353CC}">
              <c16:uniqueId val="{0000000D-D853-41E6-93C7-99B2A626E7ED}"/>
            </c:ext>
          </c:extLst>
        </c:ser>
        <c:dLbls>
          <c:showLegendKey val="0"/>
          <c:showVal val="0"/>
          <c:showCatName val="0"/>
          <c:showSerName val="0"/>
          <c:showPercent val="0"/>
          <c:showBubbleSize val="0"/>
        </c:dLbls>
        <c:marker val="1"/>
        <c:smooth val="0"/>
        <c:axId val="151275008"/>
        <c:axId val="151276544"/>
      </c:lineChart>
      <c:catAx>
        <c:axId val="15127500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276544"/>
        <c:crosses val="autoZero"/>
        <c:auto val="1"/>
        <c:lblAlgn val="ctr"/>
        <c:lblOffset val="100"/>
        <c:noMultiLvlLbl val="0"/>
      </c:catAx>
      <c:valAx>
        <c:axId val="151276544"/>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breast cancer incidence rate per 100,000</a:t>
                </a:r>
                <a:endParaRPr lang="en-US" sz="1200" dirty="0">
                  <a:effectLst/>
                  <a:latin typeface="+mn-lt"/>
                </a:endParaRPr>
              </a:p>
            </c:rich>
          </c:tx>
          <c:layout>
            <c:manualLayout>
              <c:xMode val="edge"/>
              <c:yMode val="edge"/>
              <c:x val="1.79756223653861E-2"/>
              <c:y val="8.74000322264855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2750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3776763075937"/>
          <c:y val="1.9132025481662464E-2"/>
          <c:w val="0.88257522537209399"/>
          <c:h val="0.88427163242047202"/>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4.1673241811297501E-2"/>
                  <c:y val="-2.2405640497479701E-2"/>
                </c:manualLayout>
              </c:layout>
              <c:tx>
                <c:rich>
                  <a:bodyPr/>
                  <a:lstStyle/>
                  <a:p>
                    <a:r>
                      <a:rPr lang="en-US" sz="1100" dirty="0" err="1"/>
                      <a:t>Bx</a:t>
                    </a:r>
                    <a:r>
                      <a:rPr lang="en-US" sz="1100" dirty="0"/>
                      <a:t>: 38.2</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050-4CFF-A6B4-C6D593F6775B}"/>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955-41B1-8500-B0BF4FDAD2AA}"/>
                </c:ext>
              </c:extLst>
            </c:dLbl>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Sheet1!$B$2:$B$9</c:f>
              <c:numCache>
                <c:formatCode>General</c:formatCode>
                <c:ptCount val="8"/>
                <c:pt idx="0">
                  <c:v>38.200000000000003</c:v>
                </c:pt>
                <c:pt idx="1">
                  <c:v>34</c:v>
                </c:pt>
                <c:pt idx="2">
                  <c:v>35</c:v>
                </c:pt>
                <c:pt idx="3">
                  <c:v>35.200000000000003</c:v>
                </c:pt>
                <c:pt idx="4">
                  <c:v>28.7</c:v>
                </c:pt>
                <c:pt idx="5" formatCode="0.0">
                  <c:v>25.4</c:v>
                </c:pt>
                <c:pt idx="6" formatCode="0.0">
                  <c:v>22.8</c:v>
                </c:pt>
                <c:pt idx="7" formatCode="0.0">
                  <c:v>23</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New York City</c:v>
                </c:pt>
              </c:strCache>
            </c:strRef>
          </c:tx>
          <c:spPr>
            <a:ln>
              <a:solidFill>
                <a:schemeClr val="bg2"/>
              </a:solidFill>
            </a:ln>
          </c:spPr>
          <c:marker>
            <c:spPr>
              <a:solidFill>
                <a:schemeClr val="bg2"/>
              </a:solidFill>
              <a:ln>
                <a:solidFill>
                  <a:schemeClr val="bg2"/>
                </a:solidFill>
              </a:ln>
            </c:spPr>
          </c:marker>
          <c:dLbls>
            <c:dLbl>
              <c:idx val="0"/>
              <c:layout/>
              <c:tx>
                <c:rich>
                  <a:bodyPr/>
                  <a:lstStyle/>
                  <a:p>
                    <a:r>
                      <a:rPr lang="en-US" sz="1100"/>
                      <a:t>NYC: 37.9</a:t>
                    </a:r>
                    <a:endParaRPr lang="en-US"/>
                  </a:p>
                </c:rich>
              </c:tx>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955-41B1-8500-B0BF4FDAD2AA}"/>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955-41B1-8500-B0BF4FDAD2AA}"/>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955-41B1-8500-B0BF4FDAD2AA}"/>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955-41B1-8500-B0BF4FDAD2AA}"/>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955-41B1-8500-B0BF4FDAD2AA}"/>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955-41B1-8500-B0BF4FDAD2AA}"/>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955-41B1-8500-B0BF4FDAD2AA}"/>
                </c:ext>
              </c:extLst>
            </c:dLbl>
            <c:spPr>
              <a:noFill/>
              <a:ln>
                <a:noFill/>
              </a:ln>
              <a:effectLst/>
            </c:spPr>
            <c:txPr>
              <a:bodyPr/>
              <a:lstStyle/>
              <a:p>
                <a:pPr>
                  <a:defRPr sz="1100"/>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Sheet1!$C$2:$C$9</c:f>
              <c:numCache>
                <c:formatCode>General</c:formatCode>
                <c:ptCount val="8"/>
                <c:pt idx="0">
                  <c:v>37.9</c:v>
                </c:pt>
                <c:pt idx="1">
                  <c:v>35.299999999999997</c:v>
                </c:pt>
                <c:pt idx="2">
                  <c:v>35.4</c:v>
                </c:pt>
                <c:pt idx="3">
                  <c:v>34.700000000000003</c:v>
                </c:pt>
                <c:pt idx="4">
                  <c:v>28.7</c:v>
                </c:pt>
                <c:pt idx="5">
                  <c:v>25.1</c:v>
                </c:pt>
                <c:pt idx="6">
                  <c:v>21.4</c:v>
                </c:pt>
                <c:pt idx="7">
                  <c:v>19.899999999999999</c:v>
                </c:pt>
              </c:numCache>
            </c:numRef>
          </c:val>
          <c:smooth val="0"/>
          <c:extLst xmlns:c16r2="http://schemas.microsoft.com/office/drawing/2015/06/chart">
            <c:ext xmlns:c16="http://schemas.microsoft.com/office/drawing/2014/chart" uri="{C3380CC4-5D6E-409C-BE32-E72D297353CC}">
              <c16:uniqueId val="{0000000C-7955-41B1-8500-B0BF4FDAD2AA}"/>
            </c:ext>
          </c:extLst>
        </c:ser>
        <c:dLbls>
          <c:showLegendKey val="0"/>
          <c:showVal val="0"/>
          <c:showCatName val="0"/>
          <c:showSerName val="0"/>
          <c:showPercent val="0"/>
          <c:showBubbleSize val="0"/>
        </c:dLbls>
        <c:marker val="1"/>
        <c:smooth val="0"/>
        <c:axId val="151516672"/>
        <c:axId val="151789952"/>
      </c:lineChart>
      <c:catAx>
        <c:axId val="15151667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789952"/>
        <c:crosses val="autoZero"/>
        <c:auto val="1"/>
        <c:lblAlgn val="ctr"/>
        <c:lblOffset val="100"/>
        <c:noMultiLvlLbl val="0"/>
      </c:catAx>
      <c:valAx>
        <c:axId val="151789952"/>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chemeClr val="tx1"/>
                    </a:solidFill>
                    <a:latin typeface="+mn-lt"/>
                    <a:ea typeface="+mn-ea"/>
                    <a:cs typeface="+mn-cs"/>
                  </a:defRPr>
                </a:pPr>
                <a:r>
                  <a:rPr lang="en-US" sz="1200" b="1" i="0" baseline="0" dirty="0">
                    <a:effectLst/>
                    <a:latin typeface="+mn-lt"/>
                  </a:rPr>
                  <a:t>Age-adjusted mortality rate from breast cancer per 100,000</a:t>
                </a:r>
                <a:endParaRPr lang="en-US" sz="1200" dirty="0">
                  <a:effectLst/>
                  <a:latin typeface="+mn-lt"/>
                </a:endParaRPr>
              </a:p>
            </c:rich>
          </c:tx>
          <c:layout>
            <c:manualLayout>
              <c:xMode val="edge"/>
              <c:yMode val="edge"/>
              <c:x val="3.2831673413834001E-2"/>
              <c:y val="9.2379063448147697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516672"/>
        <c:crosses val="autoZero"/>
        <c:crossBetween val="between"/>
      </c:valAx>
      <c:spPr>
        <a:noFill/>
        <a:ln>
          <a:noFill/>
        </a:ln>
        <a:effectLst/>
      </c:spPr>
    </c:plotArea>
    <c:legend>
      <c:legendPos val="t"/>
      <c:layout/>
      <c:overlay val="0"/>
      <c:txPr>
        <a:bodyPr/>
        <a:lstStyle/>
        <a:p>
          <a:pPr>
            <a:defRPr sz="1400"/>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12614965426701E-2"/>
          <c:y val="2.9204900542976399E-2"/>
          <c:w val="0.91018032067703902"/>
          <c:h val="0.90307929283854704"/>
        </c:manualLayout>
      </c:layout>
      <c:barChart>
        <c:barDir val="col"/>
        <c:grouping val="clustered"/>
        <c:varyColors val="0"/>
        <c:ser>
          <c:idx val="0"/>
          <c:order val="0"/>
          <c:tx>
            <c:strRef>
              <c:f>Sheet1!$B$1</c:f>
              <c:strCache>
                <c:ptCount val="1"/>
                <c:pt idx="0">
                  <c:v>Female breast cancer</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30-34</c:v>
                </c:pt>
                <c:pt idx="1">
                  <c:v>35-39</c:v>
                </c:pt>
                <c:pt idx="2">
                  <c:v>40-44</c:v>
                </c:pt>
                <c:pt idx="3">
                  <c:v>45-49</c:v>
                </c:pt>
                <c:pt idx="4">
                  <c:v>50-54</c:v>
                </c:pt>
                <c:pt idx="5">
                  <c:v>55-59</c:v>
                </c:pt>
                <c:pt idx="6">
                  <c:v>60-64</c:v>
                </c:pt>
                <c:pt idx="7">
                  <c:v>65-69</c:v>
                </c:pt>
                <c:pt idx="8">
                  <c:v>70-74</c:v>
                </c:pt>
                <c:pt idx="9">
                  <c:v>75-79</c:v>
                </c:pt>
                <c:pt idx="10">
                  <c:v>80-84</c:v>
                </c:pt>
                <c:pt idx="11">
                  <c:v>85+</c:v>
                </c:pt>
              </c:strCache>
            </c:strRef>
          </c:cat>
          <c:val>
            <c:numRef>
              <c:f>Sheet1!$B$2:$B$13</c:f>
              <c:numCache>
                <c:formatCode>0</c:formatCode>
                <c:ptCount val="12"/>
                <c:pt idx="0">
                  <c:v>2.9</c:v>
                </c:pt>
                <c:pt idx="1">
                  <c:v>9.9</c:v>
                </c:pt>
                <c:pt idx="2">
                  <c:v>13.4</c:v>
                </c:pt>
                <c:pt idx="3">
                  <c:v>25.2</c:v>
                </c:pt>
                <c:pt idx="4">
                  <c:v>33.9</c:v>
                </c:pt>
                <c:pt idx="5">
                  <c:v>39.799999999999997</c:v>
                </c:pt>
                <c:pt idx="6">
                  <c:v>56.9</c:v>
                </c:pt>
                <c:pt idx="7">
                  <c:v>63.1</c:v>
                </c:pt>
                <c:pt idx="8">
                  <c:v>80.900000000000006</c:v>
                </c:pt>
                <c:pt idx="9">
                  <c:v>107.3</c:v>
                </c:pt>
                <c:pt idx="10">
                  <c:v>122.7</c:v>
                </c:pt>
                <c:pt idx="11">
                  <c:v>188.7</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51929984"/>
        <c:axId val="151931520"/>
      </c:barChart>
      <c:catAx>
        <c:axId val="15192998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1931520"/>
        <c:crosses val="autoZero"/>
        <c:auto val="1"/>
        <c:lblAlgn val="ctr"/>
        <c:lblOffset val="100"/>
        <c:noMultiLvlLbl val="0"/>
      </c:catAx>
      <c:valAx>
        <c:axId val="151931520"/>
        <c:scaling>
          <c:orientation val="minMax"/>
          <c:max val="2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Mortality rate from breast cancer per 100,000</a:t>
                </a:r>
                <a:endParaRPr lang="en-US" sz="1200" dirty="0">
                  <a:effectLst/>
                </a:endParaRPr>
              </a:p>
            </c:rich>
          </c:tx>
          <c:layout>
            <c:manualLayout>
              <c:xMode val="edge"/>
              <c:yMode val="edge"/>
              <c:x val="0"/>
              <c:y val="0.15512575608222501"/>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9299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43127414494104E-2"/>
          <c:y val="2.9204900542976399E-2"/>
          <c:w val="0.88744982088047997"/>
          <c:h val="0.90307929283854704"/>
        </c:manualLayout>
      </c:layout>
      <c:barChart>
        <c:barDir val="col"/>
        <c:grouping val="clustered"/>
        <c:varyColors val="0"/>
        <c:ser>
          <c:idx val="0"/>
          <c:order val="0"/>
          <c:tx>
            <c:strRef>
              <c:f>Sheet1!$B$1</c:f>
              <c:strCache>
                <c:ptCount val="1"/>
                <c:pt idx="0">
                  <c:v>Female breast cancer</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Hispanic</c:v>
                </c:pt>
                <c:pt idx="1">
                  <c:v>Non-Hispanic black</c:v>
                </c:pt>
                <c:pt idx="2">
                  <c:v>Non-Hispanic white</c:v>
                </c:pt>
              </c:strCache>
            </c:strRef>
          </c:cat>
          <c:val>
            <c:numRef>
              <c:f>Sheet1!$B$2:$B$4</c:f>
              <c:numCache>
                <c:formatCode>0.0</c:formatCode>
                <c:ptCount val="3"/>
                <c:pt idx="0">
                  <c:v>15.9</c:v>
                </c:pt>
                <c:pt idx="1">
                  <c:v>28.5</c:v>
                </c:pt>
                <c:pt idx="2">
                  <c:v>30.8</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52162304"/>
        <c:axId val="152163840"/>
      </c:barChart>
      <c:catAx>
        <c:axId val="15216230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2163840"/>
        <c:crosses val="autoZero"/>
        <c:auto val="1"/>
        <c:lblAlgn val="ctr"/>
        <c:lblOffset val="100"/>
        <c:noMultiLvlLbl val="0"/>
      </c:catAx>
      <c:valAx>
        <c:axId val="152163840"/>
        <c:scaling>
          <c:orientation val="minMax"/>
          <c:max val="32"/>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breast cancer per 100,000</a:t>
                </a:r>
                <a:endParaRPr lang="en-US" sz="1200" dirty="0">
                  <a:effectLst/>
                </a:endParaRPr>
              </a:p>
            </c:rich>
          </c:tx>
          <c:layout>
            <c:manualLayout>
              <c:xMode val="edge"/>
              <c:yMode val="edge"/>
              <c:x val="3.7884166327598399E-3"/>
              <c:y val="9.4040652153242504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21623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96727113656301E-2"/>
          <c:y val="4.9006212811635398E-2"/>
          <c:w val="0.875436649964209"/>
          <c:h val="0.86684502314465395"/>
        </c:manualLayout>
      </c:layout>
      <c:lineChart>
        <c:grouping val="standard"/>
        <c:varyColors val="0"/>
        <c:ser>
          <c:idx val="0"/>
          <c:order val="0"/>
          <c:tx>
            <c:strRef>
              <c:f>Sheet1!$B$1</c:f>
              <c:strCache>
                <c:ptCount val="1"/>
                <c:pt idx="0">
                  <c:v>Non-Hispanic white</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4.9873737373737376E-2"/>
                  <c:y val="-2.304282172788693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690-4560-B4DF-584FF2EC3A20}"/>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E0D-4BAC-8EA5-976658209596}"/>
                </c:ext>
              </c:extLst>
            </c:dLbl>
            <c:dLbl>
              <c:idx val="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885-4156-A502-60FA197C7385}"/>
                </c:ext>
              </c:extLst>
            </c:dLbl>
            <c:dLbl>
              <c:idx val="6"/>
              <c:layout>
                <c:manualLayout>
                  <c:x val="-3.15656565656566E-3"/>
                  <c:y val="-4.97903122166216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690-4560-B4DF-584FF2EC3A20}"/>
                </c:ext>
              </c:extLst>
            </c:dLbl>
            <c:numFmt formatCode="#,##0.0" sourceLinked="0"/>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Sheet1!$A$2:$A$6</c:f>
              <c:strCache>
                <c:ptCount val="5"/>
                <c:pt idx="0">
                  <c:v>1992-1996</c:v>
                </c:pt>
                <c:pt idx="1">
                  <c:v>1997-2001</c:v>
                </c:pt>
                <c:pt idx="2">
                  <c:v>2002-2006</c:v>
                </c:pt>
                <c:pt idx="3">
                  <c:v>2007-2011</c:v>
                </c:pt>
                <c:pt idx="4">
                  <c:v>2012-2016</c:v>
                </c:pt>
              </c:strCache>
            </c:strRef>
          </c:cat>
          <c:val>
            <c:numRef>
              <c:f>Sheet1!$B$2:$B$6</c:f>
              <c:numCache>
                <c:formatCode>General</c:formatCode>
                <c:ptCount val="5"/>
                <c:pt idx="0">
                  <c:v>41.7</c:v>
                </c:pt>
                <c:pt idx="1">
                  <c:v>34</c:v>
                </c:pt>
                <c:pt idx="2">
                  <c:v>33.1</c:v>
                </c:pt>
                <c:pt idx="3">
                  <c:v>29.5</c:v>
                </c:pt>
                <c:pt idx="4">
                  <c:v>30.8</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Non-Hispanic black</c:v>
                </c:pt>
              </c:strCache>
            </c:strRef>
          </c:tx>
          <c:spPr>
            <a:ln w="28575" cap="rnd">
              <a:solidFill>
                <a:schemeClr val="bg2"/>
              </a:solidFill>
              <a:prstDash val="solid"/>
              <a:round/>
            </a:ln>
            <a:effectLst/>
          </c:spPr>
          <c:marker>
            <c:symbol val="square"/>
            <c:size val="7"/>
            <c:spPr>
              <a:solidFill>
                <a:schemeClr val="bg2"/>
              </a:solidFill>
              <a:ln w="25400">
                <a:solidFill>
                  <a:schemeClr val="bg2"/>
                </a:solid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5.7205718603356395E-2"/>
                  <c:y val="4.759667452539531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E0D-4BAC-8EA5-976658209596}"/>
                </c:ext>
              </c:extLst>
            </c:dLbl>
            <c:dLbl>
              <c:idx val="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885-4156-A502-60FA197C7385}"/>
                </c:ext>
              </c:extLst>
            </c:dLbl>
            <c:dLbl>
              <c:idx val="6"/>
              <c:layout>
                <c:manualLayout>
                  <c:x val="-3.7878787878787902E-3"/>
                  <c:y val="-4.97903122166216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690-4560-B4DF-584FF2EC3A20}"/>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numFmt formatCode="#,##0.0" sourceLinked="0"/>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Sheet1!$A$2:$A$6</c:f>
              <c:strCache>
                <c:ptCount val="5"/>
                <c:pt idx="0">
                  <c:v>1992-1996</c:v>
                </c:pt>
                <c:pt idx="1">
                  <c:v>1997-2001</c:v>
                </c:pt>
                <c:pt idx="2">
                  <c:v>2002-2006</c:v>
                </c:pt>
                <c:pt idx="3">
                  <c:v>2007-2011</c:v>
                </c:pt>
                <c:pt idx="4">
                  <c:v>2012-2016</c:v>
                </c:pt>
              </c:strCache>
            </c:strRef>
          </c:cat>
          <c:val>
            <c:numRef>
              <c:f>Sheet1!$C$2:$C$6</c:f>
              <c:numCache>
                <c:formatCode>General</c:formatCode>
                <c:ptCount val="5"/>
                <c:pt idx="0">
                  <c:v>40</c:v>
                </c:pt>
                <c:pt idx="1">
                  <c:v>33.700000000000003</c:v>
                </c:pt>
                <c:pt idx="2">
                  <c:v>31.3</c:v>
                </c:pt>
                <c:pt idx="3">
                  <c:v>26.1</c:v>
                </c:pt>
                <c:pt idx="4">
                  <c:v>28.5</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Hispanic</c:v>
                </c:pt>
              </c:strCache>
            </c:strRef>
          </c:tx>
          <c:dLbls>
            <c:dLbl>
              <c:idx val="0"/>
              <c:layout>
                <c:manualLayout>
                  <c:x val="-5.0505050505050504E-2"/>
                  <c:y val="-1.563804573583051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E0D-4BAC-8EA5-976658209596}"/>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E0D-4BAC-8EA5-976658209596}"/>
                </c:ext>
              </c:extLst>
            </c:dLbl>
            <c:dLbl>
              <c:idx val="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8E0D-4BAC-8EA5-976658209596}"/>
                </c:ext>
              </c:extLst>
            </c:dLbl>
            <c:numFmt formatCode="#,##0.0" sourceLinked="0"/>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Sheet1!$A$2:$A$6</c:f>
              <c:strCache>
                <c:ptCount val="5"/>
                <c:pt idx="0">
                  <c:v>1992-1996</c:v>
                </c:pt>
                <c:pt idx="1">
                  <c:v>1997-2001</c:v>
                </c:pt>
                <c:pt idx="2">
                  <c:v>2002-2006</c:v>
                </c:pt>
                <c:pt idx="3">
                  <c:v>2007-2011</c:v>
                </c:pt>
                <c:pt idx="4">
                  <c:v>2012-2016</c:v>
                </c:pt>
              </c:strCache>
            </c:strRef>
          </c:cat>
          <c:val>
            <c:numRef>
              <c:f>Sheet1!$D$2:$D$6</c:f>
              <c:numCache>
                <c:formatCode>General</c:formatCode>
                <c:ptCount val="5"/>
                <c:pt idx="0">
                  <c:v>19.8</c:v>
                </c:pt>
                <c:pt idx="1">
                  <c:v>18.8</c:v>
                </c:pt>
                <c:pt idx="2">
                  <c:v>16.3</c:v>
                </c:pt>
                <c:pt idx="3">
                  <c:v>17.2</c:v>
                </c:pt>
                <c:pt idx="4">
                  <c:v>15.9</c:v>
                </c:pt>
              </c:numCache>
            </c:numRef>
          </c:val>
          <c:smooth val="0"/>
          <c:extLst xmlns:c16r2="http://schemas.microsoft.com/office/drawing/2015/06/chart">
            <c:ext xmlns:c16="http://schemas.microsoft.com/office/drawing/2014/chart" uri="{C3380CC4-5D6E-409C-BE32-E72D297353CC}">
              <c16:uniqueId val="{0000000D-8E0D-4BAC-8EA5-976658209596}"/>
            </c:ext>
          </c:extLst>
        </c:ser>
        <c:dLbls>
          <c:showLegendKey val="0"/>
          <c:showVal val="0"/>
          <c:showCatName val="0"/>
          <c:showSerName val="0"/>
          <c:showPercent val="0"/>
          <c:showBubbleSize val="0"/>
        </c:dLbls>
        <c:marker val="1"/>
        <c:smooth val="0"/>
        <c:axId val="152916352"/>
        <c:axId val="152917888"/>
      </c:lineChart>
      <c:catAx>
        <c:axId val="15291635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2917888"/>
        <c:crosses val="autoZero"/>
        <c:auto val="1"/>
        <c:lblAlgn val="ctr"/>
        <c:lblOffset val="100"/>
        <c:noMultiLvlLbl val="0"/>
      </c:catAx>
      <c:valAx>
        <c:axId val="152917888"/>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mortality rate from breast cancer per 100,000</a:t>
                </a:r>
                <a:endParaRPr lang="en-US" sz="1200" dirty="0">
                  <a:effectLst/>
                  <a:latin typeface="+mn-lt"/>
                </a:endParaRPr>
              </a:p>
            </c:rich>
          </c:tx>
          <c:layout>
            <c:manualLayout>
              <c:xMode val="edge"/>
              <c:yMode val="edge"/>
              <c:x val="1.79756223653861E-2"/>
              <c:y val="8.74000322264855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29163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1C659-E579-4844-9B9A-F2FAF7531D30}" type="datetimeFigureOut">
              <a:rPr lang="en-US" smtClean="0"/>
              <a:t>9/24/2019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94FEFA-7F39-4FC6-BF2A-605ECD23366E}" type="slidenum">
              <a:rPr lang="en-US" smtClean="0"/>
              <a:t>‹#›</a:t>
            </a:fld>
            <a:endParaRPr lang="en-US"/>
          </a:p>
        </p:txBody>
      </p:sp>
    </p:spTree>
    <p:extLst>
      <p:ext uri="{BB962C8B-B14F-4D97-AF65-F5344CB8AC3E}">
        <p14:creationId xmlns:p14="http://schemas.microsoft.com/office/powerpoint/2010/main" val="221323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0"/>
            <a:ext cx="5486400" cy="4594123"/>
          </a:xfrm>
        </p:spPr>
        <p:txBody>
          <a:bodyPr/>
          <a:lstStyle/>
          <a:p>
            <a:endParaRPr lang="en-US" b="0" baseline="0" dirty="0"/>
          </a:p>
        </p:txBody>
      </p:sp>
      <p:sp>
        <p:nvSpPr>
          <p:cNvPr id="4" name="Slide Number Placeholder 3"/>
          <p:cNvSpPr>
            <a:spLocks noGrp="1"/>
          </p:cNvSpPr>
          <p:nvPr>
            <p:ph type="sldNum" sz="quarter" idx="10"/>
          </p:nvPr>
        </p:nvSpPr>
        <p:spPr/>
        <p:txBody>
          <a:bodyPr/>
          <a:lstStyle/>
          <a:p>
            <a:fld id="{D95807FB-1213-4A92-9A80-793965F7074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216735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11</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12</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a:solidFill>
                  <a:sysClr val="windowText" lastClr="000000"/>
                </a:solidFill>
              </a:rPr>
              <a:t>AB done </a:t>
            </a: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13</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UPDATED</a:t>
            </a:r>
            <a:endParaRPr lang="en-US" dirty="0"/>
          </a:p>
        </p:txBody>
      </p:sp>
      <p:sp>
        <p:nvSpPr>
          <p:cNvPr id="4" name="Slide Number Placeholder 3"/>
          <p:cNvSpPr>
            <a:spLocks noGrp="1"/>
          </p:cNvSpPr>
          <p:nvPr>
            <p:ph type="sldNum" sz="quarter" idx="10"/>
          </p:nvPr>
        </p:nvSpPr>
        <p:spPr/>
        <p:txBody>
          <a:bodyPr/>
          <a:lstStyle/>
          <a:p>
            <a:fld id="{EB17B3F3-BC25-4A45-97FB-5ECBFE43487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23598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EB17B3F3-BC25-4A45-97FB-5ECBFE43487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23598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EB17B3F3-BC25-4A45-97FB-5ECBFE43487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23598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EB17B3F3-BC25-4A45-97FB-5ECBFE43487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2359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C794FEFA-7F39-4FC6-BF2A-605ECD23366E}" type="slidenum">
              <a:rPr lang="en-US" smtClean="0"/>
              <a:t>19</a:t>
            </a:fld>
            <a:endParaRPr lang="en-US"/>
          </a:p>
        </p:txBody>
      </p:sp>
    </p:spTree>
    <p:extLst>
      <p:ext uri="{BB962C8B-B14F-4D97-AF65-F5344CB8AC3E}">
        <p14:creationId xmlns:p14="http://schemas.microsoft.com/office/powerpoint/2010/main" val="2880513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20</a:t>
            </a:fld>
            <a:endParaRPr lang="en-US" dirty="0"/>
          </a:p>
        </p:txBody>
      </p:sp>
    </p:spTree>
    <p:extLst>
      <p:ext uri="{BB962C8B-B14F-4D97-AF65-F5344CB8AC3E}">
        <p14:creationId xmlns:p14="http://schemas.microsoft.com/office/powerpoint/2010/main" val="152946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UPDATED</a:t>
            </a:r>
            <a:endParaRPr lang="en-US" b="1" dirty="0"/>
          </a:p>
        </p:txBody>
      </p:sp>
      <p:sp>
        <p:nvSpPr>
          <p:cNvPr id="4" name="Slide Number Placeholder 3"/>
          <p:cNvSpPr>
            <a:spLocks noGrp="1"/>
          </p:cNvSpPr>
          <p:nvPr>
            <p:ph type="sldNum" sz="quarter" idx="10"/>
          </p:nvPr>
        </p:nvSpPr>
        <p:spPr/>
        <p:txBody>
          <a:bodyPr/>
          <a:lstStyle/>
          <a:p>
            <a:fld id="{16D9DCE5-5103-4FC2-A56B-B9D2798A819F}" type="slidenum">
              <a:rPr lang="en-US" smtClean="0"/>
              <a:t>2</a:t>
            </a:fld>
            <a:endParaRPr lang="en-US" dirty="0"/>
          </a:p>
        </p:txBody>
      </p:sp>
    </p:spTree>
    <p:extLst>
      <p:ext uri="{BB962C8B-B14F-4D97-AF65-F5344CB8AC3E}">
        <p14:creationId xmlns:p14="http://schemas.microsoft.com/office/powerpoint/2010/main" val="2244538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21</a:t>
            </a:fld>
            <a:endParaRPr lang="en-US" dirty="0"/>
          </a:p>
        </p:txBody>
      </p:sp>
    </p:spTree>
    <p:extLst>
      <p:ext uri="{BB962C8B-B14F-4D97-AF65-F5344CB8AC3E}">
        <p14:creationId xmlns:p14="http://schemas.microsoft.com/office/powerpoint/2010/main" val="804533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r>
              <a:rPr lang="en-US" dirty="0"/>
              <a:t> – no</a:t>
            </a:r>
            <a:r>
              <a:rPr lang="en-US" baseline="0" dirty="0"/>
              <a:t> change</a:t>
            </a:r>
            <a:endParaRPr lang="en-US" dirty="0"/>
          </a:p>
        </p:txBody>
      </p:sp>
      <p:sp>
        <p:nvSpPr>
          <p:cNvPr id="4" name="Slide Number Placeholder 3"/>
          <p:cNvSpPr>
            <a:spLocks noGrp="1"/>
          </p:cNvSpPr>
          <p:nvPr>
            <p:ph type="sldNum" sz="quarter" idx="10"/>
          </p:nvPr>
        </p:nvSpPr>
        <p:spPr/>
        <p:txBody>
          <a:bodyPr/>
          <a:lstStyle/>
          <a:p>
            <a:fld id="{EB17B3F3-BC25-4A45-97FB-5ECBFE43487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23598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4FEFA-7F39-4FC6-BF2A-605ECD23366E}" type="slidenum">
              <a:rPr lang="en-US" smtClean="0"/>
              <a:t>23</a:t>
            </a:fld>
            <a:endParaRPr lang="en-US"/>
          </a:p>
        </p:txBody>
      </p:sp>
    </p:spTree>
    <p:extLst>
      <p:ext uri="{BB962C8B-B14F-4D97-AF65-F5344CB8AC3E}">
        <p14:creationId xmlns:p14="http://schemas.microsoft.com/office/powerpoint/2010/main" val="154639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4</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5</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6</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AB done </a:t>
            </a:r>
          </a:p>
        </p:txBody>
      </p:sp>
      <p:sp>
        <p:nvSpPr>
          <p:cNvPr id="4" name="Slide Number Placeholder 3"/>
          <p:cNvSpPr>
            <a:spLocks noGrp="1"/>
          </p:cNvSpPr>
          <p:nvPr>
            <p:ph type="sldNum" sz="quarter" idx="10"/>
          </p:nvPr>
        </p:nvSpPr>
        <p:spPr/>
        <p:txBody>
          <a:bodyPr/>
          <a:lstStyle/>
          <a:p>
            <a:fld id="{16D9DCE5-5103-4FC2-A56B-B9D2798A819F}" type="slidenum">
              <a:rPr lang="en-US" smtClean="0"/>
              <a:t>7</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10</a:t>
            </a:fld>
            <a:endParaRPr lang="en-US" dirty="0"/>
          </a:p>
        </p:txBody>
      </p:sp>
    </p:spTree>
    <p:extLst>
      <p:ext uri="{BB962C8B-B14F-4D97-AF65-F5344CB8AC3E}">
        <p14:creationId xmlns:p14="http://schemas.microsoft.com/office/powerpoint/2010/main" val="3105677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044477" y="2012874"/>
            <a:ext cx="7783996" cy="1421928"/>
          </a:xfrm>
        </p:spPr>
        <p:txBody>
          <a:bodyPr anchor="b">
            <a:spAutoFit/>
          </a:bodyPr>
          <a:lstStyle>
            <a:lvl1pPr algn="l">
              <a:lnSpc>
                <a:spcPct val="80000"/>
              </a:lnSpc>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044477" y="3665825"/>
            <a:ext cx="7783996" cy="387798"/>
          </a:xfrm>
          <a:prstGeom prst="rect">
            <a:avLst/>
          </a:prstGeom>
        </p:spPr>
        <p:txBody>
          <a:bodyPr wrap="square" anchor="t">
            <a:spAutoFit/>
          </a:bodyPr>
          <a:lstStyle>
            <a:lvl1pPr marL="0" indent="0" algn="l">
              <a:lnSpc>
                <a:spcPct val="80000"/>
              </a:lnSpc>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234670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 +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609600" y="1253408"/>
            <a:ext cx="10969625" cy="363176"/>
          </a:xfrm>
          <a:prstGeom prst="rect">
            <a:avLst/>
          </a:prstGeom>
        </p:spPr>
        <p:txBody>
          <a:bodyPr>
            <a:spAutoFit/>
          </a:bodyPr>
          <a:lstStyle>
            <a:lvl1pPr marL="0" indent="0">
              <a:lnSpc>
                <a:spcPct val="80000"/>
              </a:lnSpc>
              <a:buNone/>
              <a:defRPr sz="2200">
                <a:latin typeface="Arial" panose="020B0604020202020204" pitchFamily="34" charset="0"/>
                <a:cs typeface="Arial" panose="020B0604020202020204" pitchFamily="34" charset="0"/>
              </a:defRPr>
            </a:lvl1pPr>
            <a:lvl2pPr marL="0" indent="0">
              <a:buNone/>
              <a:defRPr sz="2600"/>
            </a:lvl2pPr>
            <a:lvl3pPr marL="0" indent="0">
              <a:buNone/>
              <a:defRPr sz="2600"/>
            </a:lvl3pPr>
            <a:lvl4pPr marL="0" indent="0">
              <a:buNone/>
              <a:defRPr sz="2600"/>
            </a:lvl4pPr>
            <a:lvl5pPr marL="0" indent="0">
              <a:buNone/>
              <a:defRPr sz="2600"/>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288903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7828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A">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044477" y="2223881"/>
            <a:ext cx="7783996" cy="1421928"/>
          </a:xfrm>
        </p:spPr>
        <p:txBody>
          <a:bodyPr anchor="ctr">
            <a:spAutoFit/>
          </a:bodyPr>
          <a:lstStyle>
            <a:lvl1pPr algn="l">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800828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B">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672382" y="2223881"/>
            <a:ext cx="7783996" cy="1421928"/>
          </a:xfrm>
        </p:spPr>
        <p:txBody>
          <a:bodyPr anchor="ctr">
            <a:spAutoFit/>
          </a:bodyPr>
          <a:lstStyle>
            <a:lvl1pPr algn="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4073865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A">
    <p:spTree>
      <p:nvGrpSpPr>
        <p:cNvPr id="1" name=""/>
        <p:cNvGrpSpPr/>
        <p:nvPr/>
      </p:nvGrpSpPr>
      <p:grpSpPr>
        <a:xfrm>
          <a:off x="0" y="0"/>
          <a:ext cx="0" cy="0"/>
          <a:chOff x="0" y="0"/>
          <a:chExt cx="0" cy="0"/>
        </a:xfrm>
      </p:grpSpPr>
      <p:pic>
        <p:nvPicPr>
          <p:cNvPr id="3" name="Picture 2"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sp>
        <p:nvSpPr>
          <p:cNvPr id="2" name="Title 1"/>
          <p:cNvSpPr>
            <a:spLocks noGrp="1"/>
          </p:cNvSpPr>
          <p:nvPr>
            <p:ph type="title" hasCustomPrompt="1"/>
          </p:nvPr>
        </p:nvSpPr>
        <p:spPr>
          <a:xfrm>
            <a:off x="1112362" y="2415029"/>
            <a:ext cx="7288688" cy="2086725"/>
          </a:xfrm>
        </p:spPr>
        <p:txBody>
          <a:bodyPr anchor="ctr"/>
          <a:lstStyle>
            <a:lvl1pP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342047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2B">
    <p:spTree>
      <p:nvGrpSpPr>
        <p:cNvPr id="1" name=""/>
        <p:cNvGrpSpPr/>
        <p:nvPr/>
      </p:nvGrpSpPr>
      <p:grpSpPr>
        <a:xfrm>
          <a:off x="0" y="0"/>
          <a:ext cx="0" cy="0"/>
          <a:chOff x="0" y="0"/>
          <a:chExt cx="0" cy="0"/>
        </a:xfrm>
      </p:grpSpPr>
      <p:pic>
        <p:nvPicPr>
          <p:cNvPr id="5" name="Picture 4"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6" name="Picture 5"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
        <p:nvSpPr>
          <p:cNvPr id="2" name="Title 1"/>
          <p:cNvSpPr>
            <a:spLocks noGrp="1"/>
          </p:cNvSpPr>
          <p:nvPr>
            <p:ph type="title" hasCustomPrompt="1"/>
          </p:nvPr>
        </p:nvSpPr>
        <p:spPr>
          <a:xfrm>
            <a:off x="863602" y="2791905"/>
            <a:ext cx="7683500"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40394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3A">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066801" y="1666744"/>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9761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B">
    <p:spTree>
      <p:nvGrpSpPr>
        <p:cNvPr id="1" name=""/>
        <p:cNvGrpSpPr/>
        <p:nvPr/>
      </p:nvGrpSpPr>
      <p:grpSpPr>
        <a:xfrm>
          <a:off x="0" y="0"/>
          <a:ext cx="0" cy="0"/>
          <a:chOff x="0" y="0"/>
          <a:chExt cx="0" cy="0"/>
        </a:xfrm>
      </p:grpSpPr>
      <p:pic>
        <p:nvPicPr>
          <p:cNvPr id="6" name="Picture 5"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3884" r="37265" b="5515"/>
          <a:stretch/>
        </p:blipFill>
        <p:spPr>
          <a:xfrm>
            <a:off x="3" y="386816"/>
            <a:ext cx="6056504" cy="6471184"/>
          </a:xfrm>
          <a:prstGeom prst="rect">
            <a:avLst/>
          </a:prstGeom>
          <a:noFill/>
          <a:ln>
            <a:noFill/>
          </a:ln>
        </p:spPr>
      </p:pic>
      <p:sp>
        <p:nvSpPr>
          <p:cNvPr id="2" name="Title 1"/>
          <p:cNvSpPr>
            <a:spLocks noGrp="1"/>
          </p:cNvSpPr>
          <p:nvPr>
            <p:ph type="title" hasCustomPrompt="1"/>
          </p:nvPr>
        </p:nvSpPr>
        <p:spPr>
          <a:xfrm>
            <a:off x="6223189" y="3865206"/>
            <a:ext cx="4578163" cy="830997"/>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011995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C">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sp>
        <p:nvSpPr>
          <p:cNvPr id="2" name="Title 1"/>
          <p:cNvSpPr>
            <a:spLocks noGrp="1"/>
          </p:cNvSpPr>
          <p:nvPr>
            <p:ph type="title" hasCustomPrompt="1"/>
          </p:nvPr>
        </p:nvSpPr>
        <p:spPr>
          <a:xfrm>
            <a:off x="6956693" y="3130830"/>
            <a:ext cx="3997057"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42589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3D">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516296" y="1220737"/>
            <a:ext cx="8316212" cy="1175706"/>
          </a:xfrm>
        </p:spPr>
        <p:txBody>
          <a:bodyPr anchor="t"/>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7406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588310" y="1200342"/>
            <a:ext cx="7783996" cy="2234458"/>
          </a:xfrm>
        </p:spPr>
        <p:txBody>
          <a:bodyPr anchor="b">
            <a:spAutoFit/>
          </a:bodyPr>
          <a:lstStyle>
            <a:lvl1pPr algn="r">
              <a:lnSpc>
                <a:spcPct val="80000"/>
              </a:lnSpc>
              <a:defRPr sz="5800">
                <a:solidFill>
                  <a:schemeClr val="tx1"/>
                </a:solidFill>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88310" y="3665825"/>
            <a:ext cx="7783996" cy="338554"/>
          </a:xfrm>
          <a:prstGeom prst="rect">
            <a:avLst/>
          </a:prstGeom>
        </p:spPr>
        <p:txBody>
          <a:bodyPr wrap="square" anchor="t">
            <a:spAutoFit/>
          </a:bodyPr>
          <a:lstStyle>
            <a:lvl1pPr marL="0" indent="0" algn="r">
              <a:lnSpc>
                <a:spcPct val="8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834440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3E">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70570" y="3672746"/>
            <a:ext cx="3461938"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12546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3F">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219201" y="2507554"/>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03395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3F">
    <p:spTree>
      <p:nvGrpSpPr>
        <p:cNvPr id="1" name=""/>
        <p:cNvGrpSpPr/>
        <p:nvPr/>
      </p:nvGrpSpPr>
      <p:grpSpPr>
        <a:xfrm>
          <a:off x="0" y="0"/>
          <a:ext cx="0" cy="0"/>
          <a:chOff x="0" y="0"/>
          <a:chExt cx="0" cy="0"/>
        </a:xfrm>
      </p:grpSpPr>
      <p:pic>
        <p:nvPicPr>
          <p:cNvPr id="4" name="Picture 3" descr="15_007_01_04_01_0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824" cy="6858000"/>
          </a:xfrm>
          <a:prstGeom prst="rect">
            <a:avLst/>
          </a:prstGeom>
        </p:spPr>
      </p:pic>
      <p:sp>
        <p:nvSpPr>
          <p:cNvPr id="2" name="Title 1"/>
          <p:cNvSpPr>
            <a:spLocks noGrp="1"/>
          </p:cNvSpPr>
          <p:nvPr>
            <p:ph type="title" hasCustomPrompt="1"/>
          </p:nvPr>
        </p:nvSpPr>
        <p:spPr>
          <a:xfrm>
            <a:off x="7894529" y="2967060"/>
            <a:ext cx="3949699" cy="1126462"/>
          </a:xfrm>
        </p:spPr>
        <p:txBody>
          <a:bodyPr anchor="t"/>
          <a:lstStyle>
            <a:lvl1pPr algn="l">
              <a:lnSpc>
                <a:spcPct val="80000"/>
              </a:lnSpc>
              <a:defRPr sz="2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52616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G">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28647" y="0"/>
            <a:ext cx="12246119" cy="6858000"/>
          </a:xfrm>
          <a:prstGeom prst="rect">
            <a:avLst/>
          </a:prstGeom>
          <a:solidFill>
            <a:srgbClr val="F2F0F6"/>
          </a:solidFill>
        </p:spPr>
      </p:pic>
      <p:sp>
        <p:nvSpPr>
          <p:cNvPr id="2" name="Title 1"/>
          <p:cNvSpPr>
            <a:spLocks noGrp="1"/>
          </p:cNvSpPr>
          <p:nvPr>
            <p:ph type="title" hasCustomPrompt="1"/>
          </p:nvPr>
        </p:nvSpPr>
        <p:spPr>
          <a:xfrm>
            <a:off x="1095374" y="3638198"/>
            <a:ext cx="3914770" cy="1311128"/>
          </a:xfrm>
        </p:spPr>
        <p:txBody>
          <a:bodyPr anchor="t"/>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20717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723741" y="1251051"/>
            <a:ext cx="6838996" cy="4578253"/>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endParaRPr lang="en-US" dirty="0"/>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2328655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ayout 3">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962" y="1476375"/>
            <a:ext cx="5165730" cy="3441669"/>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6291139" y="1476375"/>
            <a:ext cx="5165853" cy="34417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11"/>
            <a:ext cx="10969943" cy="461665"/>
          </a:xfrm>
        </p:spPr>
        <p:txBody>
          <a:bodyPr/>
          <a:lstStyle>
            <a:lvl1pPr>
              <a:lnSpc>
                <a:spcPct val="80000"/>
              </a:lnSpc>
              <a:defRPr sz="3000" b="1" i="0">
                <a:solidFill>
                  <a:schemeClr val="tx1"/>
                </a:solidFill>
              </a:defRPr>
            </a:lvl1pPr>
          </a:lstStyle>
          <a:p>
            <a:r>
              <a:rPr lang="en-US" dirty="0"/>
              <a:t>CLICK TO EDIT MASTER TITLE STYLE</a:t>
            </a:r>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87879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ayout 4">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442" y="1764937"/>
            <a:ext cx="3474720" cy="2864583"/>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4357055"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Picture Placeholder 5"/>
          <p:cNvSpPr>
            <a:spLocks noGrp="1"/>
          </p:cNvSpPr>
          <p:nvPr>
            <p:ph type="pic" sz="quarter" idx="12"/>
          </p:nvPr>
        </p:nvSpPr>
        <p:spPr>
          <a:xfrm>
            <a:off x="8104664"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608968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instein Logo Lock-u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grpSp>
        <p:nvGrpSpPr>
          <p:cNvPr id="4" name="Group 3"/>
          <p:cNvGrpSpPr/>
          <p:nvPr userDrawn="1"/>
        </p:nvGrpSpPr>
        <p:grpSpPr>
          <a:xfrm>
            <a:off x="8347406" y="6064247"/>
            <a:ext cx="3700329" cy="663582"/>
            <a:chOff x="8347406" y="6064247"/>
            <a:chExt cx="3700329" cy="663582"/>
          </a:xfrm>
        </p:grpSpPr>
        <p:pic>
          <p:nvPicPr>
            <p:cNvPr id="8" name="Picture 7"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3" y="6154845"/>
              <a:ext cx="1862852" cy="548640"/>
            </a:xfrm>
            <a:prstGeom prst="rect">
              <a:avLst/>
            </a:prstGeom>
            <a:noFill/>
            <a:ln>
              <a:noFill/>
            </a:ln>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347406" y="6221796"/>
              <a:ext cx="1364846" cy="40973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9967002" y="6064247"/>
              <a:ext cx="0" cy="6635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79292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DM Wal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1" y="0"/>
            <a:ext cx="12185903" cy="6858000"/>
          </a:xfrm>
          <a:prstGeom prst="rect">
            <a:avLst/>
          </a:prstGeom>
          <a:noFill/>
          <a:ln>
            <a:noFill/>
          </a:ln>
        </p:spPr>
      </p:pic>
    </p:spTree>
    <p:extLst>
      <p:ext uri="{BB962C8B-B14F-4D97-AF65-F5344CB8AC3E}">
        <p14:creationId xmlns:p14="http://schemas.microsoft.com/office/powerpoint/2010/main" val="36058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7" name="Picture 6"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
        <p:nvSpPr>
          <p:cNvPr id="2" name="Title 1"/>
          <p:cNvSpPr>
            <a:spLocks noGrp="1"/>
          </p:cNvSpPr>
          <p:nvPr>
            <p:ph type="title" hasCustomPrompt="1"/>
          </p:nvPr>
        </p:nvSpPr>
        <p:spPr>
          <a:xfrm>
            <a:off x="781973" y="2327457"/>
            <a:ext cx="8122877"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782637" y="3875089"/>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186614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t="50000" r="20510"/>
          <a:stretch/>
        </p:blipFill>
        <p:spPr>
          <a:xfrm>
            <a:off x="3" y="3429000"/>
            <a:ext cx="8191500" cy="3429000"/>
          </a:xfrm>
          <a:prstGeom prst="rect">
            <a:avLst/>
          </a:prstGeom>
          <a:noFill/>
          <a:ln>
            <a:noFill/>
          </a:ln>
        </p:spPr>
      </p:pic>
      <p:sp>
        <p:nvSpPr>
          <p:cNvPr id="2" name="Title 1"/>
          <p:cNvSpPr>
            <a:spLocks noGrp="1"/>
          </p:cNvSpPr>
          <p:nvPr>
            <p:ph type="title" hasCustomPrompt="1"/>
          </p:nvPr>
        </p:nvSpPr>
        <p:spPr>
          <a:xfrm>
            <a:off x="2916237" y="1160474"/>
            <a:ext cx="8122877" cy="1175706"/>
          </a:xfrm>
        </p:spPr>
        <p:txBody>
          <a:bodyPr anchor="b"/>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916903" y="2554223"/>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160460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4163" t="50000" r="34455" b="8353"/>
          <a:stretch/>
        </p:blipFill>
        <p:spPr>
          <a:xfrm>
            <a:off x="-1" y="2841686"/>
            <a:ext cx="7445830" cy="4016319"/>
          </a:xfrm>
          <a:prstGeom prst="rect">
            <a:avLst/>
          </a:prstGeom>
          <a:noFill/>
          <a:ln>
            <a:noFill/>
          </a:ln>
        </p:spPr>
      </p:pic>
      <p:sp>
        <p:nvSpPr>
          <p:cNvPr id="2" name="Title 1"/>
          <p:cNvSpPr>
            <a:spLocks noGrp="1"/>
          </p:cNvSpPr>
          <p:nvPr>
            <p:ph type="title" hasCustomPrompt="1"/>
          </p:nvPr>
        </p:nvSpPr>
        <p:spPr>
          <a:xfrm>
            <a:off x="2437661" y="1837583"/>
            <a:ext cx="8601453" cy="498598"/>
          </a:xfrm>
        </p:spPr>
        <p:txBody>
          <a:bodyPr anchor="b"/>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438404" y="2554223"/>
            <a:ext cx="8600153"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344167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6">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497247" y="1760462"/>
            <a:ext cx="8316212" cy="1077218"/>
          </a:xfrm>
        </p:spPr>
        <p:txBody>
          <a:bodyPr anchor="b"/>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3497947" y="3055725"/>
            <a:ext cx="8314955"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423322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7">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51519" y="1161062"/>
            <a:ext cx="3461938" cy="1421928"/>
          </a:xfrm>
        </p:spPr>
        <p:txBody>
          <a:bodyPr anchor="b"/>
          <a:lstStyle>
            <a:lvl1pPr algn="r">
              <a:lnSpc>
                <a:spcPct val="80000"/>
              </a:lnSpc>
              <a:defRPr sz="36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8351484" y="2801034"/>
            <a:ext cx="3461414"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124483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8">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0" y="0"/>
            <a:ext cx="12246119" cy="6858000"/>
          </a:xfrm>
          <a:prstGeom prst="rect">
            <a:avLst/>
          </a:prstGeom>
          <a:solidFill>
            <a:srgbClr val="F2F0F6"/>
          </a:solidFill>
        </p:spPr>
      </p:pic>
      <p:sp>
        <p:nvSpPr>
          <p:cNvPr id="2" name="Title 1"/>
          <p:cNvSpPr>
            <a:spLocks noGrp="1"/>
          </p:cNvSpPr>
          <p:nvPr>
            <p:ph type="title" hasCustomPrompt="1"/>
          </p:nvPr>
        </p:nvSpPr>
        <p:spPr>
          <a:xfrm>
            <a:off x="523571" y="3281174"/>
            <a:ext cx="4486577" cy="1311128"/>
          </a:xfrm>
        </p:spPr>
        <p:txBody>
          <a:bodyPr wrap="square" anchor="b">
            <a:spAutoFit/>
          </a:bodyPr>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1095408" y="4762077"/>
            <a:ext cx="3914178"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3900464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4617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615309"/>
            <a:ext cx="10969943" cy="461665"/>
          </a:xfrm>
          <a:prstGeom prst="rect">
            <a:avLst/>
          </a:prstGeom>
        </p:spPr>
        <p:txBody>
          <a:bodyPr vert="horz" lIns="91440" tIns="45720" rIns="91440" bIns="45720" rtlCol="0" anchor="ctr">
            <a:spAutoFit/>
          </a:bodyPr>
          <a:lstStyle/>
          <a:p>
            <a:r>
              <a:rPr lang="en-US" dirty="0"/>
              <a:t>CLICK TO EDIT MASTER TITLE STYLE</a:t>
            </a:r>
          </a:p>
        </p:txBody>
      </p:sp>
      <p:sp>
        <p:nvSpPr>
          <p:cNvPr id="3" name="Rectangle 9"/>
          <p:cNvSpPr>
            <a:spLocks noChangeArrowheads="1"/>
          </p:cNvSpPr>
          <p:nvPr/>
        </p:nvSpPr>
        <p:spPr bwMode="auto">
          <a:xfrm>
            <a:off x="609441" y="6488923"/>
            <a:ext cx="394527" cy="153888"/>
          </a:xfrm>
          <a:prstGeom prst="rect">
            <a:avLst/>
          </a:prstGeom>
          <a:noFill/>
          <a:ln w="9525">
            <a:noFill/>
            <a:miter lim="800000"/>
            <a:headEnd/>
            <a:tailEnd/>
          </a:ln>
        </p:spPr>
        <p:txBody>
          <a:bodyPr wrap="square" lIns="91440" tIns="0" rIns="0" bIns="0" anchor="ctr">
            <a:prstTxWarp prst="textNoShape">
              <a:avLst/>
            </a:prstTxWarp>
            <a:spAutoFit/>
          </a:bodyPr>
          <a:lstStyle/>
          <a:p>
            <a:pPr defTabSz="457200"/>
            <a:fld id="{DB8190B8-F56C-7C4A-BF6A-960A1DB52AB1}" type="slidenum">
              <a:rPr lang="en-US" sz="1000">
                <a:solidFill>
                  <a:srgbClr val="414042"/>
                </a:solidFill>
                <a:cs typeface="Arial" panose="020B0604020202020204" pitchFamily="34" charset="0"/>
              </a:rPr>
              <a:pPr defTabSz="457200"/>
              <a:t>‹#›</a:t>
            </a:fld>
            <a:endParaRPr lang="en-US" sz="1000" dirty="0">
              <a:solidFill>
                <a:srgbClr val="414042"/>
              </a:solidFill>
              <a:cs typeface="Arial" panose="020B0604020202020204" pitchFamily="34" charset="0"/>
            </a:endParaRPr>
          </a:p>
        </p:txBody>
      </p:sp>
    </p:spTree>
    <p:extLst>
      <p:ext uri="{BB962C8B-B14F-4D97-AF65-F5344CB8AC3E}">
        <p14:creationId xmlns:p14="http://schemas.microsoft.com/office/powerpoint/2010/main" val="2574850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ftr="0" dt="0"/>
  <p:txStyles>
    <p:title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mailto:OCPHDept@montefiore.org"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12738" y="1406842"/>
            <a:ext cx="11877674" cy="2985433"/>
          </a:xfrm>
        </p:spPr>
        <p:txBody>
          <a:bodyPr/>
          <a:lstStyle/>
          <a:p>
            <a:pPr>
              <a:lnSpc>
                <a:spcPct val="100000"/>
              </a:lnSpc>
              <a:spcBef>
                <a:spcPts val="3600"/>
              </a:spcBef>
              <a:spcAft>
                <a:spcPts val="3600"/>
              </a:spcAft>
            </a:pPr>
            <a:r>
              <a:rPr lang="en-US" sz="4800" dirty="0"/>
              <a:t>Bronx Community Health Dashboard: </a:t>
            </a:r>
            <a:r>
              <a:rPr lang="en-US" sz="5200" dirty="0"/>
              <a:t/>
            </a:r>
            <a:br>
              <a:rPr lang="en-US" sz="5200" dirty="0"/>
            </a:br>
            <a:r>
              <a:rPr lang="en-US" sz="4400" b="0" i="1" dirty="0"/>
              <a:t>Breast Cancer</a:t>
            </a:r>
            <a:br>
              <a:rPr lang="en-US" sz="4400" b="0" i="1" dirty="0"/>
            </a:br>
            <a:r>
              <a:rPr lang="en-US" sz="2400" dirty="0"/>
              <a:t/>
            </a:r>
            <a:br>
              <a:rPr lang="en-US" sz="2400" dirty="0"/>
            </a:br>
            <a:r>
              <a:rPr lang="en-US" sz="2400" b="0" dirty="0"/>
              <a:t>Last Updated: </a:t>
            </a:r>
            <a:r>
              <a:rPr lang="en-US" sz="2400" b="0" dirty="0" smtClean="0"/>
              <a:t>9/24/2019</a:t>
            </a:r>
            <a:r>
              <a:rPr lang="en-US" sz="2400" b="0" dirty="0"/>
              <a:t/>
            </a:r>
            <a:br>
              <a:rPr lang="en-US" sz="2400" b="0" dirty="0"/>
            </a:br>
            <a:r>
              <a:rPr lang="en-US" sz="2400" b="0" dirty="0"/>
              <a:t/>
            </a:r>
            <a:br>
              <a:rPr lang="en-US" sz="2400" b="0" dirty="0"/>
            </a:br>
            <a:r>
              <a:rPr lang="en-US" sz="2400" b="0" dirty="0"/>
              <a:t>See last </a:t>
            </a:r>
            <a:r>
              <a:rPr lang="en-US" sz="2400" b="0" dirty="0">
                <a:hlinkClick r:id="rId3" action="ppaction://hlinksldjump"/>
              </a:rPr>
              <a:t>slide</a:t>
            </a:r>
            <a:r>
              <a:rPr lang="en-US" sz="2400" b="0" dirty="0"/>
              <a:t> for more information about this project.</a:t>
            </a:r>
          </a:p>
        </p:txBody>
      </p:sp>
      <p:sp>
        <p:nvSpPr>
          <p:cNvPr id="3" name="TextBox 2"/>
          <p:cNvSpPr txBox="1"/>
          <p:nvPr/>
        </p:nvSpPr>
        <p:spPr>
          <a:xfrm>
            <a:off x="312738" y="4572000"/>
            <a:ext cx="6096000" cy="646331"/>
          </a:xfrm>
          <a:prstGeom prst="rect">
            <a:avLst/>
          </a:prstGeom>
          <a:noFill/>
        </p:spPr>
        <p:txBody>
          <a:bodyPr wrap="square" rtlCol="0">
            <a:spAutoFit/>
          </a:bodyPr>
          <a:lstStyle/>
          <a:p>
            <a:r>
              <a:rPr lang="en-US" dirty="0"/>
              <a:t>While breast cancer can occur among men, it is very rare. This dashboard focuses on breast cancer among women.</a:t>
            </a:r>
          </a:p>
        </p:txBody>
      </p:sp>
    </p:spTree>
    <p:extLst>
      <p:ext uri="{BB962C8B-B14F-4D97-AF65-F5344CB8AC3E}">
        <p14:creationId xmlns:p14="http://schemas.microsoft.com/office/powerpoint/2010/main" val="356663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836612" y="6505171"/>
            <a:ext cx="9073406" cy="276999"/>
          </a:xfrm>
          <a:prstGeom prst="rect">
            <a:avLst/>
          </a:prstGeom>
          <a:noFill/>
        </p:spPr>
        <p:txBody>
          <a:bodyPr wrap="square" rtlCol="0">
            <a:spAutoFit/>
          </a:bodyPr>
          <a:lstStyle/>
          <a:p>
            <a:r>
              <a:rPr lang="en-US" sz="1200" dirty="0"/>
              <a:t>Data source: New York State Cancer Registry, 1976-2016. </a:t>
            </a:r>
          </a:p>
        </p:txBody>
      </p:sp>
      <p:sp>
        <p:nvSpPr>
          <p:cNvPr id="5" name="Title 3"/>
          <p:cNvSpPr txBox="1">
            <a:spLocks/>
          </p:cNvSpPr>
          <p:nvPr/>
        </p:nvSpPr>
        <p:spPr>
          <a:xfrm>
            <a:off x="569912" y="417189"/>
            <a:ext cx="110490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While the incidence of breast cancer has increased since 1976, </a:t>
            </a:r>
            <a:r>
              <a:rPr lang="en-US" sz="2800" dirty="0" smtClean="0"/>
              <a:t>breast cancer mortality has </a:t>
            </a:r>
            <a:r>
              <a:rPr lang="en-US" sz="2800" dirty="0"/>
              <a:t>declined</a:t>
            </a:r>
          </a:p>
        </p:txBody>
      </p:sp>
      <p:graphicFrame>
        <p:nvGraphicFramePr>
          <p:cNvPr id="6" name="Chart 5">
            <a:extLst>
              <a:ext uri="{FF2B5EF4-FFF2-40B4-BE49-F238E27FC236}">
                <a16:creationId xmlns="" xmlns:a16="http://schemas.microsoft.com/office/drawing/2014/main" id="{799B9DF5-7DA1-4635-B31A-AE8B45A9D51B}"/>
              </a:ext>
            </a:extLst>
          </p:cNvPr>
          <p:cNvGraphicFramePr/>
          <p:nvPr>
            <p:extLst>
              <p:ext uri="{D42A27DB-BD31-4B8C-83A1-F6EECF244321}">
                <p14:modId xmlns:p14="http://schemas.microsoft.com/office/powerpoint/2010/main" val="3727271281"/>
              </p:ext>
            </p:extLst>
          </p:nvPr>
        </p:nvGraphicFramePr>
        <p:xfrm>
          <a:off x="303212" y="1425900"/>
          <a:ext cx="10056813" cy="5101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080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1218327" y="307703"/>
            <a:ext cx="9752171" cy="830997"/>
          </a:xfrm>
        </p:spPr>
        <p:txBody>
          <a:bodyPr/>
          <a:lstStyle/>
          <a:p>
            <a:r>
              <a:rPr lang="en-US" dirty="0"/>
              <a:t>In the Bronx, the mortality rate from breast cancer is highest among 85+ year olds</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575819312"/>
              </p:ext>
            </p:extLst>
          </p:nvPr>
        </p:nvGraphicFramePr>
        <p:xfrm>
          <a:off x="457040" y="1219200"/>
          <a:ext cx="10056972" cy="51464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272902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1142127" y="307703"/>
            <a:ext cx="9904571" cy="830997"/>
          </a:xfrm>
        </p:spPr>
        <p:txBody>
          <a:bodyPr/>
          <a:lstStyle/>
          <a:p>
            <a:r>
              <a:rPr lang="en-US" dirty="0"/>
              <a:t>In the Bronx, the mortality rate from breast cancer is highest among non-Hispanic white and black women</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424986957"/>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1980061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17512" y="417189"/>
            <a:ext cx="113538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In the Bronx, mortality rates from breast cancer have decreased among all race/ethnicity groups</a:t>
            </a:r>
          </a:p>
        </p:txBody>
      </p:sp>
      <p:graphicFrame>
        <p:nvGraphicFramePr>
          <p:cNvPr id="6" name="Chart 5">
            <a:extLst>
              <a:ext uri="{FF2B5EF4-FFF2-40B4-BE49-F238E27FC236}">
                <a16:creationId xmlns="" xmlns:a16="http://schemas.microsoft.com/office/drawing/2014/main" id="{799B9DF5-7DA1-4635-B31A-AE8B45A9D51B}"/>
              </a:ext>
            </a:extLst>
          </p:cNvPr>
          <p:cNvGraphicFramePr/>
          <p:nvPr>
            <p:extLst>
              <p:ext uri="{D42A27DB-BD31-4B8C-83A1-F6EECF244321}">
                <p14:modId xmlns:p14="http://schemas.microsoft.com/office/powerpoint/2010/main" val="4073305709"/>
              </p:ext>
            </p:extLst>
          </p:nvPr>
        </p:nvGraphicFramePr>
        <p:xfrm>
          <a:off x="379412" y="1425019"/>
          <a:ext cx="10058400" cy="497408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 xmlns:a16="http://schemas.microsoft.com/office/drawing/2014/main" id="{CAD630B1-1F59-453F-8C06-D744416C5FBE}"/>
              </a:ext>
            </a:extLst>
          </p:cNvPr>
          <p:cNvSpPr txBox="1"/>
          <p:nvPr/>
        </p:nvSpPr>
        <p:spPr>
          <a:xfrm>
            <a:off x="836612" y="6399106"/>
            <a:ext cx="9073406" cy="461665"/>
          </a:xfrm>
          <a:prstGeom prst="rect">
            <a:avLst/>
          </a:prstGeom>
          <a:noFill/>
        </p:spPr>
        <p:txBody>
          <a:bodyPr wrap="square" rtlCol="0">
            <a:spAutoFit/>
          </a:bodyPr>
          <a:lstStyle/>
          <a:p>
            <a:r>
              <a:rPr lang="en-US" sz="1200" dirty="0"/>
              <a:t>Data source: New York State Cancer Registry, 1992-2016.</a:t>
            </a:r>
          </a:p>
          <a:p>
            <a:r>
              <a:rPr lang="en-US" sz="1200" dirty="0"/>
              <a:t>Rates are age-adjusted to the 2000 US </a:t>
            </a:r>
            <a:r>
              <a:rPr lang="en-US" sz="1200" dirty="0" err="1"/>
              <a:t>Std</a:t>
            </a:r>
            <a:r>
              <a:rPr lang="en-US" sz="1200" dirty="0"/>
              <a:t> million (19 age groups) standard. </a:t>
            </a:r>
          </a:p>
        </p:txBody>
      </p:sp>
    </p:spTree>
    <p:extLst>
      <p:ext uri="{BB962C8B-B14F-4D97-AF65-F5344CB8AC3E}">
        <p14:creationId xmlns:p14="http://schemas.microsoft.com/office/powerpoint/2010/main" val="928492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2"/>
            <a:ext cx="7102688" cy="1421928"/>
          </a:xfrm>
        </p:spPr>
        <p:txBody>
          <a:bodyPr/>
          <a:lstStyle/>
          <a:p>
            <a:r>
              <a:rPr lang="en-US" dirty="0"/>
              <a:t>Risk factors &amp; protective factors</a:t>
            </a:r>
          </a:p>
        </p:txBody>
      </p:sp>
    </p:spTree>
    <p:extLst>
      <p:ext uri="{BB962C8B-B14F-4D97-AF65-F5344CB8AC3E}">
        <p14:creationId xmlns:p14="http://schemas.microsoft.com/office/powerpoint/2010/main" val="67943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533400"/>
            <a:ext cx="11582400" cy="781752"/>
          </a:xfrm>
        </p:spPr>
        <p:txBody>
          <a:bodyPr/>
          <a:lstStyle/>
          <a:p>
            <a:r>
              <a:rPr lang="en-US" sz="2800" dirty="0"/>
              <a:t>Potential risk factors for which there is strong evidence of an association with breast cancer and data available for the Bronx </a:t>
            </a:r>
          </a:p>
        </p:txBody>
      </p:sp>
      <p:sp>
        <p:nvSpPr>
          <p:cNvPr id="6" name="TextBox 5"/>
          <p:cNvSpPr txBox="1"/>
          <p:nvPr/>
        </p:nvSpPr>
        <p:spPr>
          <a:xfrm>
            <a:off x="1016114" y="6413936"/>
            <a:ext cx="8875760" cy="276999"/>
          </a:xfrm>
          <a:prstGeom prst="rect">
            <a:avLst/>
          </a:prstGeom>
          <a:noFill/>
        </p:spPr>
        <p:txBody>
          <a:bodyPr wrap="square" rtlCol="0">
            <a:spAutoFit/>
          </a:bodyPr>
          <a:lstStyle/>
          <a:p>
            <a:r>
              <a:rPr lang="en-US" sz="1200" dirty="0">
                <a:solidFill>
                  <a:srgbClr val="414042"/>
                </a:solidFill>
              </a:rPr>
              <a:t>Data source: World Cancer Research Fund International—Diet, Nutrition, Physical Activity and Breast Cancer 2018. </a:t>
            </a:r>
          </a:p>
        </p:txBody>
      </p:sp>
      <p:sp>
        <p:nvSpPr>
          <p:cNvPr id="5" name="TextBox 4"/>
          <p:cNvSpPr txBox="1"/>
          <p:nvPr/>
        </p:nvSpPr>
        <p:spPr>
          <a:xfrm>
            <a:off x="671892" y="1676400"/>
            <a:ext cx="10146920" cy="3631763"/>
          </a:xfrm>
          <a:prstGeom prst="rect">
            <a:avLst/>
          </a:prstGeom>
          <a:noFill/>
        </p:spPr>
        <p:txBody>
          <a:bodyPr wrap="square" rtlCol="0">
            <a:spAutoFit/>
          </a:bodyPr>
          <a:lstStyle/>
          <a:p>
            <a:pPr>
              <a:spcBef>
                <a:spcPts val="600"/>
              </a:spcBef>
              <a:spcAft>
                <a:spcPts val="600"/>
              </a:spcAft>
            </a:pPr>
            <a:r>
              <a:rPr lang="en-US" sz="2000" u="sng" dirty="0"/>
              <a:t>Increases risk</a:t>
            </a:r>
          </a:p>
          <a:p>
            <a:pPr marL="342900" indent="-342900">
              <a:spcBef>
                <a:spcPts val="600"/>
              </a:spcBef>
              <a:spcAft>
                <a:spcPts val="600"/>
              </a:spcAft>
              <a:buFont typeface="Wingdings" panose="05000000000000000000" pitchFamily="2" charset="2"/>
              <a:buChar char="§"/>
            </a:pPr>
            <a:r>
              <a:rPr lang="en-US" sz="2000" dirty="0"/>
              <a:t>Obesity or high BMI (among post-menopausal women only)</a:t>
            </a:r>
          </a:p>
          <a:p>
            <a:pPr marL="342900" indent="-342900">
              <a:spcBef>
                <a:spcPts val="600"/>
              </a:spcBef>
              <a:spcAft>
                <a:spcPts val="600"/>
              </a:spcAft>
              <a:buFont typeface="Wingdings" panose="05000000000000000000" pitchFamily="2" charset="2"/>
              <a:buChar char="§"/>
            </a:pPr>
            <a:r>
              <a:rPr lang="en-US" sz="2000" dirty="0"/>
              <a:t>Heavy alcohol consumption</a:t>
            </a:r>
          </a:p>
          <a:p>
            <a:pPr marL="342900" indent="-342900">
              <a:spcBef>
                <a:spcPts val="600"/>
              </a:spcBef>
              <a:spcAft>
                <a:spcPts val="600"/>
              </a:spcAft>
              <a:buFont typeface="Wingdings" panose="05000000000000000000" pitchFamily="2" charset="2"/>
              <a:buChar char="§"/>
            </a:pPr>
            <a:r>
              <a:rPr lang="en-US" sz="2000" dirty="0"/>
              <a:t>First pregnancy over the age of 30</a:t>
            </a:r>
          </a:p>
          <a:p>
            <a:pPr marL="342900" indent="-342900">
              <a:spcBef>
                <a:spcPts val="600"/>
              </a:spcBef>
              <a:spcAft>
                <a:spcPts val="600"/>
              </a:spcAft>
              <a:buFont typeface="Wingdings" panose="05000000000000000000" pitchFamily="2" charset="2"/>
              <a:buChar char="§"/>
            </a:pPr>
            <a:r>
              <a:rPr lang="en-US" sz="2000" dirty="0"/>
              <a:t>Greater birth weight</a:t>
            </a:r>
          </a:p>
          <a:p>
            <a:pPr>
              <a:spcBef>
                <a:spcPts val="600"/>
              </a:spcBef>
              <a:spcAft>
                <a:spcPts val="600"/>
              </a:spcAft>
            </a:pPr>
            <a:r>
              <a:rPr lang="en-US" sz="2000" u="sng" dirty="0"/>
              <a:t>Decreases risk</a:t>
            </a:r>
          </a:p>
          <a:p>
            <a:pPr marL="342900" indent="-342900">
              <a:spcBef>
                <a:spcPts val="600"/>
              </a:spcBef>
              <a:spcAft>
                <a:spcPts val="600"/>
              </a:spcAft>
              <a:buFont typeface="Wingdings" panose="05000000000000000000" pitchFamily="2" charset="2"/>
              <a:buChar char="§"/>
            </a:pPr>
            <a:r>
              <a:rPr lang="en-US" sz="2000" dirty="0"/>
              <a:t>Exercising (particularly vigorous exercise)</a:t>
            </a:r>
          </a:p>
          <a:p>
            <a:pPr marL="342900" indent="-342900">
              <a:spcBef>
                <a:spcPts val="600"/>
              </a:spcBef>
              <a:spcAft>
                <a:spcPts val="600"/>
              </a:spcAft>
              <a:buFont typeface="Wingdings" panose="05000000000000000000" pitchFamily="2" charset="2"/>
              <a:buChar char="§"/>
            </a:pPr>
            <a:r>
              <a:rPr lang="en-US" sz="2000" dirty="0"/>
              <a:t>Breastfeeding </a:t>
            </a:r>
          </a:p>
        </p:txBody>
      </p:sp>
    </p:spTree>
    <p:extLst>
      <p:ext uri="{BB962C8B-B14F-4D97-AF65-F5344CB8AC3E}">
        <p14:creationId xmlns:p14="http://schemas.microsoft.com/office/powerpoint/2010/main" val="1859982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940" y="76200"/>
            <a:ext cx="11350945" cy="1200329"/>
          </a:xfrm>
        </p:spPr>
        <p:txBody>
          <a:bodyPr/>
          <a:lstStyle/>
          <a:p>
            <a:r>
              <a:rPr lang="en-US" dirty="0"/>
              <a:t>The prevalence of obesity among adults is highest in the Bronx and increasing at a higher rate than in other boroughs</a:t>
            </a:r>
          </a:p>
        </p:txBody>
      </p:sp>
      <p:sp>
        <p:nvSpPr>
          <p:cNvPr id="6" name="TextBox 5"/>
          <p:cNvSpPr txBox="1"/>
          <p:nvPr/>
        </p:nvSpPr>
        <p:spPr>
          <a:xfrm>
            <a:off x="1016114" y="6337736"/>
            <a:ext cx="8875760" cy="461665"/>
          </a:xfrm>
          <a:prstGeom prst="rect">
            <a:avLst/>
          </a:prstGeom>
          <a:noFill/>
        </p:spPr>
        <p:txBody>
          <a:bodyPr wrap="square" rtlCol="0">
            <a:spAutoFit/>
          </a:bodyPr>
          <a:lstStyle/>
          <a:p>
            <a:r>
              <a:rPr lang="en-US" sz="1200" dirty="0">
                <a:solidFill>
                  <a:srgbClr val="414042"/>
                </a:solidFill>
              </a:rPr>
              <a:t>Data source: Community Health Survey, 2002-2017.  </a:t>
            </a:r>
          </a:p>
          <a:p>
            <a:r>
              <a:rPr lang="en-US" sz="1200" dirty="0"/>
              <a:t>Body Mass Index (BMI) is calculated based on respondents’ self-reported weight and height.</a:t>
            </a:r>
          </a:p>
        </p:txBody>
      </p:sp>
      <p:sp>
        <p:nvSpPr>
          <p:cNvPr id="3" name="TextBox 2"/>
          <p:cNvSpPr txBox="1"/>
          <p:nvPr/>
        </p:nvSpPr>
        <p:spPr>
          <a:xfrm>
            <a:off x="10534417" y="3450205"/>
            <a:ext cx="1565156" cy="1077218"/>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n-US" sz="1600" dirty="0"/>
              <a:t>A BMI of 30 or greater is classified as obese</a:t>
            </a:r>
          </a:p>
        </p:txBody>
      </p:sp>
      <p:graphicFrame>
        <p:nvGraphicFramePr>
          <p:cNvPr id="4" name="Chart 3"/>
          <p:cNvGraphicFramePr/>
          <p:nvPr>
            <p:extLst>
              <p:ext uri="{D42A27DB-BD31-4B8C-83A1-F6EECF244321}">
                <p14:modId xmlns:p14="http://schemas.microsoft.com/office/powerpoint/2010/main" val="1694877213"/>
              </p:ext>
            </p:extLst>
          </p:nvPr>
        </p:nvGraphicFramePr>
        <p:xfrm>
          <a:off x="1016114" y="1172838"/>
          <a:ext cx="9667874" cy="516489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484812" y="4495800"/>
            <a:ext cx="4114800" cy="1077218"/>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n-US" sz="1600" dirty="0"/>
              <a:t>The association between obesity and breast cancer depends on menopausal status; it is a risk factor among post-menopausal women only</a:t>
            </a:r>
          </a:p>
        </p:txBody>
      </p:sp>
    </p:spTree>
    <p:extLst>
      <p:ext uri="{BB962C8B-B14F-4D97-AF65-F5344CB8AC3E}">
        <p14:creationId xmlns:p14="http://schemas.microsoft.com/office/powerpoint/2010/main" val="366365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94" y="152400"/>
            <a:ext cx="12342812" cy="437043"/>
          </a:xfrm>
        </p:spPr>
        <p:txBody>
          <a:bodyPr/>
          <a:lstStyle/>
          <a:p>
            <a:r>
              <a:rPr lang="en-US" sz="2800" dirty="0"/>
              <a:t>The percent of adults who drink heavily is relatively stable in the Bronx</a:t>
            </a:r>
          </a:p>
        </p:txBody>
      </p:sp>
      <p:sp>
        <p:nvSpPr>
          <p:cNvPr id="6" name="TextBox 5"/>
          <p:cNvSpPr txBox="1"/>
          <p:nvPr/>
        </p:nvSpPr>
        <p:spPr>
          <a:xfrm>
            <a:off x="1016114" y="6320135"/>
            <a:ext cx="8875760" cy="461665"/>
          </a:xfrm>
          <a:prstGeom prst="rect">
            <a:avLst/>
          </a:prstGeom>
          <a:noFill/>
        </p:spPr>
        <p:txBody>
          <a:bodyPr wrap="square" rtlCol="0">
            <a:spAutoFit/>
          </a:bodyPr>
          <a:lstStyle/>
          <a:p>
            <a:r>
              <a:rPr lang="en-US" sz="1200" dirty="0">
                <a:solidFill>
                  <a:srgbClr val="414042"/>
                </a:solidFill>
              </a:rPr>
              <a:t>Data source: Community </a:t>
            </a:r>
            <a:r>
              <a:rPr lang="en-US" sz="1200" dirty="0"/>
              <a:t>Health Survey, 2002-2017. </a:t>
            </a:r>
          </a:p>
          <a:p>
            <a:r>
              <a:rPr lang="en-US" sz="1200" dirty="0"/>
              <a:t>Heavy drinking is defined as an average of more than 2 drinks per day for men and more than 1 drink per day for women.</a:t>
            </a:r>
          </a:p>
        </p:txBody>
      </p:sp>
      <p:graphicFrame>
        <p:nvGraphicFramePr>
          <p:cNvPr id="4" name="Chart 3"/>
          <p:cNvGraphicFramePr/>
          <p:nvPr>
            <p:extLst>
              <p:ext uri="{D42A27DB-BD31-4B8C-83A1-F6EECF244321}">
                <p14:modId xmlns:p14="http://schemas.microsoft.com/office/powerpoint/2010/main" val="181727938"/>
              </p:ext>
            </p:extLst>
          </p:nvPr>
        </p:nvGraphicFramePr>
        <p:xfrm>
          <a:off x="1016114" y="1313152"/>
          <a:ext cx="9667874" cy="51648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9737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869" y="228600"/>
            <a:ext cx="10967086" cy="830997"/>
          </a:xfrm>
        </p:spPr>
        <p:txBody>
          <a:bodyPr/>
          <a:lstStyle/>
          <a:p>
            <a:r>
              <a:rPr lang="en-US" dirty="0"/>
              <a:t>The percent of adults who exercised in the past 30 days remains lowest in the Bronx, with minimal improvement</a:t>
            </a:r>
          </a:p>
        </p:txBody>
      </p:sp>
      <p:sp>
        <p:nvSpPr>
          <p:cNvPr id="6" name="TextBox 5"/>
          <p:cNvSpPr txBox="1"/>
          <p:nvPr/>
        </p:nvSpPr>
        <p:spPr>
          <a:xfrm>
            <a:off x="1016114" y="6413936"/>
            <a:ext cx="8875760" cy="276999"/>
          </a:xfrm>
          <a:prstGeom prst="rect">
            <a:avLst/>
          </a:prstGeom>
          <a:noFill/>
        </p:spPr>
        <p:txBody>
          <a:bodyPr wrap="square" rtlCol="0">
            <a:spAutoFit/>
          </a:bodyPr>
          <a:lstStyle/>
          <a:p>
            <a:r>
              <a:rPr lang="en-US" sz="1200" dirty="0">
                <a:solidFill>
                  <a:srgbClr val="414042"/>
                </a:solidFill>
              </a:rPr>
              <a:t>Data source: Community Health Survey, 2002-2017.  </a:t>
            </a:r>
          </a:p>
        </p:txBody>
      </p:sp>
      <p:graphicFrame>
        <p:nvGraphicFramePr>
          <p:cNvPr id="4" name="Chart 3"/>
          <p:cNvGraphicFramePr/>
          <p:nvPr>
            <p:extLst>
              <p:ext uri="{D42A27DB-BD31-4B8C-83A1-F6EECF244321}">
                <p14:modId xmlns:p14="http://schemas.microsoft.com/office/powerpoint/2010/main" val="944631926"/>
              </p:ext>
            </p:extLst>
          </p:nvPr>
        </p:nvGraphicFramePr>
        <p:xfrm>
          <a:off x="1016114" y="1387537"/>
          <a:ext cx="9667874" cy="51648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6174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830997"/>
          </a:xfrm>
        </p:spPr>
        <p:txBody>
          <a:bodyPr/>
          <a:lstStyle/>
          <a:p>
            <a:r>
              <a:rPr lang="en-US" dirty="0"/>
              <a:t>Average age of first birth is substantially lower in the Bronx than the rest of NYC, but it is increasing</a:t>
            </a:r>
          </a:p>
        </p:txBody>
      </p:sp>
      <p:graphicFrame>
        <p:nvGraphicFramePr>
          <p:cNvPr id="3" name="Chart 2"/>
          <p:cNvGraphicFramePr/>
          <p:nvPr>
            <p:extLst>
              <p:ext uri="{D42A27DB-BD31-4B8C-83A1-F6EECF244321}">
                <p14:modId xmlns:p14="http://schemas.microsoft.com/office/powerpoint/2010/main" val="1421146695"/>
              </p:ext>
            </p:extLst>
          </p:nvPr>
        </p:nvGraphicFramePr>
        <p:xfrm>
          <a:off x="684212" y="1387537"/>
          <a:ext cx="9982200" cy="516489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065212" y="5715000"/>
            <a:ext cx="381000" cy="307777"/>
          </a:xfrm>
          <a:prstGeom prst="rect">
            <a:avLst/>
          </a:prstGeom>
          <a:solidFill>
            <a:schemeClr val="bg1"/>
          </a:solidFill>
        </p:spPr>
        <p:txBody>
          <a:bodyPr wrap="square" rtlCol="0">
            <a:spAutoFit/>
          </a:bodyPr>
          <a:lstStyle/>
          <a:p>
            <a:pPr algn="r"/>
            <a:r>
              <a:rPr lang="en-US" sz="1400" dirty="0"/>
              <a:t>0</a:t>
            </a:r>
          </a:p>
        </p:txBody>
      </p:sp>
      <p:cxnSp>
        <p:nvCxnSpPr>
          <p:cNvPr id="6" name="Straight Connector 5"/>
          <p:cNvCxnSpPr/>
          <p:nvPr/>
        </p:nvCxnSpPr>
        <p:spPr>
          <a:xfrm flipV="1">
            <a:off x="1446212" y="5486400"/>
            <a:ext cx="152400" cy="1524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446212" y="5562600"/>
            <a:ext cx="152400" cy="1524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16114" y="6413936"/>
            <a:ext cx="8875760" cy="276999"/>
          </a:xfrm>
          <a:prstGeom prst="rect">
            <a:avLst/>
          </a:prstGeom>
          <a:noFill/>
        </p:spPr>
        <p:txBody>
          <a:bodyPr wrap="square" rtlCol="0">
            <a:spAutoFit/>
          </a:bodyPr>
          <a:lstStyle/>
          <a:p>
            <a:r>
              <a:rPr lang="en-US" sz="1200" dirty="0">
                <a:solidFill>
                  <a:srgbClr val="414042"/>
                </a:solidFill>
              </a:rPr>
              <a:t>Data source: CDC Wonder Births Data, 2003-2017.  </a:t>
            </a:r>
          </a:p>
        </p:txBody>
      </p:sp>
      <p:sp>
        <p:nvSpPr>
          <p:cNvPr id="9" name="TextBox 8"/>
          <p:cNvSpPr txBox="1"/>
          <p:nvPr/>
        </p:nvSpPr>
        <p:spPr>
          <a:xfrm>
            <a:off x="7008812" y="4572000"/>
            <a:ext cx="4114800" cy="830997"/>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600" dirty="0"/>
              <a:t>Later age of first birth is associated with an increased risk of breast cancer, though not having any children is a stronger risk factor.</a:t>
            </a:r>
          </a:p>
        </p:txBody>
      </p:sp>
    </p:spTree>
    <p:extLst>
      <p:ext uri="{BB962C8B-B14F-4D97-AF65-F5344CB8AC3E}">
        <p14:creationId xmlns:p14="http://schemas.microsoft.com/office/powerpoint/2010/main" val="524863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9012" y="6400800"/>
            <a:ext cx="9073406" cy="276999"/>
          </a:xfrm>
          <a:prstGeom prst="rect">
            <a:avLst/>
          </a:prstGeom>
          <a:noFill/>
        </p:spPr>
        <p:txBody>
          <a:bodyPr wrap="square" rtlCol="0">
            <a:spAutoFit/>
          </a:bodyPr>
          <a:lstStyle/>
          <a:p>
            <a:r>
              <a:rPr lang="en-US" sz="1200" dirty="0"/>
              <a:t>Data source: Global Burden of Disease Project, 2017.  </a:t>
            </a:r>
          </a:p>
        </p:txBody>
      </p:sp>
      <p:sp>
        <p:nvSpPr>
          <p:cNvPr id="3" name="Title 2">
            <a:extLst>
              <a:ext uri="{FF2B5EF4-FFF2-40B4-BE49-F238E27FC236}">
                <a16:creationId xmlns="" xmlns:a16="http://schemas.microsoft.com/office/drawing/2014/main" id="{1DF0485A-1A1A-4F93-A53B-C76FA951CD0A}"/>
              </a:ext>
            </a:extLst>
          </p:cNvPr>
          <p:cNvSpPr>
            <a:spLocks noGrp="1"/>
          </p:cNvSpPr>
          <p:nvPr>
            <p:ph type="title"/>
          </p:nvPr>
        </p:nvSpPr>
        <p:spPr>
          <a:xfrm>
            <a:off x="799227" y="304800"/>
            <a:ext cx="10590371" cy="830997"/>
          </a:xfrm>
        </p:spPr>
        <p:txBody>
          <a:bodyPr/>
          <a:lstStyle/>
          <a:p>
            <a:r>
              <a:rPr lang="en-US" dirty="0"/>
              <a:t>Among women, breast cancer is the 2</a:t>
            </a:r>
            <a:r>
              <a:rPr lang="en-US" baseline="30000" dirty="0"/>
              <a:t>nd</a:t>
            </a:r>
            <a:r>
              <a:rPr lang="en-US" dirty="0"/>
              <a:t> leading cause of disability among cancers in the US</a:t>
            </a:r>
          </a:p>
        </p:txBody>
      </p:sp>
      <p:sp>
        <p:nvSpPr>
          <p:cNvPr id="6" name="TextBox 5"/>
          <p:cNvSpPr txBox="1"/>
          <p:nvPr/>
        </p:nvSpPr>
        <p:spPr>
          <a:xfrm>
            <a:off x="7923212" y="3352800"/>
            <a:ext cx="3733800" cy="2246769"/>
          </a:xfrm>
          <a:prstGeom prst="rect">
            <a:avLst/>
          </a:prstGeom>
          <a:noFill/>
        </p:spPr>
        <p:txBody>
          <a:bodyPr wrap="square" rtlCol="0">
            <a:spAutoFit/>
          </a:bodyPr>
          <a:lstStyle/>
          <a:p>
            <a:r>
              <a:rPr lang="en-US" sz="1400" i="1" dirty="0"/>
              <a:t>Diabetes mellitus, asthma, and depressive </a:t>
            </a:r>
          </a:p>
          <a:p>
            <a:r>
              <a:rPr lang="en-US" sz="1400" i="1" dirty="0"/>
              <a:t>disorders are included for comparison.</a:t>
            </a:r>
          </a:p>
          <a:p>
            <a:endParaRPr lang="en-US" sz="1400" i="1" dirty="0"/>
          </a:p>
          <a:p>
            <a:endParaRPr lang="en-US" sz="1400" i="1" dirty="0"/>
          </a:p>
          <a:p>
            <a:r>
              <a:rPr lang="en-US" sz="1400" i="1" dirty="0"/>
              <a:t>Disability-Adjusted Life Years (DALYs) are calculated by adding the Years of Life Lost due to premature mortality in the population and the Years Lost due to Disability for people living with the health condition or its consequences. </a:t>
            </a:r>
          </a:p>
        </p:txBody>
      </p:sp>
      <p:graphicFrame>
        <p:nvGraphicFramePr>
          <p:cNvPr id="7" name="Chart 6">
            <a:extLst>
              <a:ext uri="{FF2B5EF4-FFF2-40B4-BE49-F238E27FC236}">
                <a16:creationId xmlns="" xmlns:a16="http://schemas.microsoft.com/office/drawing/2014/main" id="{7686C40F-EE07-4AB7-BD06-F0884530299D}"/>
              </a:ext>
            </a:extLst>
          </p:cNvPr>
          <p:cNvGraphicFramePr/>
          <p:nvPr>
            <p:extLst>
              <p:ext uri="{D42A27DB-BD31-4B8C-83A1-F6EECF244321}">
                <p14:modId xmlns:p14="http://schemas.microsoft.com/office/powerpoint/2010/main" val="2790936160"/>
              </p:ext>
            </p:extLst>
          </p:nvPr>
        </p:nvGraphicFramePr>
        <p:xfrm>
          <a:off x="379412" y="1295400"/>
          <a:ext cx="9906000" cy="49372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7215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934A2A-2ED8-46DB-B48E-B8C82B5C7866}"/>
              </a:ext>
            </a:extLst>
          </p:cNvPr>
          <p:cNvSpPr>
            <a:spLocks noGrp="1"/>
          </p:cNvSpPr>
          <p:nvPr>
            <p:ph type="title"/>
          </p:nvPr>
        </p:nvSpPr>
        <p:spPr>
          <a:xfrm>
            <a:off x="1329824" y="381000"/>
            <a:ext cx="9529176" cy="830997"/>
          </a:xfrm>
        </p:spPr>
        <p:txBody>
          <a:bodyPr/>
          <a:lstStyle/>
          <a:p>
            <a:r>
              <a:rPr lang="en-US" dirty="0"/>
              <a:t>The percent of total births with high birth weight is relatively stable in the Bronx </a:t>
            </a:r>
          </a:p>
        </p:txBody>
      </p:sp>
      <p:graphicFrame>
        <p:nvGraphicFramePr>
          <p:cNvPr id="8" name="Chart 7">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3978774873"/>
              </p:ext>
            </p:extLst>
          </p:nvPr>
        </p:nvGraphicFramePr>
        <p:xfrm>
          <a:off x="923773" y="1446304"/>
          <a:ext cx="9356283" cy="492892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 xmlns:a16="http://schemas.microsoft.com/office/drawing/2014/main" id="{60F974FB-40CF-44B6-A14F-B3479877335C}"/>
              </a:ext>
            </a:extLst>
          </p:cNvPr>
          <p:cNvSpPr txBox="1"/>
          <p:nvPr/>
        </p:nvSpPr>
        <p:spPr>
          <a:xfrm>
            <a:off x="1065211" y="6407711"/>
            <a:ext cx="9073406" cy="461665"/>
          </a:xfrm>
          <a:prstGeom prst="rect">
            <a:avLst/>
          </a:prstGeom>
          <a:noFill/>
        </p:spPr>
        <p:txBody>
          <a:bodyPr wrap="square" rtlCol="0">
            <a:spAutoFit/>
          </a:bodyPr>
          <a:lstStyle/>
          <a:p>
            <a:r>
              <a:rPr lang="en-US" sz="1200" dirty="0"/>
              <a:t>Data source: CDC Wonder Births Data, 2007-2017. </a:t>
            </a:r>
          </a:p>
          <a:p>
            <a:r>
              <a:rPr lang="en-US" sz="1200" dirty="0">
                <a:solidFill>
                  <a:srgbClr val="414042"/>
                </a:solidFill>
              </a:rPr>
              <a:t>High birth weight defined as &gt; 4,500 g at any given gestational age.  </a:t>
            </a:r>
          </a:p>
        </p:txBody>
      </p:sp>
    </p:spTree>
    <p:extLst>
      <p:ext uri="{BB962C8B-B14F-4D97-AF65-F5344CB8AC3E}">
        <p14:creationId xmlns:p14="http://schemas.microsoft.com/office/powerpoint/2010/main" val="1267320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934A2A-2ED8-46DB-B48E-B8C82B5C7866}"/>
              </a:ext>
            </a:extLst>
          </p:cNvPr>
          <p:cNvSpPr>
            <a:spLocks noGrp="1"/>
          </p:cNvSpPr>
          <p:nvPr>
            <p:ph type="title"/>
          </p:nvPr>
        </p:nvSpPr>
        <p:spPr>
          <a:xfrm>
            <a:off x="246610" y="306288"/>
            <a:ext cx="11695605" cy="707886"/>
          </a:xfrm>
        </p:spPr>
        <p:txBody>
          <a:bodyPr/>
          <a:lstStyle/>
          <a:p>
            <a:r>
              <a:rPr lang="en-US" sz="2500" dirty="0"/>
              <a:t>The percent of women exclusively breastfeeding is lowest in the Bronx and relatively unchanged</a:t>
            </a:r>
          </a:p>
        </p:txBody>
      </p:sp>
      <p:graphicFrame>
        <p:nvGraphicFramePr>
          <p:cNvPr id="8" name="Chart 7">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777615227"/>
              </p:ext>
            </p:extLst>
          </p:nvPr>
        </p:nvGraphicFramePr>
        <p:xfrm>
          <a:off x="6130925" y="1143000"/>
          <a:ext cx="5317683" cy="4986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 xmlns:a16="http://schemas.microsoft.com/office/drawing/2014/main" id="{DE2361EE-C1A7-4C50-9034-59B465E33D58}"/>
              </a:ext>
            </a:extLst>
          </p:cNvPr>
          <p:cNvSpPr txBox="1"/>
          <p:nvPr/>
        </p:nvSpPr>
        <p:spPr>
          <a:xfrm>
            <a:off x="1065212" y="6477000"/>
            <a:ext cx="9073406" cy="276999"/>
          </a:xfrm>
          <a:prstGeom prst="rect">
            <a:avLst/>
          </a:prstGeom>
          <a:noFill/>
        </p:spPr>
        <p:txBody>
          <a:bodyPr wrap="square" rtlCol="0">
            <a:spAutoFit/>
          </a:bodyPr>
          <a:lstStyle/>
          <a:p>
            <a:r>
              <a:rPr lang="en-US" sz="1200" dirty="0"/>
              <a:t>Data source: New York City Vital Statistics Birth Data, 2008-2016. </a:t>
            </a:r>
          </a:p>
        </p:txBody>
      </p:sp>
      <p:graphicFrame>
        <p:nvGraphicFramePr>
          <p:cNvPr id="6" name="Chart 5"/>
          <p:cNvGraphicFramePr/>
          <p:nvPr>
            <p:extLst>
              <p:ext uri="{D42A27DB-BD31-4B8C-83A1-F6EECF244321}">
                <p14:modId xmlns:p14="http://schemas.microsoft.com/office/powerpoint/2010/main" val="2501518480"/>
              </p:ext>
            </p:extLst>
          </p:nvPr>
        </p:nvGraphicFramePr>
        <p:xfrm>
          <a:off x="608012" y="1143000"/>
          <a:ext cx="5334000" cy="51654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9727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41733"/>
            <a:ext cx="11201400" cy="1126462"/>
          </a:xfrm>
        </p:spPr>
        <p:txBody>
          <a:bodyPr/>
          <a:lstStyle/>
          <a:p>
            <a:r>
              <a:rPr lang="en-US" sz="2800" dirty="0"/>
              <a:t>Potential risk factors for which there is strong evidence of an association with breast cancer, but no high-quality data is available for the Bronx</a:t>
            </a:r>
          </a:p>
        </p:txBody>
      </p:sp>
      <p:sp>
        <p:nvSpPr>
          <p:cNvPr id="6" name="TextBox 5"/>
          <p:cNvSpPr txBox="1"/>
          <p:nvPr/>
        </p:nvSpPr>
        <p:spPr>
          <a:xfrm>
            <a:off x="1016114" y="6413936"/>
            <a:ext cx="8875760" cy="276999"/>
          </a:xfrm>
          <a:prstGeom prst="rect">
            <a:avLst/>
          </a:prstGeom>
          <a:noFill/>
        </p:spPr>
        <p:txBody>
          <a:bodyPr wrap="square" rtlCol="0">
            <a:spAutoFit/>
          </a:bodyPr>
          <a:lstStyle/>
          <a:p>
            <a:r>
              <a:rPr lang="en-US" sz="1200" dirty="0">
                <a:solidFill>
                  <a:srgbClr val="414042"/>
                </a:solidFill>
              </a:rPr>
              <a:t>Data source: World Cancer Research Fund International—Diet, Nutrition, Physical Activity and Breast Cancer 2018. </a:t>
            </a:r>
          </a:p>
        </p:txBody>
      </p:sp>
      <p:sp>
        <p:nvSpPr>
          <p:cNvPr id="5" name="TextBox 4"/>
          <p:cNvSpPr txBox="1"/>
          <p:nvPr/>
        </p:nvSpPr>
        <p:spPr>
          <a:xfrm>
            <a:off x="671892" y="1676400"/>
            <a:ext cx="10146920" cy="4247317"/>
          </a:xfrm>
          <a:prstGeom prst="rect">
            <a:avLst/>
          </a:prstGeom>
          <a:noFill/>
        </p:spPr>
        <p:txBody>
          <a:bodyPr wrap="square" rtlCol="0">
            <a:spAutoFit/>
          </a:bodyPr>
          <a:lstStyle/>
          <a:p>
            <a:pPr>
              <a:spcBef>
                <a:spcPts val="600"/>
              </a:spcBef>
              <a:spcAft>
                <a:spcPts val="600"/>
              </a:spcAft>
            </a:pPr>
            <a:r>
              <a:rPr lang="en-US" sz="2000" u="sng" dirty="0"/>
              <a:t>Increases risk</a:t>
            </a:r>
          </a:p>
          <a:p>
            <a:pPr marL="285750" indent="-285750">
              <a:spcBef>
                <a:spcPts val="600"/>
              </a:spcBef>
              <a:spcAft>
                <a:spcPts val="600"/>
              </a:spcAft>
              <a:buFont typeface="Wingdings" panose="05000000000000000000" pitchFamily="2" charset="2"/>
              <a:buChar char="§"/>
            </a:pPr>
            <a:r>
              <a:rPr lang="en-US" sz="2000" dirty="0"/>
              <a:t> Early menarche (before the age of 12)</a:t>
            </a:r>
          </a:p>
          <a:p>
            <a:pPr marL="342900" indent="-342900">
              <a:spcBef>
                <a:spcPts val="600"/>
              </a:spcBef>
              <a:spcAft>
                <a:spcPts val="600"/>
              </a:spcAft>
              <a:buFont typeface="Wingdings" panose="05000000000000000000" pitchFamily="2" charset="2"/>
              <a:buChar char="§"/>
            </a:pPr>
            <a:r>
              <a:rPr lang="en-US" sz="2000" dirty="0"/>
              <a:t>Late natural menopause (after the age of 55)</a:t>
            </a:r>
          </a:p>
          <a:p>
            <a:pPr marL="342900" indent="-342900">
              <a:spcBef>
                <a:spcPts val="600"/>
              </a:spcBef>
              <a:spcAft>
                <a:spcPts val="600"/>
              </a:spcAft>
              <a:buFont typeface="Wingdings" panose="05000000000000000000" pitchFamily="2" charset="2"/>
              <a:buChar char="§"/>
            </a:pPr>
            <a:r>
              <a:rPr lang="en-US" sz="2000" dirty="0"/>
              <a:t>Ionizing radiation exposure from medical imaging, particularly during puberty</a:t>
            </a:r>
          </a:p>
          <a:p>
            <a:pPr marL="342900" indent="-342900">
              <a:spcBef>
                <a:spcPts val="600"/>
              </a:spcBef>
              <a:spcAft>
                <a:spcPts val="600"/>
              </a:spcAft>
              <a:buFont typeface="Wingdings" panose="05000000000000000000" pitchFamily="2" charset="2"/>
              <a:buChar char="§"/>
            </a:pPr>
            <a:r>
              <a:rPr lang="en-US" sz="2000" dirty="0"/>
              <a:t>Hormone therapy (containing estrogen with or without progesterone)—the risk is greater with combined estrogen plus progesterone preparations</a:t>
            </a:r>
          </a:p>
          <a:p>
            <a:pPr marL="342900" indent="-342900">
              <a:spcBef>
                <a:spcPts val="600"/>
              </a:spcBef>
              <a:spcAft>
                <a:spcPts val="600"/>
              </a:spcAft>
              <a:buFont typeface="Wingdings" panose="05000000000000000000" pitchFamily="2" charset="2"/>
              <a:buChar char="§"/>
            </a:pPr>
            <a:r>
              <a:rPr lang="en-US" sz="2000" dirty="0"/>
              <a:t>Oral contraceptives containing both estrogen and progesterone cause a small increased risk in young women, among current and recent users only</a:t>
            </a:r>
          </a:p>
          <a:p>
            <a:pPr>
              <a:spcBef>
                <a:spcPts val="600"/>
              </a:spcBef>
              <a:spcAft>
                <a:spcPts val="600"/>
              </a:spcAft>
            </a:pPr>
            <a:r>
              <a:rPr lang="en-US" sz="2000" u="sng" dirty="0"/>
              <a:t>Decreases risk</a:t>
            </a:r>
          </a:p>
          <a:p>
            <a:pPr marL="342900" indent="-342900">
              <a:spcBef>
                <a:spcPts val="600"/>
              </a:spcBef>
              <a:spcAft>
                <a:spcPts val="600"/>
              </a:spcAft>
              <a:buFont typeface="Wingdings" panose="05000000000000000000" pitchFamily="2" charset="2"/>
              <a:buChar char="§"/>
            </a:pPr>
            <a:r>
              <a:rPr lang="en-US" sz="2000" dirty="0"/>
              <a:t>Bearing children</a:t>
            </a:r>
          </a:p>
        </p:txBody>
      </p:sp>
    </p:spTree>
    <p:extLst>
      <p:ext uri="{BB962C8B-B14F-4D97-AF65-F5344CB8AC3E}">
        <p14:creationId xmlns:p14="http://schemas.microsoft.com/office/powerpoint/2010/main" val="4141451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About the Community Health Dashboard Project</a:t>
            </a:r>
          </a:p>
        </p:txBody>
      </p:sp>
      <p:sp>
        <p:nvSpPr>
          <p:cNvPr id="3" name="TextBox 2"/>
          <p:cNvSpPr txBox="1"/>
          <p:nvPr/>
        </p:nvSpPr>
        <p:spPr>
          <a:xfrm>
            <a:off x="684212" y="1524000"/>
            <a:ext cx="10515600" cy="3139321"/>
          </a:xfrm>
          <a:prstGeom prst="rect">
            <a:avLst/>
          </a:prstGeom>
          <a:noFill/>
        </p:spPr>
        <p:txBody>
          <a:bodyPr wrap="square" rtlCol="0">
            <a:spAutoFit/>
          </a:bodyPr>
          <a:lstStyle/>
          <a:p>
            <a:pPr marL="285750" indent="-285750">
              <a:buFont typeface="Wingdings" panose="05000000000000000000" pitchFamily="2" charset="2"/>
              <a:buChar char="§"/>
            </a:pPr>
            <a:r>
              <a:rPr lang="en-US" dirty="0"/>
              <a:t>The goal of the project is to provide Bronx-specific data on risk factors and health outcomes with an emphasis on presenting data on trends, socio-demographic differences (e.g., by age, sex, race/ethnicity, etc.) and sub-county/neighborhood level data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Data will be periodically updated as new data becomes available.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Produced by Montefiore’s Office of Community &amp; Population Health using publicly-available data sources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For more information please contact us at </a:t>
            </a:r>
            <a:r>
              <a:rPr lang="en-US" dirty="0">
                <a:hlinkClick r:id="rId3"/>
              </a:rPr>
              <a:t>OCPHDept@montefiore.org</a:t>
            </a: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429369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2"/>
            <a:ext cx="7102688" cy="1421928"/>
          </a:xfrm>
        </p:spPr>
        <p:txBody>
          <a:bodyPr/>
          <a:lstStyle/>
          <a:p>
            <a:r>
              <a:rPr lang="en-US" dirty="0"/>
              <a:t>Breast cancer incidence</a:t>
            </a:r>
          </a:p>
        </p:txBody>
      </p:sp>
    </p:spTree>
    <p:extLst>
      <p:ext uri="{BB962C8B-B14F-4D97-AF65-F5344CB8AC3E}">
        <p14:creationId xmlns:p14="http://schemas.microsoft.com/office/powerpoint/2010/main" val="95243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836612" y="6505171"/>
            <a:ext cx="9073406" cy="276999"/>
          </a:xfrm>
          <a:prstGeom prst="rect">
            <a:avLst/>
          </a:prstGeom>
          <a:noFill/>
        </p:spPr>
        <p:txBody>
          <a:bodyPr wrap="square" rtlCol="0">
            <a:spAutoFit/>
          </a:bodyPr>
          <a:lstStyle/>
          <a:p>
            <a:r>
              <a:rPr lang="en-US" sz="1200" dirty="0"/>
              <a:t>Data source: New York State Cancer Registry, 1976-2016. </a:t>
            </a:r>
          </a:p>
        </p:txBody>
      </p:sp>
      <p:sp>
        <p:nvSpPr>
          <p:cNvPr id="5" name="Title 3"/>
          <p:cNvSpPr txBox="1">
            <a:spLocks/>
          </p:cNvSpPr>
          <p:nvPr/>
        </p:nvSpPr>
        <p:spPr>
          <a:xfrm>
            <a:off x="569912" y="417189"/>
            <a:ext cx="110490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Breast cancer rates have increased in the Bronx and New York City overall</a:t>
            </a:r>
          </a:p>
        </p:txBody>
      </p:sp>
      <p:graphicFrame>
        <p:nvGraphicFramePr>
          <p:cNvPr id="6" name="Chart 5">
            <a:extLst>
              <a:ext uri="{FF2B5EF4-FFF2-40B4-BE49-F238E27FC236}">
                <a16:creationId xmlns="" xmlns:a16="http://schemas.microsoft.com/office/drawing/2014/main" id="{799B9DF5-7DA1-4635-B31A-AE8B45A9D51B}"/>
              </a:ext>
            </a:extLst>
          </p:cNvPr>
          <p:cNvGraphicFramePr/>
          <p:nvPr>
            <p:extLst>
              <p:ext uri="{D42A27DB-BD31-4B8C-83A1-F6EECF244321}">
                <p14:modId xmlns:p14="http://schemas.microsoft.com/office/powerpoint/2010/main" val="1855690992"/>
              </p:ext>
            </p:extLst>
          </p:nvPr>
        </p:nvGraphicFramePr>
        <p:xfrm>
          <a:off x="379412" y="1425019"/>
          <a:ext cx="10058400" cy="5101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8157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837327" y="307703"/>
            <a:ext cx="10514171" cy="830997"/>
          </a:xfrm>
        </p:spPr>
        <p:txBody>
          <a:bodyPr/>
          <a:lstStyle/>
          <a:p>
            <a:r>
              <a:rPr lang="en-US" dirty="0"/>
              <a:t>In the Bronx, the breast cancer </a:t>
            </a:r>
            <a:r>
              <a:rPr lang="en-US" dirty="0" smtClean="0"/>
              <a:t>incidence rate </a:t>
            </a:r>
            <a:r>
              <a:rPr lang="en-US" dirty="0"/>
              <a:t>is highest among 70-74 year olds</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2656091321"/>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3768100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856020" y="307703"/>
            <a:ext cx="10476785" cy="830997"/>
          </a:xfrm>
        </p:spPr>
        <p:txBody>
          <a:bodyPr/>
          <a:lstStyle/>
          <a:p>
            <a:r>
              <a:rPr lang="en-US" dirty="0"/>
              <a:t>In the Bronx, the </a:t>
            </a:r>
            <a:r>
              <a:rPr lang="en-US" dirty="0" smtClean="0"/>
              <a:t>rate of new breast cancer diagnoses is </a:t>
            </a:r>
            <a:r>
              <a:rPr lang="en-US" dirty="0"/>
              <a:t>highest among non-Hispanic white women</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2683638993"/>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4120137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141412" y="304800"/>
            <a:ext cx="99060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In the Bronx, breast cancer rates </a:t>
            </a:r>
            <a:r>
              <a:rPr lang="en-US" sz="2800" dirty="0" smtClean="0"/>
              <a:t>remain </a:t>
            </a:r>
            <a:r>
              <a:rPr lang="en-US" sz="2800" dirty="0"/>
              <a:t>highest among non-Hispanic white women</a:t>
            </a:r>
          </a:p>
        </p:txBody>
      </p:sp>
      <p:graphicFrame>
        <p:nvGraphicFramePr>
          <p:cNvPr id="6" name="Chart 5">
            <a:extLst>
              <a:ext uri="{FF2B5EF4-FFF2-40B4-BE49-F238E27FC236}">
                <a16:creationId xmlns="" xmlns:a16="http://schemas.microsoft.com/office/drawing/2014/main" id="{799B9DF5-7DA1-4635-B31A-AE8B45A9D51B}"/>
              </a:ext>
            </a:extLst>
          </p:cNvPr>
          <p:cNvGraphicFramePr/>
          <p:nvPr>
            <p:extLst>
              <p:ext uri="{D42A27DB-BD31-4B8C-83A1-F6EECF244321}">
                <p14:modId xmlns:p14="http://schemas.microsoft.com/office/powerpoint/2010/main" val="3744389252"/>
              </p:ext>
            </p:extLst>
          </p:nvPr>
        </p:nvGraphicFramePr>
        <p:xfrm>
          <a:off x="379412" y="1425019"/>
          <a:ext cx="10058400" cy="497408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 xmlns:a16="http://schemas.microsoft.com/office/drawing/2014/main" id="{CAD630B1-1F59-453F-8C06-D744416C5FBE}"/>
              </a:ext>
            </a:extLst>
          </p:cNvPr>
          <p:cNvSpPr txBox="1"/>
          <p:nvPr/>
        </p:nvSpPr>
        <p:spPr>
          <a:xfrm>
            <a:off x="836612" y="6399106"/>
            <a:ext cx="9073406" cy="461665"/>
          </a:xfrm>
          <a:prstGeom prst="rect">
            <a:avLst/>
          </a:prstGeom>
          <a:noFill/>
        </p:spPr>
        <p:txBody>
          <a:bodyPr wrap="square" rtlCol="0">
            <a:spAutoFit/>
          </a:bodyPr>
          <a:lstStyle/>
          <a:p>
            <a:r>
              <a:rPr lang="en-US" sz="1200" dirty="0"/>
              <a:t>Data source: New York State Cancer Registry, 1992-2016.</a:t>
            </a:r>
          </a:p>
          <a:p>
            <a:r>
              <a:rPr lang="en-US" sz="1200" dirty="0"/>
              <a:t>Rates are age-adjusted to the 2000 US </a:t>
            </a:r>
            <a:r>
              <a:rPr lang="en-US" sz="1200" dirty="0" err="1"/>
              <a:t>Std</a:t>
            </a:r>
            <a:r>
              <a:rPr lang="en-US" sz="1200" dirty="0"/>
              <a:t> million (19 age groups) standard. </a:t>
            </a:r>
          </a:p>
        </p:txBody>
      </p:sp>
    </p:spTree>
    <p:extLst>
      <p:ext uri="{BB962C8B-B14F-4D97-AF65-F5344CB8AC3E}">
        <p14:creationId xmlns:p14="http://schemas.microsoft.com/office/powerpoint/2010/main" val="410416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3" y="353603"/>
            <a:ext cx="11276172" cy="683264"/>
          </a:xfrm>
        </p:spPr>
        <p:txBody>
          <a:bodyPr/>
          <a:lstStyle/>
          <a:p>
            <a:r>
              <a:rPr lang="en-US" sz="2400" dirty="0"/>
              <a:t>The incidence of breast cancer is about as expected in most of the Bronx, with incidence </a:t>
            </a:r>
            <a:r>
              <a:rPr lang="en-US" sz="2400" dirty="0" smtClean="0"/>
              <a:t>rates less than expected </a:t>
            </a:r>
            <a:r>
              <a:rPr lang="en-US" sz="2400" dirty="0"/>
              <a:t>in certain neighborhoods</a:t>
            </a:r>
          </a:p>
        </p:txBody>
      </p:sp>
      <p:pic>
        <p:nvPicPr>
          <p:cNvPr id="4" name="Picture 3">
            <a:extLst>
              <a:ext uri="{FF2B5EF4-FFF2-40B4-BE49-F238E27FC236}">
                <a16:creationId xmlns="" xmlns:a16="http://schemas.microsoft.com/office/drawing/2014/main" id="{3B8630BB-9DEF-40B3-AFB0-6D8B2C2126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7012" y="1143000"/>
            <a:ext cx="4876800" cy="5163671"/>
          </a:xfrm>
          <a:prstGeom prst="rect">
            <a:avLst/>
          </a:prstGeom>
        </p:spPr>
      </p:pic>
      <p:sp>
        <p:nvSpPr>
          <p:cNvPr id="5" name="TextBox 4">
            <a:extLst>
              <a:ext uri="{FF2B5EF4-FFF2-40B4-BE49-F238E27FC236}">
                <a16:creationId xmlns="" xmlns:a16="http://schemas.microsoft.com/office/drawing/2014/main" id="{79CC0343-D0B1-4D07-B778-5A87552E58F0}"/>
              </a:ext>
            </a:extLst>
          </p:cNvPr>
          <p:cNvSpPr txBox="1"/>
          <p:nvPr/>
        </p:nvSpPr>
        <p:spPr>
          <a:xfrm>
            <a:off x="912812" y="6400800"/>
            <a:ext cx="9220200" cy="430887"/>
          </a:xfrm>
          <a:prstGeom prst="rect">
            <a:avLst/>
          </a:prstGeom>
          <a:solidFill>
            <a:schemeClr val="bg1"/>
          </a:solidFill>
        </p:spPr>
        <p:txBody>
          <a:bodyPr wrap="square" rtlCol="0">
            <a:spAutoFit/>
          </a:bodyPr>
          <a:lstStyle/>
          <a:p>
            <a:r>
              <a:rPr lang="en-US" sz="1100" dirty="0"/>
              <a:t>Data source: NY State Cancer Registry, 2010-2014</a:t>
            </a:r>
          </a:p>
          <a:p>
            <a:r>
              <a:rPr lang="en-US" sz="1100" dirty="0"/>
              <a:t>Data is presented at the Neighborhood Tabulation Area (NTA)-level and is </a:t>
            </a:r>
            <a:r>
              <a:rPr lang="en-US" sz="1100" dirty="0" smtClean="0"/>
              <a:t>age-adjusted</a:t>
            </a:r>
            <a:r>
              <a:rPr lang="en-US" sz="1100" dirty="0"/>
              <a:t>.</a:t>
            </a:r>
          </a:p>
        </p:txBody>
      </p:sp>
    </p:spTree>
    <p:extLst>
      <p:ext uri="{BB962C8B-B14F-4D97-AF65-F5344CB8AC3E}">
        <p14:creationId xmlns:p14="http://schemas.microsoft.com/office/powerpoint/2010/main" val="172544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3"/>
            <a:ext cx="7102688" cy="1421928"/>
          </a:xfrm>
        </p:spPr>
        <p:txBody>
          <a:bodyPr/>
          <a:lstStyle/>
          <a:p>
            <a:r>
              <a:rPr lang="en-US" dirty="0"/>
              <a:t>Mortality from breast cancer</a:t>
            </a:r>
          </a:p>
        </p:txBody>
      </p:sp>
    </p:spTree>
    <p:extLst>
      <p:ext uri="{BB962C8B-B14F-4D97-AF65-F5344CB8AC3E}">
        <p14:creationId xmlns:p14="http://schemas.microsoft.com/office/powerpoint/2010/main" val="806594891"/>
      </p:ext>
    </p:extLst>
  </p:cSld>
  <p:clrMapOvr>
    <a:masterClrMapping/>
  </p:clrMapOvr>
</p:sld>
</file>

<file path=ppt/theme/theme1.xml><?xml version="1.0" encoding="utf-8"?>
<a:theme xmlns:a="http://schemas.openxmlformats.org/drawingml/2006/main" name="Montefiore DOING MORE">
  <a:themeElements>
    <a:clrScheme name="montefiore data">
      <a:dk1>
        <a:srgbClr val="414042"/>
      </a:dk1>
      <a:lt1>
        <a:srgbClr val="FFFFFF"/>
      </a:lt1>
      <a:dk2>
        <a:srgbClr val="A6CEE3"/>
      </a:dk2>
      <a:lt2>
        <a:srgbClr val="1F78B4"/>
      </a:lt2>
      <a:accent1>
        <a:srgbClr val="B2DF8A"/>
      </a:accent1>
      <a:accent2>
        <a:srgbClr val="33A02C"/>
      </a:accent2>
      <a:accent3>
        <a:srgbClr val="FB9A99"/>
      </a:accent3>
      <a:accent4>
        <a:srgbClr val="E31A1C"/>
      </a:accent4>
      <a:accent5>
        <a:srgbClr val="FDBF6F"/>
      </a:accent5>
      <a:accent6>
        <a:srgbClr val="FF7F00"/>
      </a:accent6>
      <a:hlink>
        <a:srgbClr val="6A3D9A"/>
      </a:hlink>
      <a:folHlink>
        <a:srgbClr val="B1592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2312</TotalTime>
  <Words>1159</Words>
  <Application>Microsoft Office PowerPoint</Application>
  <PresentationFormat>Custom</PresentationFormat>
  <Paragraphs>161</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Montefiore DOING MORE</vt:lpstr>
      <vt:lpstr>Bronx Community Health Dashboard:  Breast Cancer  Last Updated: 9/24/2019  See last slide for more information about this project.</vt:lpstr>
      <vt:lpstr>Among women, breast cancer is the 2nd leading cause of disability among cancers in the US</vt:lpstr>
      <vt:lpstr>Breast cancer incidence</vt:lpstr>
      <vt:lpstr>PowerPoint Presentation</vt:lpstr>
      <vt:lpstr>In the Bronx, the breast cancer incidence rate is highest among 70-74 year olds</vt:lpstr>
      <vt:lpstr>In the Bronx, the rate of new breast cancer diagnoses is highest among non-Hispanic white women</vt:lpstr>
      <vt:lpstr>PowerPoint Presentation</vt:lpstr>
      <vt:lpstr>The incidence of breast cancer is about as expected in most of the Bronx, with incidence rates less than expected in certain neighborhoods</vt:lpstr>
      <vt:lpstr>Mortality from breast cancer</vt:lpstr>
      <vt:lpstr>PowerPoint Presentation</vt:lpstr>
      <vt:lpstr>In the Bronx, the mortality rate from breast cancer is highest among 85+ year olds</vt:lpstr>
      <vt:lpstr>In the Bronx, the mortality rate from breast cancer is highest among non-Hispanic white and black women</vt:lpstr>
      <vt:lpstr>PowerPoint Presentation</vt:lpstr>
      <vt:lpstr>Risk factors &amp; protective factors</vt:lpstr>
      <vt:lpstr>Potential risk factors for which there is strong evidence of an association with breast cancer and data available for the Bronx </vt:lpstr>
      <vt:lpstr>The prevalence of obesity among adults is highest in the Bronx and increasing at a higher rate than in other boroughs</vt:lpstr>
      <vt:lpstr>The percent of adults who drink heavily is relatively stable in the Bronx</vt:lpstr>
      <vt:lpstr>The percent of adults who exercised in the past 30 days remains lowest in the Bronx, with minimal improvement</vt:lpstr>
      <vt:lpstr>Average age of first birth is substantially lower in the Bronx than the rest of NYC, but it is increasing</vt:lpstr>
      <vt:lpstr>The percent of total births with high birth weight is relatively stable in the Bronx </vt:lpstr>
      <vt:lpstr>The percent of women exclusively breastfeeding is lowest in the Bronx and relatively unchanged</vt:lpstr>
      <vt:lpstr>Potential risk factors for which there is strong evidence of an association with breast cancer, but no high-quality data is available for the Bronx</vt:lpstr>
      <vt:lpstr>About the Community Health Dashboard Project</vt:lpstr>
    </vt:vector>
  </TitlesOfParts>
  <Company>Montefiore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&amp; water-borne diseases</dc:title>
  <dc:creator>Colin Rehm</dc:creator>
  <cp:lastModifiedBy>Colin Rehm</cp:lastModifiedBy>
  <cp:revision>246</cp:revision>
  <dcterms:created xsi:type="dcterms:W3CDTF">2017-11-13T15:04:25Z</dcterms:created>
  <dcterms:modified xsi:type="dcterms:W3CDTF">2019-09-24T20:19:56Z</dcterms:modified>
</cp:coreProperties>
</file>