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notesSlides/notesSlide30.xml" ContentType="application/vnd.openxmlformats-officedocument.presentationml.notesSlide+xml"/>
  <Override PartName="/ppt/charts/chart22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3.xml" ContentType="application/vnd.openxmlformats-officedocument.drawingml.chart+xml"/>
  <Override PartName="/ppt/notesSlides/notesSlide33.xml" ContentType="application/vnd.openxmlformats-officedocument.presentationml.notesSlide+xml"/>
  <Override PartName="/ppt/charts/chart24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5.xml" ContentType="application/vnd.openxmlformats-officedocument.drawingml.chart+xml"/>
  <Override PartName="/ppt/drawings/drawing3.xml" ContentType="application/vnd.openxmlformats-officedocument.drawingml.chartshapes+xml"/>
  <Override PartName="/ppt/charts/chart26.xml" ContentType="application/vnd.openxmlformats-officedocument.drawingml.chart+xml"/>
  <Override PartName="/ppt/notesSlides/notesSlide36.xml" ContentType="application/vnd.openxmlformats-officedocument.presentationml.notesSlide+xml"/>
  <Override PartName="/ppt/charts/chart27.xml" ContentType="application/vnd.openxmlformats-officedocument.drawingml.chart+xml"/>
  <Override PartName="/ppt/drawings/drawing4.xml" ContentType="application/vnd.openxmlformats-officedocument.drawingml.chartshapes+xml"/>
  <Override PartName="/ppt/charts/chart28.xml" ContentType="application/vnd.openxmlformats-officedocument.drawingml.chart+xml"/>
  <Override PartName="/ppt/notesSlides/notesSlide37.xml" ContentType="application/vnd.openxmlformats-officedocument.presentationml.notesSlide+xml"/>
  <Override PartName="/ppt/charts/chart29.xml" ContentType="application/vnd.openxmlformats-officedocument.drawingml.chart+xml"/>
  <Override PartName="/ppt/notesSlides/notesSlide38.xml" ContentType="application/vnd.openxmlformats-officedocument.presentationml.notesSlide+xml"/>
  <Override PartName="/ppt/charts/chart30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41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42.xml" ContentType="application/vnd.openxmlformats-officedocument.presentationml.notesSlide+xml"/>
  <Override PartName="/ppt/charts/chart35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6.xml" ContentType="application/vnd.openxmlformats-officedocument.drawingml.chart+xml"/>
  <Override PartName="/ppt/notesSlides/notesSlide45.xml" ContentType="application/vnd.openxmlformats-officedocument.presentationml.notesSlide+xml"/>
  <Override PartName="/ppt/charts/chart37.xml" ContentType="application/vnd.openxmlformats-officedocument.drawingml.chart+xml"/>
  <Override PartName="/ppt/notesSlides/notesSlide46.xml" ContentType="application/vnd.openxmlformats-officedocument.presentationml.notesSlide+xml"/>
  <Override PartName="/ppt/charts/chart38.xml" ContentType="application/vnd.openxmlformats-officedocument.drawingml.chart+xml"/>
  <Override PartName="/ppt/notesSlides/notesSlide47.xml" ContentType="application/vnd.openxmlformats-officedocument.presentationml.notesSlide+xml"/>
  <Override PartName="/ppt/charts/chart39.xml" ContentType="application/vnd.openxmlformats-officedocument.drawingml.chart+xml"/>
  <Override PartName="/ppt/notesSlides/notesSlide48.xml" ContentType="application/vnd.openxmlformats-officedocument.presentationml.notesSlide+xml"/>
  <Override PartName="/ppt/charts/chart40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42.xml" ContentType="application/vnd.openxmlformats-officedocument.drawingml.chart+xml"/>
  <Override PartName="/ppt/drawings/drawing5.xml" ContentType="application/vnd.openxmlformats-officedocument.drawingml.chartshapes+xml"/>
  <Override PartName="/ppt/charts/chart43.xml" ContentType="application/vnd.openxmlformats-officedocument.drawingml.chart+xml"/>
  <Override PartName="/ppt/drawings/drawing6.xml" ContentType="application/vnd.openxmlformats-officedocument.drawingml.chartshapes+xml"/>
  <Override PartName="/ppt/notesSlides/notesSlide53.xml" ContentType="application/vnd.openxmlformats-officedocument.presentationml.notesSlide+xml"/>
  <Override PartName="/ppt/charts/chart44.xml" ContentType="application/vnd.openxmlformats-officedocument.drawingml.chart+xml"/>
  <Override PartName="/ppt/notesSlides/notesSlide54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55.xml" ContentType="application/vnd.openxmlformats-officedocument.presentationml.notesSlide+xml"/>
  <Override PartName="/ppt/charts/chart47.xml" ContentType="application/vnd.openxmlformats-officedocument.drawingml.chart+xml"/>
  <Override PartName="/ppt/drawings/drawing7.xml" ContentType="application/vnd.openxmlformats-officedocument.drawingml.chartshapes+xml"/>
  <Override PartName="/ppt/notesSlides/notesSlide56.xml" ContentType="application/vnd.openxmlformats-officedocument.presentationml.notesSlide+xml"/>
  <Override PartName="/ppt/charts/chart48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9" r:id="rId2"/>
    <p:sldId id="606" r:id="rId3"/>
    <p:sldId id="603" r:id="rId4"/>
    <p:sldId id="595" r:id="rId5"/>
    <p:sldId id="596" r:id="rId6"/>
    <p:sldId id="547" r:id="rId7"/>
    <p:sldId id="548" r:id="rId8"/>
    <p:sldId id="558" r:id="rId9"/>
    <p:sldId id="559" r:id="rId10"/>
    <p:sldId id="560" r:id="rId11"/>
    <p:sldId id="561" r:id="rId12"/>
    <p:sldId id="607" r:id="rId13"/>
    <p:sldId id="608" r:id="rId14"/>
    <p:sldId id="604" r:id="rId15"/>
    <p:sldId id="401" r:id="rId16"/>
    <p:sldId id="533" r:id="rId17"/>
    <p:sldId id="532" r:id="rId18"/>
    <p:sldId id="528" r:id="rId19"/>
    <p:sldId id="530" r:id="rId20"/>
    <p:sldId id="504" r:id="rId21"/>
    <p:sldId id="585" r:id="rId22"/>
    <p:sldId id="587" r:id="rId23"/>
    <p:sldId id="588" r:id="rId24"/>
    <p:sldId id="615" r:id="rId25"/>
    <p:sldId id="589" r:id="rId26"/>
    <p:sldId id="611" r:id="rId27"/>
    <p:sldId id="612" r:id="rId28"/>
    <p:sldId id="591" r:id="rId29"/>
    <p:sldId id="592" r:id="rId30"/>
    <p:sldId id="613" r:id="rId31"/>
    <p:sldId id="610" r:id="rId32"/>
    <p:sldId id="609" r:id="rId33"/>
    <p:sldId id="614" r:id="rId34"/>
    <p:sldId id="331" r:id="rId35"/>
    <p:sldId id="477" r:id="rId36"/>
    <p:sldId id="500" r:id="rId37"/>
    <p:sldId id="501" r:id="rId38"/>
    <p:sldId id="567" r:id="rId39"/>
    <p:sldId id="599" r:id="rId40"/>
    <p:sldId id="600" r:id="rId41"/>
    <p:sldId id="601" r:id="rId42"/>
    <p:sldId id="602" r:id="rId43"/>
    <p:sldId id="572" r:id="rId44"/>
    <p:sldId id="573" r:id="rId45"/>
    <p:sldId id="574" r:id="rId46"/>
    <p:sldId id="575" r:id="rId47"/>
    <p:sldId id="576" r:id="rId48"/>
    <p:sldId id="577" r:id="rId49"/>
    <p:sldId id="582" r:id="rId50"/>
    <p:sldId id="583" r:id="rId51"/>
    <p:sldId id="363" r:id="rId52"/>
    <p:sldId id="488" r:id="rId53"/>
    <p:sldId id="568" r:id="rId54"/>
    <p:sldId id="554" r:id="rId55"/>
    <p:sldId id="569" r:id="rId56"/>
    <p:sldId id="495" r:id="rId57"/>
    <p:sldId id="470" r:id="rId58"/>
    <p:sldId id="471" r:id="rId5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A1C"/>
    <a:srgbClr val="1F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2" autoAdjust="0"/>
    <p:restoredTop sz="86823" autoAdjust="0"/>
  </p:normalViewPr>
  <p:slideViewPr>
    <p:cSldViewPr>
      <p:cViewPr>
        <p:scale>
          <a:sx n="88" d="100"/>
          <a:sy n="88" d="100"/>
        </p:scale>
        <p:origin x="-72" y="-5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9605303202128"/>
          <c:y val="9.5489453134212796E-2"/>
          <c:w val="0.87842650454110649"/>
          <c:h val="0.834397087850020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5.8639471536646157E-2"/>
                  <c:y val="-5.1642516674026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630301346941703E-3"/>
                  <c:y val="-2.5821258337013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29.275232105420784</c:v>
                </c:pt>
                <c:pt idx="1">
                  <c:v>30.937019969278033</c:v>
                </c:pt>
                <c:pt idx="2">
                  <c:v>29.378182379262459</c:v>
                </c:pt>
                <c:pt idx="3">
                  <c:v>28.325633264298233</c:v>
                </c:pt>
                <c:pt idx="4">
                  <c:v>28.11225322238538</c:v>
                </c:pt>
                <c:pt idx="5">
                  <c:v>25.084581923634609</c:v>
                </c:pt>
                <c:pt idx="6">
                  <c:v>22.54261589931496</c:v>
                </c:pt>
                <c:pt idx="7">
                  <c:v>23.391167192429023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5.9877588830807911E-2"/>
                  <c:y val="-1.0328503334805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306354879447286E-7"/>
                  <c:y val="-2.3239132503312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34.9713055954089</c:v>
                </c:pt>
                <c:pt idx="1">
                  <c:v>34.387074113101512</c:v>
                </c:pt>
                <c:pt idx="2">
                  <c:v>32.068543451652388</c:v>
                </c:pt>
                <c:pt idx="3">
                  <c:v>31.134401972872993</c:v>
                </c:pt>
                <c:pt idx="4">
                  <c:v>34.487652568833383</c:v>
                </c:pt>
                <c:pt idx="5">
                  <c:v>34.225512528473807</c:v>
                </c:pt>
                <c:pt idx="6">
                  <c:v>35.571997723392144</c:v>
                </c:pt>
                <c:pt idx="7">
                  <c:v>38.188867349764607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5.9877588830807911E-2"/>
                  <c:y val="-2.033169947796328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306354879447286E-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32.42821473158552</c:v>
                </c:pt>
                <c:pt idx="1">
                  <c:v>32.261086820737042</c:v>
                </c:pt>
                <c:pt idx="2">
                  <c:v>32.710576314122861</c:v>
                </c:pt>
                <c:pt idx="3">
                  <c:v>33.280806807437756</c:v>
                </c:pt>
                <c:pt idx="4">
                  <c:v>31.667184104315432</c:v>
                </c:pt>
                <c:pt idx="5">
                  <c:v>32.871652816251157</c:v>
                </c:pt>
                <c:pt idx="6">
                  <c:v>35.453964194373398</c:v>
                </c:pt>
                <c:pt idx="7">
                  <c:v>37.627226463104321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York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x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5.8639471536646157E-2"/>
                  <c:y val="-1.0328503334805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461186121132662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33.512883444466162</c:v>
                </c:pt>
                <c:pt idx="1">
                  <c:v>33.727677272991677</c:v>
                </c:pt>
                <c:pt idx="2">
                  <c:v>32.340918973764317</c:v>
                </c:pt>
                <c:pt idx="3">
                  <c:v>32.358917218326013</c:v>
                </c:pt>
                <c:pt idx="4">
                  <c:v>32.158964638211643</c:v>
                </c:pt>
                <c:pt idx="5">
                  <c:v>31.95503313925812</c:v>
                </c:pt>
                <c:pt idx="6">
                  <c:v>32.492519406178175</c:v>
                </c:pt>
                <c:pt idx="7">
                  <c:v>32.594486454473888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725184"/>
        <c:axId val="356250752"/>
      </c:lineChart>
      <c:catAx>
        <c:axId val="3477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6250752"/>
        <c:crosses val="autoZero"/>
        <c:auto val="1"/>
        <c:lblAlgn val="ctr"/>
        <c:lblOffset val="100"/>
        <c:noMultiLvlLbl val="0"/>
      </c:catAx>
      <c:valAx>
        <c:axId val="356250752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Percent of live births that occur within 24 months of a previous pregnancy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7725184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1863623928624126"/>
          <c:y val="4.6478265006624067E-2"/>
          <c:w val="0.56491806171287418"/>
          <c:h val="4.97728135900332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7030518244043"/>
          <c:y val="0.13253764332090065"/>
          <c:w val="0.61948933013808061"/>
          <c:h val="0.801673024128820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births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A5-4E16-891E-5E452D1282A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A5-4E16-891E-5E452D1282AC}"/>
              </c:ext>
            </c:extLst>
          </c:dPt>
          <c:dLbls>
            <c:dLbl>
              <c:idx val="0"/>
              <c:layout>
                <c:manualLayout>
                  <c:x val="4.5299778704132571E-2"/>
                  <c:y val="-1.632476861444950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A5-4E16-891E-5E452D1282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 pernatal care</c:v>
                </c:pt>
                <c:pt idx="1">
                  <c:v>1st trimester</c:v>
                </c:pt>
                <c:pt idx="2">
                  <c:v>2nd trimester</c:v>
                </c:pt>
                <c:pt idx="3">
                  <c:v>3rd trimester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775</c:v>
                </c:pt>
                <c:pt idx="1">
                  <c:v>95002</c:v>
                </c:pt>
                <c:pt idx="2">
                  <c:v>15463</c:v>
                </c:pt>
                <c:pt idx="3">
                  <c:v>3652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A5-4E16-891E-5E452D128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7030518244043"/>
          <c:y val="0.13253764332090065"/>
          <c:w val="0.61948933013808061"/>
          <c:h val="0.801673024128820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births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66-4141-ABFE-6FEAB569678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66-4141-ABFE-6FEAB5696787}"/>
              </c:ext>
            </c:extLst>
          </c:dPt>
          <c:dLbls>
            <c:dLbl>
              <c:idx val="0"/>
              <c:layout>
                <c:manualLayout>
                  <c:x val="0.13026709896557048"/>
                  <c:y val="-1.632476861444950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66-4141-ABFE-6FEAB569678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 prenatal care</c:v>
                </c:pt>
                <c:pt idx="1">
                  <c:v>1st trimester</c:v>
                </c:pt>
                <c:pt idx="2">
                  <c:v>2nd trimester</c:v>
                </c:pt>
                <c:pt idx="3">
                  <c:v>3rd trimester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65987</c:v>
                </c:pt>
                <c:pt idx="1">
                  <c:v>2903759</c:v>
                </c:pt>
                <c:pt idx="2">
                  <c:v>618442</c:v>
                </c:pt>
                <c:pt idx="3">
                  <c:v>168995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66-4141-ABFE-6FEAB5696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88432285380382E-2"/>
          <c:y val="0.16417778210756967"/>
          <c:w val="0.89016437726306108"/>
          <c:h val="0.61492816785750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Prenatal care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Non-Hispanic White</c:v>
                </c:pt>
                <c:pt idx="7">
                  <c:v>Non-Hispanic Black</c:v>
                </c:pt>
                <c:pt idx="8">
                  <c:v>Hispanic</c:v>
                </c:pt>
                <c:pt idx="10">
                  <c:v>&lt;HS</c:v>
                </c:pt>
                <c:pt idx="11">
                  <c:v>HS/Some College</c:v>
                </c:pt>
                <c:pt idx="12">
                  <c:v>≥College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62.318840579710141</c:v>
                </c:pt>
                <c:pt idx="1">
                  <c:v>75.693481276005542</c:v>
                </c:pt>
                <c:pt idx="2">
                  <c:v>79.776488287126597</c:v>
                </c:pt>
                <c:pt idx="3">
                  <c:v>82.322025800286667</c:v>
                </c:pt>
                <c:pt idx="4">
                  <c:v>85.748667698126184</c:v>
                </c:pt>
                <c:pt idx="6">
                  <c:v>85.711657006164316</c:v>
                </c:pt>
                <c:pt idx="7">
                  <c:v>70.90487238979118</c:v>
                </c:pt>
                <c:pt idx="8">
                  <c:v>79.270797672030128</c:v>
                </c:pt>
                <c:pt idx="10">
                  <c:v>74.757929883138559</c:v>
                </c:pt>
                <c:pt idx="11">
                  <c:v>78.835350043215215</c:v>
                </c:pt>
                <c:pt idx="12">
                  <c:v>88.992678616510972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2863232"/>
        <c:axId val="342865024"/>
      </c:barChart>
      <c:catAx>
        <c:axId val="34286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342865024"/>
        <c:crosses val="autoZero"/>
        <c:auto val="1"/>
        <c:lblAlgn val="ctr"/>
        <c:lblOffset val="100"/>
        <c:noMultiLvlLbl val="0"/>
      </c:catAx>
      <c:valAx>
        <c:axId val="342865024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starting prenatal care in the first trimester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6.0247747747747748E-3"/>
              <c:y val="0.111228394973185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342863232"/>
        <c:crossesAt val="1"/>
        <c:crossBetween val="between"/>
        <c:majorUnit val="3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55342261049484E-2"/>
          <c:y val="0.15443575034164231"/>
          <c:w val="0.89259746728739198"/>
          <c:h val="0.61703819647574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Prenatal care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54D-4A2A-88D4-CB453C75CA2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54D-4A2A-88D4-CB453C75CA2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54D-4A2A-88D4-CB453C75CA2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54D-4A2A-88D4-CB453C75CA22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54D-4A2A-88D4-CB453C75CA2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4D-4A2A-88D4-CB453C75CA2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4D-4A2A-88D4-CB453C75CA2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54D-4A2A-88D4-CB453C75CA22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F54D-4A2A-88D4-CB453C75CA22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F54D-4A2A-88D4-CB453C75CA22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F54D-4A2A-88D4-CB453C75CA22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F54D-4A2A-88D4-CB453C75CA22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F54D-4A2A-88D4-CB453C75CA22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F54D-4A2A-88D4-CB453C75CA22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F54D-4A2A-88D4-CB453C75CA22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F54D-4A2A-88D4-CB453C75CA22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F54D-4A2A-88D4-CB453C75CA22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F54D-4A2A-88D4-CB453C75CA2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Non-Hispanic White</c:v>
                </c:pt>
                <c:pt idx="7">
                  <c:v>Non-Hispanic Black</c:v>
                </c:pt>
                <c:pt idx="8">
                  <c:v>Hispanic</c:v>
                </c:pt>
                <c:pt idx="10">
                  <c:v>&lt;HS</c:v>
                </c:pt>
                <c:pt idx="11">
                  <c:v>HS/Some College</c:v>
                </c:pt>
                <c:pt idx="12">
                  <c:v>≥College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61.170168067226896</c:v>
                </c:pt>
                <c:pt idx="1">
                  <c:v>70.514088420463423</c:v>
                </c:pt>
                <c:pt idx="2">
                  <c:v>77.783460058336729</c:v>
                </c:pt>
                <c:pt idx="3">
                  <c:v>82.073087681579494</c:v>
                </c:pt>
                <c:pt idx="4">
                  <c:v>80.998641304347828</c:v>
                </c:pt>
                <c:pt idx="6">
                  <c:v>82.416587362790622</c:v>
                </c:pt>
                <c:pt idx="7">
                  <c:v>66.601611509186725</c:v>
                </c:pt>
                <c:pt idx="8">
                  <c:v>72.281425068829023</c:v>
                </c:pt>
                <c:pt idx="10">
                  <c:v>60.34201688225729</c:v>
                </c:pt>
                <c:pt idx="11">
                  <c:v>75.368417293591079</c:v>
                </c:pt>
                <c:pt idx="12">
                  <c:v>87.473353337849417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54D-4A2A-88D4-CB453C75C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43194624"/>
        <c:axId val="343200512"/>
      </c:barChart>
      <c:catAx>
        <c:axId val="34319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343200512"/>
        <c:crosses val="autoZero"/>
        <c:auto val="1"/>
        <c:lblAlgn val="ctr"/>
        <c:lblOffset val="100"/>
        <c:noMultiLvlLbl val="0"/>
      </c:catAx>
      <c:valAx>
        <c:axId val="343200512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sz="1200"/>
                </a:pPr>
                <a:r>
                  <a:rPr lang="en-US" sz="1200"/>
                  <a:t>Percent starting prenatal care in the first trimester</a:t>
                </a:r>
              </a:p>
            </c:rich>
          </c:tx>
          <c:layout>
            <c:manualLayout>
              <c:xMode val="edge"/>
              <c:yMode val="edge"/>
              <c:x val="6.0247747747747748E-3"/>
              <c:y val="0.111228394973185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343194624"/>
        <c:crossesAt val="1"/>
        <c:crossBetween val="between"/>
        <c:majorUnit val="3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34145731783524E-2"/>
          <c:y val="4.4457284074470367E-2"/>
          <c:w val="0.8981385660125818"/>
          <c:h val="0.88833272195338431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9753775655092293E-2"/>
                  <c:y val="5.06248738435446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8C-44E3-9022-8F310E482CEB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E0-4562-9D9E-8EEBC34CCCF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8E0-4562-9D9E-8EEBC34CCCF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E0-4562-9D9E-8EEBC34CCCF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8E0-4562-9D9E-8EEBC34CCCF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E0-4562-9D9E-8EEBC34CCCF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8E0-4562-9D9E-8EEBC34CCCF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E9-4713-B954-D431ECD86119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8C-44E3-9022-8F310E482CEB}"/>
                </c:ext>
              </c:extLst>
            </c:dLbl>
            <c:dLbl>
              <c:idx val="9"/>
              <c:layout>
                <c:manualLayout>
                  <c:x val="2.4180327868852458E-3"/>
                  <c:y val="-6.82186732234724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0.0</c:formatCode>
                <c:ptCount val="10"/>
                <c:pt idx="0">
                  <c:v>77.772906619903551</c:v>
                </c:pt>
                <c:pt idx="1">
                  <c:v>78.020650263620382</c:v>
                </c:pt>
                <c:pt idx="2">
                  <c:v>78.871263623610659</c:v>
                </c:pt>
                <c:pt idx="3">
                  <c:v>77.970759591073985</c:v>
                </c:pt>
                <c:pt idx="4">
                  <c:v>77.639188116566501</c:v>
                </c:pt>
                <c:pt idx="5">
                  <c:v>80.786406709508768</c:v>
                </c:pt>
                <c:pt idx="6">
                  <c:v>83.821316977201704</c:v>
                </c:pt>
                <c:pt idx="7">
                  <c:v>84.899180146244177</c:v>
                </c:pt>
                <c:pt idx="8">
                  <c:v>85.788479697828137</c:v>
                </c:pt>
                <c:pt idx="9">
                  <c:v>85.685630926331143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D8E0-4562-9D9E-8EEBC34CCC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4.901972806677854E-2"/>
                  <c:y val="2.22319371849892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8C-44E3-9022-8F310E482CEB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E0-4562-9D9E-8EEBC34CCCF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E0-4562-9D9E-8EEBC34CCCF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E0-4562-9D9E-8EEBC34CCCF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8E0-4562-9D9E-8EEBC34CCCF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E9-4713-B954-D431ECD86119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8C-4C6F-9758-6D673A5632E0}"/>
                </c:ext>
              </c:extLst>
            </c:dLbl>
            <c:dLbl>
              <c:idx val="9"/>
              <c:layout>
                <c:manualLayout>
                  <c:x val="2.4180327868852458E-3"/>
                  <c:y val="1.86050926973106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>
                  <c:v>56.820016142050044</c:v>
                </c:pt>
                <c:pt idx="1">
                  <c:v>57.610062893081761</c:v>
                </c:pt>
                <c:pt idx="2">
                  <c:v>60.20273248126928</c:v>
                </c:pt>
                <c:pt idx="3">
                  <c:v>63.354564755838638</c:v>
                </c:pt>
                <c:pt idx="4">
                  <c:v>62.521739130434781</c:v>
                </c:pt>
                <c:pt idx="5">
                  <c:v>61.477572559366756</c:v>
                </c:pt>
                <c:pt idx="6">
                  <c:v>66.577420794288273</c:v>
                </c:pt>
                <c:pt idx="7">
                  <c:v>69.820854386770776</c:v>
                </c:pt>
                <c:pt idx="8">
                  <c:v>71.762589928057551</c:v>
                </c:pt>
                <c:pt idx="9">
                  <c:v>71.331828442437924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marker>
              <c:symbol val="square"/>
              <c:size val="9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ymbol val="square"/>
              <c:size val="9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8760595499333072E-2"/>
                  <c:y val="-4.07899955268344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E0-4562-9D9E-8EEBC34CCCF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E0-4562-9D9E-8EEBC34CCCF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E0-4562-9D9E-8EEBC34CCCF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E0-4562-9D9E-8EEBC34CCCF4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E0-4562-9D9E-8EEBC34CCCF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E9-4713-B954-D431ECD86119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8C-4C6F-9758-6D673A5632E0}"/>
                </c:ext>
              </c:extLst>
            </c:dLbl>
            <c:dLbl>
              <c:idx val="9"/>
              <c:layout>
                <c:manualLayout>
                  <c:x val="2.4180327868852458E-3"/>
                  <c:y val="-6.201697565770223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>
                  <c:v>62.256339485941005</c:v>
                </c:pt>
                <c:pt idx="1">
                  <c:v>62.256339485941005</c:v>
                </c:pt>
                <c:pt idx="2">
                  <c:v>64.366614392751359</c:v>
                </c:pt>
                <c:pt idx="3">
                  <c:v>65.899280575539564</c:v>
                </c:pt>
                <c:pt idx="4">
                  <c:v>70.18161601186064</c:v>
                </c:pt>
                <c:pt idx="5">
                  <c:v>70.498154981549817</c:v>
                </c:pt>
                <c:pt idx="6">
                  <c:v>73.788750696120289</c:v>
                </c:pt>
                <c:pt idx="7">
                  <c:v>75.772058823529406</c:v>
                </c:pt>
                <c:pt idx="8">
                  <c:v>78.58919687277897</c:v>
                </c:pt>
                <c:pt idx="9">
                  <c:v>79.270797672030128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024960"/>
        <c:axId val="344026496"/>
      </c:lineChart>
      <c:catAx>
        <c:axId val="34402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26496"/>
        <c:crosses val="autoZero"/>
        <c:auto val="1"/>
        <c:lblAlgn val="ctr"/>
        <c:lblOffset val="100"/>
        <c:noMultiLvlLbl val="0"/>
      </c:catAx>
      <c:valAx>
        <c:axId val="3440264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rgbClr val="41404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starting prenatal care in the first trimester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400100859874843E-3"/>
              <c:y val="0.113735102797867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024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232541629017684"/>
          <c:y val="1.4884074157848537E-2"/>
          <c:w val="0.61299944064369005"/>
          <c:h val="4.7719279329536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0450152897379E-2"/>
          <c:y val="7.1925341905311593E-2"/>
          <c:w val="0.8981619189172273"/>
          <c:h val="0.8542816387269205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4.5203669393678821E-2"/>
                  <c:y val="-1.0037877178668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1CC-4AF7-879F-D1E960A71BC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CC-4AF7-879F-D1E960A71BC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CC-4AF7-879F-D1E960A71BC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1CC-4AF7-879F-D1E960A71BC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1CC-4AF7-879F-D1E960A71BC0}"/>
                </c:ext>
              </c:extLst>
            </c:dLbl>
            <c:dLbl>
              <c:idx val="8"/>
              <c:delete val="1"/>
            </c:dLbl>
            <c:dLbl>
              <c:idx val="9"/>
              <c:layout>
                <c:manualLayout>
                  <c:x val="-3.7857688081664497E-3"/>
                  <c:y val="-7.5284078840016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38.838475499092553</c:v>
                </c:pt>
                <c:pt idx="1">
                  <c:v>45.525291828793776</c:v>
                </c:pt>
                <c:pt idx="2">
                  <c:v>46.035242290748904</c:v>
                </c:pt>
                <c:pt idx="3">
                  <c:v>46.75</c:v>
                </c:pt>
                <c:pt idx="4">
                  <c:v>49.465240641711226</c:v>
                </c:pt>
                <c:pt idx="5">
                  <c:v>44.144144144144143</c:v>
                </c:pt>
                <c:pt idx="6">
                  <c:v>49.517684887459808</c:v>
                </c:pt>
                <c:pt idx="7">
                  <c:v>51.86915887850467</c:v>
                </c:pt>
                <c:pt idx="8">
                  <c:v>62.213740458015266</c:v>
                </c:pt>
                <c:pt idx="9">
                  <c:v>58.937198067632849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518170994731123E-2"/>
                  <c:y val="2.6920875247563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1CC-4AF7-879F-D1E960A71BC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1CC-4AF7-879F-D1E960A71BC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1CC-4AF7-879F-D1E960A71BC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CC-4AF7-879F-D1E960A71BC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CC-4AF7-879F-D1E960A71BC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1CC-4AF7-879F-D1E960A71BC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1CC-4AF7-879F-D1E960A71BC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1CC-4AF7-879F-D1E960A71BC0}"/>
                </c:ext>
              </c:extLst>
            </c:dLbl>
            <c:dLbl>
              <c:idx val="8"/>
              <c:delete val="1"/>
            </c:dLbl>
            <c:dLbl>
              <c:idx val="9"/>
              <c:layout>
                <c:manualLayout>
                  <c:x val="-3.7857688081664497E-3"/>
                  <c:y val="7.5284078840016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39.306358381502889</c:v>
                </c:pt>
                <c:pt idx="1">
                  <c:v>51.23456790123457</c:v>
                </c:pt>
                <c:pt idx="2">
                  <c:v>49.367088607594937</c:v>
                </c:pt>
                <c:pt idx="3">
                  <c:v>48.412698412698411</c:v>
                </c:pt>
                <c:pt idx="4">
                  <c:v>50.314465408805034</c:v>
                </c:pt>
                <c:pt idx="5">
                  <c:v>47.692307692307693</c:v>
                </c:pt>
                <c:pt idx="6">
                  <c:v>59.859154929577464</c:v>
                </c:pt>
                <c:pt idx="7">
                  <c:v>56.390977443609025</c:v>
                </c:pt>
                <c:pt idx="8">
                  <c:v>62.913907284768214</c:v>
                </c:pt>
                <c:pt idx="9">
                  <c:v>57.692307692307686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468-46FB-8795-90020716050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4.518170994731123E-2"/>
                  <c:y val="-1.083557226076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1CC-4AF7-879F-D1E960A71BC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1CC-4AF7-879F-D1E960A71BC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1CC-4AF7-879F-D1E960A71BC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1CC-4AF7-879F-D1E960A71BC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1CC-4AF7-879F-D1E960A71BC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1CC-4AF7-879F-D1E960A71BC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1CC-4AF7-879F-D1E960A71BC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1CC-4AF7-879F-D1E960A71BC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1CC-4AF7-879F-D1E960A71BC0}"/>
                </c:ext>
              </c:extLst>
            </c:dLbl>
            <c:dLbl>
              <c:idx val="9"/>
              <c:layout>
                <c:manualLayout>
                  <c:x val="-3.7857688081664497E-3"/>
                  <c:y val="-2.7604162241339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Sheet1!$D$2:$D$11</c:f>
              <c:numCache>
                <c:formatCode>0.0</c:formatCode>
                <c:ptCount val="10"/>
                <c:pt idx="0">
                  <c:v>44.54277286135693</c:v>
                </c:pt>
                <c:pt idx="1">
                  <c:v>42.721518987341774</c:v>
                </c:pt>
                <c:pt idx="2">
                  <c:v>50.344827586206897</c:v>
                </c:pt>
                <c:pt idx="3">
                  <c:v>50.865051903114193</c:v>
                </c:pt>
                <c:pt idx="4">
                  <c:v>52.325581395348841</c:v>
                </c:pt>
                <c:pt idx="5">
                  <c:v>58.904109589041099</c:v>
                </c:pt>
                <c:pt idx="6">
                  <c:v>62.376237623762378</c:v>
                </c:pt>
                <c:pt idx="7">
                  <c:v>66.19047619047619</c:v>
                </c:pt>
                <c:pt idx="8">
                  <c:v>69.148936170212778</c:v>
                </c:pt>
                <c:pt idx="9">
                  <c:v>60.199004975124382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468-46FB-8795-90020716050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Rest of NYS excluding NYC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518170994731123E-2"/>
                  <c:y val="-4.2785463494038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1CC-4AF7-879F-D1E960A71BC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CC-4AF7-879F-D1E960A71BC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CC-4AF7-879F-D1E960A71BC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1CC-4AF7-879F-D1E960A71BC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CC-4AF7-879F-D1E960A71BC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CC-4AF7-879F-D1E960A71BC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1CC-4AF7-879F-D1E960A71BC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1CC-4AF7-879F-D1E960A71BC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1CC-4AF7-879F-D1E960A71BC0}"/>
                </c:ext>
              </c:extLst>
            </c:dLbl>
            <c:dLbl>
              <c:idx val="9"/>
              <c:layout>
                <c:manualLayout>
                  <c:x val="-3.7857688081664497E-3"/>
                  <c:y val="-1.7566285062670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Sheet1!$E$2:$E$11</c:f>
              <c:numCache>
                <c:formatCode>0.0</c:formatCode>
                <c:ptCount val="10"/>
                <c:pt idx="0">
                  <c:v>54.976905311778289</c:v>
                </c:pt>
                <c:pt idx="1">
                  <c:v>57.149764293484829</c:v>
                </c:pt>
                <c:pt idx="2">
                  <c:v>58.488854328667706</c:v>
                </c:pt>
                <c:pt idx="3">
                  <c:v>60.319254131939537</c:v>
                </c:pt>
                <c:pt idx="4">
                  <c:v>59.375464684014865</c:v>
                </c:pt>
                <c:pt idx="5">
                  <c:v>61.042686013160122</c:v>
                </c:pt>
                <c:pt idx="6">
                  <c:v>64.553638409602399</c:v>
                </c:pt>
                <c:pt idx="7">
                  <c:v>66.500725990458406</c:v>
                </c:pt>
                <c:pt idx="8">
                  <c:v>68.060420315236428</c:v>
                </c:pt>
                <c:pt idx="9">
                  <c:v>68.304122438903974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7468-46FB-8795-90020716050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4.2905379825886422E-2"/>
                  <c:y val="-5.0189385893344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Sheet1!$F$2:$F$11</c:f>
              <c:numCache>
                <c:formatCode>0.0</c:formatCode>
                <c:ptCount val="10"/>
                <c:pt idx="0">
                  <c:v>50.541404955493043</c:v>
                </c:pt>
                <c:pt idx="1">
                  <c:v>52.656889732753221</c:v>
                </c:pt>
                <c:pt idx="2">
                  <c:v>54.32853556838397</c:v>
                </c:pt>
                <c:pt idx="3">
                  <c:v>55.79429922406306</c:v>
                </c:pt>
                <c:pt idx="4">
                  <c:v>56.411473623047506</c:v>
                </c:pt>
                <c:pt idx="5">
                  <c:v>56.117339099755306</c:v>
                </c:pt>
                <c:pt idx="6">
                  <c:v>59.031184518673726</c:v>
                </c:pt>
                <c:pt idx="7">
                  <c:v>59.530430919591296</c:v>
                </c:pt>
                <c:pt idx="8">
                  <c:v>61.470184821543107</c:v>
                </c:pt>
                <c:pt idx="9">
                  <c:v>61.420404526796979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264064"/>
        <c:axId val="344306816"/>
      </c:lineChart>
      <c:catAx>
        <c:axId val="34426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06816"/>
        <c:crosses val="autoZero"/>
        <c:auto val="1"/>
        <c:lblAlgn val="ctr"/>
        <c:lblOffset val="100"/>
        <c:noMultiLvlLbl val="0"/>
      </c:catAx>
      <c:valAx>
        <c:axId val="344306816"/>
        <c:scaling>
          <c:orientation val="minMax"/>
          <c:max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rgbClr val="41404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starting prenatal care in the first trimester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189195163857821E-2"/>
              <c:y val="0.113735102797867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26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3227587503425566E-2"/>
          <c:y val="1.2547346473336099E-2"/>
          <c:w val="0.75187971867266379"/>
          <c:h val="4.8273099813054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32759098402518E-2"/>
          <c:y val="4.7876315553391731E-2"/>
          <c:w val="0.91550846506813444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89893210994856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2008-2009</c:v>
                </c:pt>
                <c:pt idx="1">
                  <c:v>2010-2011</c:v>
                </c:pt>
                <c:pt idx="2">
                  <c:v>2012-2013</c:v>
                </c:pt>
                <c:pt idx="3">
                  <c:v>2014-2015</c:v>
                </c:pt>
                <c:pt idx="4">
                  <c:v>2016-2017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0.94970102004924373</c:v>
                </c:pt>
                <c:pt idx="1">
                  <c:v>1.2212413666925857</c:v>
                </c:pt>
                <c:pt idx="2">
                  <c:v>1.3240947273503869</c:v>
                </c:pt>
                <c:pt idx="3">
                  <c:v>1.3540197461212977</c:v>
                </c:pt>
                <c:pt idx="4">
                  <c:v>1.518889372611619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89893210994856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2008-2009</c:v>
                </c:pt>
                <c:pt idx="1">
                  <c:v>2010-2011</c:v>
                </c:pt>
                <c:pt idx="2">
                  <c:v>2012-2013</c:v>
                </c:pt>
                <c:pt idx="3">
                  <c:v>2014-2015</c:v>
                </c:pt>
                <c:pt idx="4">
                  <c:v>2016-2017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0.85160740898445819</c:v>
                </c:pt>
                <c:pt idx="1">
                  <c:v>1.0064328698900187</c:v>
                </c:pt>
                <c:pt idx="2">
                  <c:v>0.69277108433734935</c:v>
                </c:pt>
                <c:pt idx="3">
                  <c:v>1.0101010101010102</c:v>
                </c:pt>
                <c:pt idx="4">
                  <c:v>1.157556270096463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layout>
                <c:manualLayout>
                  <c:x val="-1.3996948885566312E-3"/>
                  <c:y val="-1.756234979894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2008-2009</c:v>
                </c:pt>
                <c:pt idx="1">
                  <c:v>2010-2011</c:v>
                </c:pt>
                <c:pt idx="2">
                  <c:v>2012-2013</c:v>
                </c:pt>
                <c:pt idx="3">
                  <c:v>2014-2015</c:v>
                </c:pt>
                <c:pt idx="4">
                  <c:v>2016-2017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1.1341974837971789</c:v>
                </c:pt>
                <c:pt idx="1">
                  <c:v>1.1741489886531822</c:v>
                </c:pt>
                <c:pt idx="2">
                  <c:v>1.4872160537842518</c:v>
                </c:pt>
                <c:pt idx="3">
                  <c:v>1.0382059800664452</c:v>
                </c:pt>
                <c:pt idx="4">
                  <c:v>1.1910669975186103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NYS Excluding NYC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1.280147731064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43-4D6D-8C20-40621EE89539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2008-2009</c:v>
                </c:pt>
                <c:pt idx="1">
                  <c:v>2010-2011</c:v>
                </c:pt>
                <c:pt idx="2">
                  <c:v>2012-2013</c:v>
                </c:pt>
                <c:pt idx="3">
                  <c:v>2014-2015</c:v>
                </c:pt>
                <c:pt idx="4">
                  <c:v>2016-2017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1.2809726386140374</c:v>
                </c:pt>
                <c:pt idx="1">
                  <c:v>1.3990386973367992</c:v>
                </c:pt>
                <c:pt idx="2">
                  <c:v>1.5876245002345732</c:v>
                </c:pt>
                <c:pt idx="3">
                  <c:v>1.7893368230695279</c:v>
                </c:pt>
                <c:pt idx="4">
                  <c:v>2.0469196798700531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B443-4D6D-8C20-40621EE8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94336"/>
        <c:axId val="346895872"/>
      </c:lineChart>
      <c:catAx>
        <c:axId val="34689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895872"/>
        <c:crosses val="autoZero"/>
        <c:auto val="1"/>
        <c:lblAlgn val="ctr"/>
        <c:lblOffset val="100"/>
        <c:noMultiLvlLbl val="0"/>
      </c:catAx>
      <c:valAx>
        <c:axId val="346895872"/>
        <c:scaling>
          <c:orientation val="minMax"/>
          <c:max val="2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Chronic Hypertension</a:t>
                </a:r>
                <a:r>
                  <a:rPr lang="en-US" sz="1200" baseline="0" dirty="0" smtClean="0"/>
                  <a:t> during pregnancy, %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5016191273706918E-2"/>
              <c:y val="0.1839360801585945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89433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448588765894528"/>
          <c:y val="3.010688536961437E-2"/>
          <c:w val="0.79861785089303849"/>
          <c:h val="4.8262285495849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32759098402518E-2"/>
          <c:y val="4.7876315553391731E-2"/>
          <c:w val="0.91550846506813444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3390541545258746E-2"/>
                  <c:y val="2.5089071141346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1.709761644066369</c:v>
                </c:pt>
                <c:pt idx="1">
                  <c:v>1.7498267498267499</c:v>
                </c:pt>
                <c:pt idx="2">
                  <c:v>2.035714285714286</c:v>
                </c:pt>
                <c:pt idx="3">
                  <c:v>2.2684310018903595</c:v>
                </c:pt>
                <c:pt idx="4">
                  <c:v>1.9434628975265018</c:v>
                </c:pt>
                <c:pt idx="5">
                  <c:v>1.893106415527297</c:v>
                </c:pt>
                <c:pt idx="6">
                  <c:v>2.2898605352431209</c:v>
                </c:pt>
                <c:pt idx="7">
                  <c:v>2.8402144267845384</c:v>
                </c:pt>
                <c:pt idx="8">
                  <c:v>4.9450032904014289</c:v>
                </c:pt>
                <c:pt idx="9">
                  <c:v>4.3110159595173219</c:v>
                </c:pt>
                <c:pt idx="10">
                  <c:v>4.324703993578165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3390541545258746E-2"/>
                  <c:y val="-1.5053442684807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dLbl>
              <c:idx val="8"/>
              <c:delete val="1"/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Sheet1!$C$2:$C$12</c:f>
              <c:numCache>
                <c:formatCode>0.0</c:formatCode>
                <c:ptCount val="11"/>
                <c:pt idx="0">
                  <c:v>2.0629991126885536</c:v>
                </c:pt>
                <c:pt idx="1">
                  <c:v>1.4906303236797274</c:v>
                </c:pt>
                <c:pt idx="2">
                  <c:v>1.8944231587909748</c:v>
                </c:pt>
                <c:pt idx="3">
                  <c:v>1.6400336417157275</c:v>
                </c:pt>
                <c:pt idx="4">
                  <c:v>1.6591560835723065</c:v>
                </c:pt>
                <c:pt idx="5">
                  <c:v>1.4699959726137737</c:v>
                </c:pt>
                <c:pt idx="6">
                  <c:v>1.9223067681217461</c:v>
                </c:pt>
                <c:pt idx="7">
                  <c:v>2.0938192067646466</c:v>
                </c:pt>
                <c:pt idx="8">
                  <c:v>3.6640031183005259</c:v>
                </c:pt>
                <c:pt idx="9">
                  <c:v>2.7435094825998894</c:v>
                </c:pt>
                <c:pt idx="10">
                  <c:v>2.9702970297029703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Sheet1!$D$2:$D$12</c:f>
              <c:numCache>
                <c:formatCode>0.0</c:formatCode>
                <c:ptCount val="11"/>
                <c:pt idx="0">
                  <c:v>1.6644599962171363</c:v>
                </c:pt>
                <c:pt idx="1">
                  <c:v>1.7111696126363294</c:v>
                </c:pt>
                <c:pt idx="2">
                  <c:v>1.5704750687082842</c:v>
                </c:pt>
                <c:pt idx="3">
                  <c:v>1.7251519309939227</c:v>
                </c:pt>
                <c:pt idx="4">
                  <c:v>1.4898688915375446</c:v>
                </c:pt>
                <c:pt idx="5">
                  <c:v>2.1805583859792135</c:v>
                </c:pt>
                <c:pt idx="6">
                  <c:v>2.0977596741344193</c:v>
                </c:pt>
                <c:pt idx="7">
                  <c:v>2.6824703680598878</c:v>
                </c:pt>
                <c:pt idx="8">
                  <c:v>3.4625751606883686</c:v>
                </c:pt>
                <c:pt idx="9">
                  <c:v>3.6465638148667603</c:v>
                </c:pt>
                <c:pt idx="10">
                  <c:v>3.6585365853658534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NYS Excluding NYC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5.0389015988042421E-2"/>
                  <c:y val="2.5701481539283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43-4D6D-8C20-40621EE89539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Sheet1!$E$2:$E$12</c:f>
              <c:numCache>
                <c:formatCode>0.0</c:formatCode>
                <c:ptCount val="11"/>
                <c:pt idx="0">
                  <c:v>3.2671558720189049</c:v>
                </c:pt>
                <c:pt idx="1">
                  <c:v>3.1876751577398195</c:v>
                </c:pt>
                <c:pt idx="2">
                  <c:v>3.4052222443691451</c:v>
                </c:pt>
                <c:pt idx="3">
                  <c:v>3.4104008702570181</c:v>
                </c:pt>
                <c:pt idx="4">
                  <c:v>3.5218528712516934</c:v>
                </c:pt>
                <c:pt idx="5">
                  <c:v>3.488122199996694</c:v>
                </c:pt>
                <c:pt idx="6">
                  <c:v>3.8554900276107142</c:v>
                </c:pt>
                <c:pt idx="7">
                  <c:v>4.3218791500664011</c:v>
                </c:pt>
                <c:pt idx="8">
                  <c:v>5.6546476899204112</c:v>
                </c:pt>
                <c:pt idx="9">
                  <c:v>6.060248776749396</c:v>
                </c:pt>
                <c:pt idx="10">
                  <c:v>6.1259699310743398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B443-4D6D-8C20-40621EE8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180032"/>
        <c:axId val="347284224"/>
      </c:lineChart>
      <c:catAx>
        <c:axId val="34718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84224"/>
        <c:crosses val="autoZero"/>
        <c:auto val="1"/>
        <c:lblAlgn val="ctr"/>
        <c:lblOffset val="100"/>
        <c:noMultiLvlLbl val="0"/>
      </c:catAx>
      <c:valAx>
        <c:axId val="347284224"/>
        <c:scaling>
          <c:orientation val="minMax"/>
          <c:max val="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Pregnancy-associated</a:t>
                </a:r>
                <a:r>
                  <a:rPr lang="en-US" sz="1200" baseline="0" dirty="0" smtClean="0"/>
                  <a:t> hypertension, %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6.6180219423665155E-3"/>
              <c:y val="0.1250583518455777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800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448588765894528"/>
          <c:y val="3.010688536961437E-2"/>
          <c:w val="0.79861785089303849"/>
          <c:h val="4.8262285495849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15 to 19</c:v>
                </c:pt>
                <c:pt idx="1">
                  <c:v>20-24</c:v>
                </c:pt>
                <c:pt idx="2">
                  <c:v>25 to 29</c:v>
                </c:pt>
                <c:pt idx="3">
                  <c:v>30 to 34</c:v>
                </c:pt>
                <c:pt idx="4">
                  <c:v>35+</c:v>
                </c:pt>
                <c:pt idx="6">
                  <c:v>NHW</c:v>
                </c:pt>
                <c:pt idx="7">
                  <c:v>NHB</c:v>
                </c:pt>
                <c:pt idx="8">
                  <c:v>Hispanic</c:v>
                </c:pt>
                <c:pt idx="10">
                  <c:v>&lt;HS</c:v>
                </c:pt>
                <c:pt idx="11">
                  <c:v>HS/Some College</c:v>
                </c:pt>
                <c:pt idx="12">
                  <c:v>≥College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3.48314606741573</c:v>
                </c:pt>
                <c:pt idx="1">
                  <c:v>3.0906959394649896</c:v>
                </c:pt>
                <c:pt idx="2">
                  <c:v>3.3719631387880478</c:v>
                </c:pt>
                <c:pt idx="3">
                  <c:v>3.8882635833418604</c:v>
                </c:pt>
                <c:pt idx="4">
                  <c:v>4.8726467331118499</c:v>
                </c:pt>
                <c:pt idx="6">
                  <c:v>3.3557046979865772</c:v>
                </c:pt>
                <c:pt idx="7">
                  <c:v>6.8</c:v>
                </c:pt>
                <c:pt idx="8">
                  <c:v>3.8308965204578946</c:v>
                </c:pt>
                <c:pt idx="10">
                  <c:v>3</c:v>
                </c:pt>
                <c:pt idx="11">
                  <c:v>3.8</c:v>
                </c:pt>
                <c:pt idx="12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353379072"/>
        <c:axId val="353380608"/>
      </c:barChart>
      <c:catAx>
        <c:axId val="353379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100"/>
            </a:pPr>
            <a:endParaRPr lang="en-US"/>
          </a:p>
        </c:txPr>
        <c:crossAx val="353380608"/>
        <c:crosses val="autoZero"/>
        <c:auto val="1"/>
        <c:lblAlgn val="ctr"/>
        <c:lblOffset val="100"/>
        <c:noMultiLvlLbl val="0"/>
      </c:catAx>
      <c:valAx>
        <c:axId val="353380608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Percent with pregnancy-associated</a:t>
                </a:r>
                <a:r>
                  <a:rPr lang="en-US" sz="1200" baseline="0" dirty="0" smtClean="0"/>
                  <a:t> hypertension</a:t>
                </a:r>
                <a:r>
                  <a:rPr lang="en-US" sz="1200" dirty="0" smtClean="0"/>
                  <a:t> (%)</a:t>
                </a:r>
                <a:endParaRPr lang="en-US" sz="12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337907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32759098402518E-2"/>
          <c:y val="4.7876315553391731E-2"/>
          <c:w val="0.91550846506813444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3390541545258746E-2"/>
                  <c:y val="2.5089071141346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4.3375726438136946</c:v>
                </c:pt>
                <c:pt idx="1">
                  <c:v>3.8808038808038807</c:v>
                </c:pt>
                <c:pt idx="2">
                  <c:v>4.1160714285714288</c:v>
                </c:pt>
                <c:pt idx="3">
                  <c:v>4.3118192456566753</c:v>
                </c:pt>
                <c:pt idx="4">
                  <c:v>4.4634554584340709</c:v>
                </c:pt>
                <c:pt idx="5">
                  <c:v>4.8474997609714121</c:v>
                </c:pt>
                <c:pt idx="6">
                  <c:v>5.2487749717301169</c:v>
                </c:pt>
                <c:pt idx="7">
                  <c:v>6.1788770807862319</c:v>
                </c:pt>
                <c:pt idx="8">
                  <c:v>6.336373037510576</c:v>
                </c:pt>
                <c:pt idx="9">
                  <c:v>6.7730634488127679</c:v>
                </c:pt>
                <c:pt idx="10">
                  <c:v>7.0597287679138212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3390541545258746E-2"/>
                  <c:y val="-1.5053442684807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dLbl>
              <c:idx val="8"/>
              <c:delete val="1"/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Sheet1!$C$2:$C$12</c:f>
              <c:numCache>
                <c:formatCode>0.0</c:formatCode>
                <c:ptCount val="11"/>
                <c:pt idx="0">
                  <c:v>5.7231588287488906</c:v>
                </c:pt>
                <c:pt idx="1">
                  <c:v>6.090289608177172</c:v>
                </c:pt>
                <c:pt idx="2">
                  <c:v>4.7892720306513414</c:v>
                </c:pt>
                <c:pt idx="3">
                  <c:v>4.6257359125315389</c:v>
                </c:pt>
                <c:pt idx="4">
                  <c:v>4.8340843916427696</c:v>
                </c:pt>
                <c:pt idx="5">
                  <c:v>4.9335481272654045</c:v>
                </c:pt>
                <c:pt idx="6">
                  <c:v>5.0861033239887865</c:v>
                </c:pt>
                <c:pt idx="7">
                  <c:v>5.9995973424602376</c:v>
                </c:pt>
                <c:pt idx="8">
                  <c:v>6.5094523484700835</c:v>
                </c:pt>
                <c:pt idx="9">
                  <c:v>5.3949548886024674</c:v>
                </c:pt>
                <c:pt idx="10">
                  <c:v>5.647231389805647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Sheet1!$D$2:$D$12</c:f>
              <c:numCache>
                <c:formatCode>0.0</c:formatCode>
                <c:ptCount val="11"/>
                <c:pt idx="0">
                  <c:v>4.3502931719311526</c:v>
                </c:pt>
                <c:pt idx="1">
                  <c:v>3.8360285821737499</c:v>
                </c:pt>
                <c:pt idx="2">
                  <c:v>4.5032856590645531</c:v>
                </c:pt>
                <c:pt idx="3">
                  <c:v>3.7835718486571261</c:v>
                </c:pt>
                <c:pt idx="4">
                  <c:v>4.1120381406436239</c:v>
                </c:pt>
                <c:pt idx="5">
                  <c:v>4.4833910739759526</c:v>
                </c:pt>
                <c:pt idx="6">
                  <c:v>5.2342158859470462</c:v>
                </c:pt>
                <c:pt idx="7">
                  <c:v>6.009565398211687</c:v>
                </c:pt>
                <c:pt idx="8">
                  <c:v>5.3908355795148255</c:v>
                </c:pt>
                <c:pt idx="9">
                  <c:v>4.9489080344620318</c:v>
                </c:pt>
                <c:pt idx="10">
                  <c:v>7.3760818253343823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NYS Excluding NYC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5.0389015988042421E-2"/>
                  <c:y val="2.5701481539283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43-4D6D-8C20-40621EE89539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Sheet1!$E$2:$E$12</c:f>
              <c:numCache>
                <c:formatCode>0.0</c:formatCode>
                <c:ptCount val="11"/>
                <c:pt idx="0">
                  <c:v>5.1529803177761888</c:v>
                </c:pt>
                <c:pt idx="1">
                  <c:v>5.2065882795008696</c:v>
                </c:pt>
                <c:pt idx="2">
                  <c:v>5.5579031293601755</c:v>
                </c:pt>
                <c:pt idx="3">
                  <c:v>5.7540874478414059</c:v>
                </c:pt>
                <c:pt idx="4">
                  <c:v>5.7702122055216236</c:v>
                </c:pt>
                <c:pt idx="5">
                  <c:v>6.0372617414160787</c:v>
                </c:pt>
                <c:pt idx="6">
                  <c:v>6.2019836337701557</c:v>
                </c:pt>
                <c:pt idx="7">
                  <c:v>6.775398406374503</c:v>
                </c:pt>
                <c:pt idx="8">
                  <c:v>7.1454791183488231</c:v>
                </c:pt>
                <c:pt idx="9">
                  <c:v>7.6645808945520075</c:v>
                </c:pt>
                <c:pt idx="10">
                  <c:v>8.0288620891869158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B443-4D6D-8C20-40621EE8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177408"/>
        <c:axId val="356178944"/>
      </c:lineChart>
      <c:catAx>
        <c:axId val="35617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78944"/>
        <c:crosses val="autoZero"/>
        <c:auto val="1"/>
        <c:lblAlgn val="ctr"/>
        <c:lblOffset val="100"/>
        <c:noMultiLvlLbl val="0"/>
      </c:catAx>
      <c:valAx>
        <c:axId val="356178944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Diabetes during pregnancy, %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6.6180219423665155E-3"/>
              <c:y val="0.1250583518455777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17740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87032697533871"/>
          <c:y val="3.010688536961437E-2"/>
          <c:w val="0.60593871805141308"/>
          <c:h val="4.8262285495849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34589767062121E-2"/>
          <c:y val="7.0918974712546351E-2"/>
          <c:w val="0.92390663439947474"/>
          <c:h val="0.872515429812120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89893210994857E-2"/>
                  <c:y val="-7.680886386384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23.7</c:v>
                </c:pt>
                <c:pt idx="1">
                  <c:v>23.9</c:v>
                </c:pt>
                <c:pt idx="2">
                  <c:v>24</c:v>
                </c:pt>
                <c:pt idx="3">
                  <c:v>23.6</c:v>
                </c:pt>
                <c:pt idx="4">
                  <c:v>22.6</c:v>
                </c:pt>
                <c:pt idx="5">
                  <c:v>23.7</c:v>
                </c:pt>
                <c:pt idx="6">
                  <c:v>23.3</c:v>
                </c:pt>
                <c:pt idx="7">
                  <c:v>21.2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-7.680886386384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layout>
                <c:manualLayout>
                  <c:x val="-1.3996948885569391E-3"/>
                  <c:y val="-9.38764158096711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22.1</c:v>
                </c:pt>
                <c:pt idx="1">
                  <c:v>21.6</c:v>
                </c:pt>
                <c:pt idx="2">
                  <c:v>19.5</c:v>
                </c:pt>
                <c:pt idx="3">
                  <c:v>19.5</c:v>
                </c:pt>
                <c:pt idx="4">
                  <c:v>18.899999999999999</c:v>
                </c:pt>
                <c:pt idx="5">
                  <c:v>16.7</c:v>
                </c:pt>
                <c:pt idx="6">
                  <c:v>17.899999999999999</c:v>
                </c:pt>
                <c:pt idx="7">
                  <c:v>16.7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28.8</c:v>
                </c:pt>
                <c:pt idx="1">
                  <c:v>27.7</c:v>
                </c:pt>
                <c:pt idx="2">
                  <c:v>26.4</c:v>
                </c:pt>
                <c:pt idx="3">
                  <c:v>28.4</c:v>
                </c:pt>
                <c:pt idx="4">
                  <c:v>25.3</c:v>
                </c:pt>
                <c:pt idx="5">
                  <c:v>24.1</c:v>
                </c:pt>
                <c:pt idx="6">
                  <c:v>22.7</c:v>
                </c:pt>
                <c:pt idx="7">
                  <c:v>22.6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York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1.280147731064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Sheet1!$E$2:$E$9</c:f>
              <c:numCache>
                <c:formatCode>0.0</c:formatCode>
                <c:ptCount val="8"/>
                <c:pt idx="0">
                  <c:v>28.4</c:v>
                </c:pt>
                <c:pt idx="1">
                  <c:v>28</c:v>
                </c:pt>
                <c:pt idx="2">
                  <c:v>27.2</c:v>
                </c:pt>
                <c:pt idx="3">
                  <c:v>26.6</c:v>
                </c:pt>
                <c:pt idx="4">
                  <c:v>26.2</c:v>
                </c:pt>
                <c:pt idx="5">
                  <c:v>25.4</c:v>
                </c:pt>
                <c:pt idx="6">
                  <c:v>24.6</c:v>
                </c:pt>
                <c:pt idx="7">
                  <c:v>23.7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B443-4D6D-8C20-40621EE8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777472"/>
        <c:axId val="391610752"/>
      </c:lineChart>
      <c:catAx>
        <c:axId val="39077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610752"/>
        <c:crosses val="autoZero"/>
        <c:auto val="1"/>
        <c:lblAlgn val="ctr"/>
        <c:lblOffset val="100"/>
        <c:noMultiLvlLbl val="0"/>
      </c:catAx>
      <c:valAx>
        <c:axId val="391610752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of unintended pregnancy among live births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1990846656702017E-3"/>
              <c:y val="0.110128186131464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77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6">
                  <c:v>NHW</c:v>
                </c:pt>
                <c:pt idx="7">
                  <c:v>NHB</c:v>
                </c:pt>
                <c:pt idx="8">
                  <c:v>Hispanic</c:v>
                </c:pt>
                <c:pt idx="10">
                  <c:v>&lt;HS</c:v>
                </c:pt>
                <c:pt idx="11">
                  <c:v>HS/Some College</c:v>
                </c:pt>
                <c:pt idx="12">
                  <c:v>≥College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2.0224719101123596</c:v>
                </c:pt>
                <c:pt idx="1">
                  <c:v>2.4512416071618888</c:v>
                </c:pt>
                <c:pt idx="2">
                  <c:v>4.4819882714325603</c:v>
                </c:pt>
                <c:pt idx="3">
                  <c:v>6.6765578635014835</c:v>
                </c:pt>
                <c:pt idx="4">
                  <c:v>9.926641825803447</c:v>
                </c:pt>
                <c:pt idx="6">
                  <c:v>4.7236858228158312</c:v>
                </c:pt>
                <c:pt idx="7">
                  <c:v>7.4511457893996909</c:v>
                </c:pt>
                <c:pt idx="8">
                  <c:v>7.6139258420605715</c:v>
                </c:pt>
                <c:pt idx="10">
                  <c:v>7.5723603750509589</c:v>
                </c:pt>
                <c:pt idx="11">
                  <c:v>6.0655678055525231</c:v>
                </c:pt>
                <c:pt idx="12">
                  <c:v>6.1699803364649339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357462016"/>
        <c:axId val="357463552"/>
      </c:barChart>
      <c:catAx>
        <c:axId val="357462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100"/>
            </a:pPr>
            <a:endParaRPr lang="en-US"/>
          </a:p>
        </c:txPr>
        <c:crossAx val="357463552"/>
        <c:crosses val="autoZero"/>
        <c:auto val="1"/>
        <c:lblAlgn val="ctr"/>
        <c:lblOffset val="100"/>
        <c:noMultiLvlLbl val="0"/>
      </c:catAx>
      <c:valAx>
        <c:axId val="357463552"/>
        <c:scaling>
          <c:orientation val="minMax"/>
          <c:max val="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Percent with diabetes (%)</a:t>
                </a:r>
                <a:endParaRPr lang="en-US" sz="12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746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32759098402518E-2"/>
          <c:y val="4.7876315553391731E-2"/>
          <c:w val="0.91550846506813444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3390651757454698E-2"/>
                  <c:y val="1.2544338018931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>
                  <c:v>1.7085904129093499</c:v>
                </c:pt>
                <c:pt idx="1">
                  <c:v>1.9145802650957291</c:v>
                </c:pt>
                <c:pt idx="2">
                  <c:v>1.9481823659369351</c:v>
                </c:pt>
                <c:pt idx="3">
                  <c:v>1.5359070153590701</c:v>
                </c:pt>
                <c:pt idx="4">
                  <c:v>1.433308375227297</c:v>
                </c:pt>
                <c:pt idx="5">
                  <c:v>1.6130732735898787</c:v>
                </c:pt>
                <c:pt idx="6">
                  <c:v>1.3408917475198954</c:v>
                </c:pt>
                <c:pt idx="7">
                  <c:v>1.4654418197725285</c:v>
                </c:pt>
                <c:pt idx="8">
                  <c:v>1.1590532774909905</c:v>
                </c:pt>
                <c:pt idx="9">
                  <c:v>1.0679238021935731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3390651757454698E-2"/>
                  <c:y val="-2.0071256913076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>
                  <c:v>1.8259693417493239</c:v>
                </c:pt>
                <c:pt idx="1">
                  <c:v>1.3489208633093526</c:v>
                </c:pt>
                <c:pt idx="2">
                  <c:v>1.0884353741496597</c:v>
                </c:pt>
                <c:pt idx="3">
                  <c:v>0.92899800928998</c:v>
                </c:pt>
                <c:pt idx="4">
                  <c:v>0.8327854481700635</c:v>
                </c:pt>
                <c:pt idx="5">
                  <c:v>0.91403699673558214</c:v>
                </c:pt>
                <c:pt idx="6">
                  <c:v>0.84853627492575312</c:v>
                </c:pt>
                <c:pt idx="7">
                  <c:v>0.98814229249011865</c:v>
                </c:pt>
                <c:pt idx="8">
                  <c:v>0.8860993169651098</c:v>
                </c:pt>
                <c:pt idx="9">
                  <c:v>0.60483870967741937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0.0</c:formatCode>
                <c:ptCount val="10"/>
                <c:pt idx="0">
                  <c:v>5.0038639876352393</c:v>
                </c:pt>
                <c:pt idx="1">
                  <c:v>5.4059445441851182</c:v>
                </c:pt>
                <c:pt idx="2">
                  <c:v>5.3025703298927338</c:v>
                </c:pt>
                <c:pt idx="3">
                  <c:v>4.6280991735537187</c:v>
                </c:pt>
                <c:pt idx="4">
                  <c:v>4.4048982468504976</c:v>
                </c:pt>
                <c:pt idx="5">
                  <c:v>3.73338958025733</c:v>
                </c:pt>
                <c:pt idx="6">
                  <c:v>3.7021276595744683</c:v>
                </c:pt>
                <c:pt idx="7">
                  <c:v>3.2797158972216418</c:v>
                </c:pt>
                <c:pt idx="8">
                  <c:v>3.3922119630670413</c:v>
                </c:pt>
                <c:pt idx="9">
                  <c:v>2.6585269791256398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NYS Excluding NYC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43-4D6D-8C20-40621EE89539}"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43-4D6D-8C20-40621EE89539}"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Sheet1!$E$2:$E$11</c:f>
              <c:numCache>
                <c:formatCode>0.0</c:formatCode>
                <c:ptCount val="10"/>
                <c:pt idx="0">
                  <c:v>12.21163012392755</c:v>
                </c:pt>
                <c:pt idx="1">
                  <c:v>12.060972353697904</c:v>
                </c:pt>
                <c:pt idx="2">
                  <c:v>11.453149204047328</c:v>
                </c:pt>
                <c:pt idx="3">
                  <c:v>11.021860022377716</c:v>
                </c:pt>
                <c:pt idx="4">
                  <c:v>10.890141979659651</c:v>
                </c:pt>
                <c:pt idx="5">
                  <c:v>10.413966608218344</c:v>
                </c:pt>
                <c:pt idx="6">
                  <c:v>9.9473790730621339</c:v>
                </c:pt>
                <c:pt idx="7">
                  <c:v>9.2317077303690649</c:v>
                </c:pt>
                <c:pt idx="8">
                  <c:v>8.7588963470165613</c:v>
                </c:pt>
                <c:pt idx="9">
                  <c:v>8.1955519323363806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B443-4D6D-8C20-40621EE8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285504"/>
        <c:axId val="359287040"/>
      </c:lineChart>
      <c:catAx>
        <c:axId val="35928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287040"/>
        <c:crosses val="autoZero"/>
        <c:auto val="1"/>
        <c:lblAlgn val="ctr"/>
        <c:lblOffset val="100"/>
        <c:noMultiLvlLbl val="0"/>
      </c:catAx>
      <c:valAx>
        <c:axId val="359287040"/>
        <c:scaling>
          <c:orientation val="minMax"/>
          <c:max val="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Tobacco smoking during</a:t>
                </a:r>
                <a:r>
                  <a:rPr lang="en-US" sz="1200" baseline="0" dirty="0" smtClean="0"/>
                  <a:t> pregnancy (%)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7787697365245204E-2"/>
              <c:y val="0.207363148500631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28550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448588765894528"/>
          <c:y val="3.010688536961437E-2"/>
          <c:w val="0.79861785089303849"/>
          <c:h val="4.8262285495849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58005249343826E-2"/>
          <c:y val="3.280761254445002E-2"/>
          <c:w val="0.91214729658792648"/>
          <c:h val="0.78972635506626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 Hudson Valley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NHW</c:v>
                </c:pt>
                <c:pt idx="7">
                  <c:v>NHB</c:v>
                </c:pt>
                <c:pt idx="8">
                  <c:v>Hispanic</c:v>
                </c:pt>
                <c:pt idx="10">
                  <c:v>&lt;HS</c:v>
                </c:pt>
                <c:pt idx="11">
                  <c:v>HS/Some College</c:v>
                </c:pt>
                <c:pt idx="12">
                  <c:v>≥College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1.7987633501967397</c:v>
                </c:pt>
                <c:pt idx="1">
                  <c:v>2.3268516495521081</c:v>
                </c:pt>
                <c:pt idx="2">
                  <c:v>2.1178309999289318</c:v>
                </c:pt>
                <c:pt idx="3">
                  <c:v>1.2412476129853598</c:v>
                </c:pt>
                <c:pt idx="4">
                  <c:v>1.0768300060496068</c:v>
                </c:pt>
                <c:pt idx="6">
                  <c:v>1.6251936636418249</c:v>
                </c:pt>
                <c:pt idx="7">
                  <c:v>3.6581880537296372</c:v>
                </c:pt>
                <c:pt idx="8">
                  <c:v>1.0295048024386035</c:v>
                </c:pt>
                <c:pt idx="10">
                  <c:v>2.6125851377452474</c:v>
                </c:pt>
                <c:pt idx="11">
                  <c:v>2.2819472616632859</c:v>
                </c:pt>
                <c:pt idx="12">
                  <c:v>0.27084880520728671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359351808"/>
        <c:axId val="359353344"/>
      </c:barChart>
      <c:catAx>
        <c:axId val="359351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59353344"/>
        <c:crosses val="autoZero"/>
        <c:auto val="1"/>
        <c:lblAlgn val="ctr"/>
        <c:lblOffset val="100"/>
        <c:noMultiLvlLbl val="0"/>
      </c:catAx>
      <c:valAx>
        <c:axId val="3593533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smtClean="0"/>
                  <a:t>Tobacco </a:t>
                </a:r>
                <a:r>
                  <a:rPr lang="en-US" sz="1200" baseline="0" dirty="0" smtClean="0"/>
                  <a:t>smoking during pregnancy, (%)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5.678005249343831E-3"/>
              <c:y val="7.092036941416873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59351808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2330390519364E-2"/>
          <c:y val="6.0490064530011885E-2"/>
          <c:w val="0.93853893263342081"/>
          <c:h val="0.846912475190837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 County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9479166666666664E-2"/>
                  <c:y val="-1.2332307324205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37.837837837837839</c:v>
                </c:pt>
                <c:pt idx="1">
                  <c:v>37.328533904076274</c:v>
                </c:pt>
                <c:pt idx="2">
                  <c:v>38.834038551951103</c:v>
                </c:pt>
                <c:pt idx="3">
                  <c:v>38.81467544684854</c:v>
                </c:pt>
                <c:pt idx="4">
                  <c:v>41.035067873303163</c:v>
                </c:pt>
                <c:pt idx="5">
                  <c:v>40.015302218821731</c:v>
                </c:pt>
                <c:pt idx="6">
                  <c:v>40.944589066567502</c:v>
                </c:pt>
                <c:pt idx="7">
                  <c:v>40.925011225864395</c:v>
                </c:pt>
                <c:pt idx="8">
                  <c:v>40.85676037483266</c:v>
                </c:pt>
                <c:pt idx="9">
                  <c:v>40.038148083925783</c:v>
                </c:pt>
                <c:pt idx="10">
                  <c:v>41.246740136283336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 County 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9479166666666664E-2"/>
                  <c:y val="-7.3993843945235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</c:numCache>
            </c:numRef>
          </c:cat>
          <c:val>
            <c:numRef>
              <c:f>Sheet1!$C$2:$C$12</c:f>
              <c:numCache>
                <c:formatCode>0.0</c:formatCode>
                <c:ptCount val="11"/>
                <c:pt idx="0">
                  <c:v>22.587759603014153</c:v>
                </c:pt>
                <c:pt idx="1">
                  <c:v>22.406792174234035</c:v>
                </c:pt>
                <c:pt idx="2">
                  <c:v>25.029562475364603</c:v>
                </c:pt>
                <c:pt idx="3">
                  <c:v>26.299568522703925</c:v>
                </c:pt>
                <c:pt idx="4">
                  <c:v>25.58847402597403</c:v>
                </c:pt>
                <c:pt idx="5">
                  <c:v>26.506514657980457</c:v>
                </c:pt>
                <c:pt idx="6">
                  <c:v>25.922067097311942</c:v>
                </c:pt>
                <c:pt idx="7">
                  <c:v>27.686391796624655</c:v>
                </c:pt>
                <c:pt idx="8">
                  <c:v>27.223661485319518</c:v>
                </c:pt>
                <c:pt idx="9">
                  <c:v>29.376601195559349</c:v>
                </c:pt>
                <c:pt idx="10">
                  <c:v>28.255582577935002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 County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triangl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9479166666666664E-2"/>
                  <c:y val="4.52179378272784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</c:numCache>
            </c:numRef>
          </c:cat>
          <c:val>
            <c:numRef>
              <c:f>Sheet1!$D$2:$D$12</c:f>
              <c:numCache>
                <c:formatCode>0.0</c:formatCode>
                <c:ptCount val="11"/>
                <c:pt idx="0">
                  <c:v>27.620173364854217</c:v>
                </c:pt>
                <c:pt idx="1">
                  <c:v>27.783350050150453</c:v>
                </c:pt>
                <c:pt idx="2">
                  <c:v>29.044347282948159</c:v>
                </c:pt>
                <c:pt idx="3">
                  <c:v>30.354520662890707</c:v>
                </c:pt>
                <c:pt idx="4">
                  <c:v>30.396565821749792</c:v>
                </c:pt>
                <c:pt idx="5">
                  <c:v>31.342062193126026</c:v>
                </c:pt>
                <c:pt idx="6">
                  <c:v>32.632211538461533</c:v>
                </c:pt>
                <c:pt idx="7">
                  <c:v>33.130280998231484</c:v>
                </c:pt>
                <c:pt idx="8">
                  <c:v>32.725862737495156</c:v>
                </c:pt>
                <c:pt idx="9">
                  <c:v>34.170571696344894</c:v>
                </c:pt>
                <c:pt idx="10">
                  <c:v>33.226716839134525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NYS Excluding NYC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9479166666666664E-2"/>
                  <c:y val="-4.9329229296823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  <c:pt idx="5">
                  <c:v>2012</c:v>
                </c:pt>
                <c:pt idx="6">
                  <c:v>2011</c:v>
                </c:pt>
                <c:pt idx="7">
                  <c:v>2010</c:v>
                </c:pt>
                <c:pt idx="8">
                  <c:v>2009</c:v>
                </c:pt>
                <c:pt idx="9">
                  <c:v>2008</c:v>
                </c:pt>
                <c:pt idx="10">
                  <c:v>2007</c:v>
                </c:pt>
              </c:numCache>
            </c:numRef>
          </c:cat>
          <c:val>
            <c:numRef>
              <c:f>Sheet1!$E$2:$E$12</c:f>
              <c:numCache>
                <c:formatCode>0.0</c:formatCode>
                <c:ptCount val="11"/>
                <c:pt idx="0">
                  <c:v>34.401096422156577</c:v>
                </c:pt>
                <c:pt idx="1">
                  <c:v>34.528644404103517</c:v>
                </c:pt>
                <c:pt idx="2">
                  <c:v>34.763722191533169</c:v>
                </c:pt>
                <c:pt idx="3">
                  <c:v>34.904396034329189</c:v>
                </c:pt>
                <c:pt idx="4">
                  <c:v>35.684234298284501</c:v>
                </c:pt>
                <c:pt idx="5">
                  <c:v>35.82678143873806</c:v>
                </c:pt>
                <c:pt idx="6">
                  <c:v>36.047164051025625</c:v>
                </c:pt>
                <c:pt idx="7">
                  <c:v>36.276909814000021</c:v>
                </c:pt>
                <c:pt idx="8">
                  <c:v>36.524096674610917</c:v>
                </c:pt>
                <c:pt idx="9">
                  <c:v>36.097553320045826</c:v>
                </c:pt>
                <c:pt idx="10">
                  <c:v>35.658069703435693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721024"/>
        <c:axId val="360739200"/>
      </c:lineChart>
      <c:catAx>
        <c:axId val="360721024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739200"/>
        <c:crosses val="autoZero"/>
        <c:auto val="1"/>
        <c:lblAlgn val="ctr"/>
        <c:lblOffset val="100"/>
        <c:noMultiLvlLbl val="0"/>
      </c:catAx>
      <c:valAx>
        <c:axId val="360739200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Cesarean deliveries per 1,000 births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3020833333333333E-3"/>
              <c:y val="0.236293028828273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721024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6839457567804"/>
          <c:y val="3.3565433183461814E-2"/>
          <c:w val="0.76221456692913381"/>
          <c:h val="4.7445784943592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58005249343826E-2"/>
          <c:y val="3.280761254445002E-2"/>
          <c:w val="0.91214729658792648"/>
          <c:h val="0.86583038788088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NHW</c:v>
                </c:pt>
                <c:pt idx="7">
                  <c:v>NHB</c:v>
                </c:pt>
                <c:pt idx="8">
                  <c:v>Hispanic</c:v>
                </c:pt>
                <c:pt idx="10">
                  <c:v>&lt;HS</c:v>
                </c:pt>
                <c:pt idx="11">
                  <c:v>HS/Some College</c:v>
                </c:pt>
                <c:pt idx="12">
                  <c:v>≥College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18.576388888888889</c:v>
                </c:pt>
                <c:pt idx="1">
                  <c:v>19.046052631578945</c:v>
                </c:pt>
                <c:pt idx="2">
                  <c:v>27.088082901554404</c:v>
                </c:pt>
                <c:pt idx="3">
                  <c:v>32.842686292548294</c:v>
                </c:pt>
                <c:pt idx="4">
                  <c:v>40.781276309142953</c:v>
                </c:pt>
                <c:pt idx="6">
                  <c:v>25.732031943212068</c:v>
                </c:pt>
                <c:pt idx="7">
                  <c:v>43.827160493827158</c:v>
                </c:pt>
                <c:pt idx="8">
                  <c:v>35.965794768611673</c:v>
                </c:pt>
                <c:pt idx="10">
                  <c:v>13.778705636743215</c:v>
                </c:pt>
                <c:pt idx="11">
                  <c:v>19.296164491894029</c:v>
                </c:pt>
                <c:pt idx="12">
                  <c:v>34.195402298850574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360804352"/>
        <c:axId val="360805888"/>
      </c:barChart>
      <c:catAx>
        <c:axId val="360804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60805888"/>
        <c:crosses val="autoZero"/>
        <c:auto val="1"/>
        <c:lblAlgn val="ctr"/>
        <c:lblOffset val="100"/>
        <c:noMultiLvlLbl val="0"/>
      </c:catAx>
      <c:valAx>
        <c:axId val="360805888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Cesarean deliveries per 1,000 births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780052493438322E-3"/>
              <c:y val="0.180002816448458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60804352"/>
        <c:crosses val="autoZero"/>
        <c:crossBetween val="between"/>
        <c:majorUnit val="10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6245721725176E-2"/>
          <c:y val="9.492854786743124E-2"/>
          <c:w val="0.91823590628885399"/>
          <c:h val="0.842991893539821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3.4267912772585667E-2"/>
                  <c:y val="-2.11574279231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E083-4759-8EF3-C47BA259034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83-4759-8EF3-C47BA259034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083-4759-8EF3-C47BA259034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083-4759-8EF3-C47BA259034A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083-4759-8EF3-C47BA259034A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083-4759-8EF3-C47BA259034A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083-4759-8EF3-C47BA259034A}"/>
                </c:ext>
              </c:extLst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7.861496334246092</c:v>
                </c:pt>
                <c:pt idx="1">
                  <c:v>8.1686791072081952</c:v>
                </c:pt>
                <c:pt idx="2">
                  <c:v>7.6069730586370845</c:v>
                </c:pt>
                <c:pt idx="3">
                  <c:v>7.4368435992052229</c:v>
                </c:pt>
                <c:pt idx="4">
                  <c:v>6.6770640413295643</c:v>
                </c:pt>
                <c:pt idx="5">
                  <c:v>7.098765432098765</c:v>
                </c:pt>
                <c:pt idx="6">
                  <c:v>6.8340718857705571</c:v>
                </c:pt>
                <c:pt idx="7">
                  <c:v>7.1386372587632936</c:v>
                </c:pt>
                <c:pt idx="8">
                  <c:v>7.0875404372120379</c:v>
                </c:pt>
                <c:pt idx="9">
                  <c:v>6.8359573387506352</c:v>
                </c:pt>
                <c:pt idx="10">
                  <c:v>6.8741244746848107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4267912772585667E-2"/>
                  <c:y val="2.3802106413532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083-4759-8EF3-C47BA259034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083-4759-8EF3-C47BA259034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83-4759-8EF3-C47BA259034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083-4759-8EF3-C47BA259034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083-4759-8EF3-C47BA259034A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083-4759-8EF3-C47BA259034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083-4759-8EF3-C47BA259034A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083-4759-8EF3-C47BA259034A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083-4759-8EF3-C47BA259034A}"/>
                </c:ext>
              </c:extLst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Sheet1!$C$2:$C$12</c:f>
              <c:numCache>
                <c:formatCode>0.0</c:formatCode>
                <c:ptCount val="11"/>
                <c:pt idx="0">
                  <c:v>6.0908319185059421</c:v>
                </c:pt>
                <c:pt idx="1">
                  <c:v>5.577857595605324</c:v>
                </c:pt>
                <c:pt idx="2">
                  <c:v>5.3747323340471098</c:v>
                </c:pt>
                <c:pt idx="3">
                  <c:v>5.2988554472233993</c:v>
                </c:pt>
                <c:pt idx="4">
                  <c:v>5.0617025726835392</c:v>
                </c:pt>
                <c:pt idx="5">
                  <c:v>4.7988564427200329</c:v>
                </c:pt>
                <c:pt idx="6">
                  <c:v>5.0214329454990816</c:v>
                </c:pt>
                <c:pt idx="7">
                  <c:v>4.5094936708860756</c:v>
                </c:pt>
                <c:pt idx="8">
                  <c:v>5.15625</c:v>
                </c:pt>
                <c:pt idx="9">
                  <c:v>5.6585919757759271</c:v>
                </c:pt>
                <c:pt idx="10">
                  <c:v>5.6472795497185739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A64-4BA5-AA84-F38DEFDCEC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3.4267912772585667E-2"/>
                  <c:y val="3.9670177355887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083-4759-8EF3-C47BA259034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83-4759-8EF3-C47BA259034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083-4759-8EF3-C47BA259034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083-4759-8EF3-C47BA259034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083-4759-8EF3-C47BA259034A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083-4759-8EF3-C47BA259034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083-4759-8EF3-C47BA259034A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083-4759-8EF3-C47BA259034A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083-4759-8EF3-C47BA259034A}"/>
                </c:ext>
              </c:extLst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Sheet1!$D$2:$D$12</c:f>
              <c:numCache>
                <c:formatCode>0.0</c:formatCode>
                <c:ptCount val="11"/>
                <c:pt idx="0">
                  <c:v>7.0138355111452739</c:v>
                </c:pt>
                <c:pt idx="1">
                  <c:v>6.8041634541249039</c:v>
                </c:pt>
                <c:pt idx="2">
                  <c:v>6.5632458233890221</c:v>
                </c:pt>
                <c:pt idx="3">
                  <c:v>6.4069090178750763</c:v>
                </c:pt>
                <c:pt idx="4">
                  <c:v>6.6420664206642073</c:v>
                </c:pt>
                <c:pt idx="5">
                  <c:v>6.1374109761206537</c:v>
                </c:pt>
                <c:pt idx="6">
                  <c:v>5.9119496855345917</c:v>
                </c:pt>
                <c:pt idx="7">
                  <c:v>6.1662768445672977</c:v>
                </c:pt>
                <c:pt idx="8">
                  <c:v>6.0322854715378078</c:v>
                </c:pt>
                <c:pt idx="9">
                  <c:v>7.1487946799667492</c:v>
                </c:pt>
                <c:pt idx="10">
                  <c:v>6.3479145473041703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14-4626-B1C6-529D9FD4DB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Rest of NYS excluding NYC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x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3.4267912772585667E-2"/>
                  <c:y val="2.9091463394317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083-4759-8EF3-C47BA259034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3-4759-8EF3-C47BA259034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83-4759-8EF3-C47BA259034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083-4759-8EF3-C47BA259034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083-4759-8EF3-C47BA259034A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083-4759-8EF3-C47BA259034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083-4759-8EF3-C47BA259034A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083-4759-8EF3-C47BA259034A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083-4759-8EF3-C47BA259034A}"/>
                </c:ext>
              </c:extLst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Sheet1!$E$2:$E$12</c:f>
              <c:numCache>
                <c:formatCode>0.0</c:formatCode>
                <c:ptCount val="11"/>
                <c:pt idx="0">
                  <c:v>7.5662235668994811</c:v>
                </c:pt>
                <c:pt idx="1">
                  <c:v>7.5910014442730906</c:v>
                </c:pt>
                <c:pt idx="2">
                  <c:v>7.1998332986038767</c:v>
                </c:pt>
                <c:pt idx="3">
                  <c:v>7.1685738915839829</c:v>
                </c:pt>
                <c:pt idx="4">
                  <c:v>7.119060294344937</c:v>
                </c:pt>
                <c:pt idx="5">
                  <c:v>7.0726661494698737</c:v>
                </c:pt>
                <c:pt idx="6">
                  <c:v>6.8136639464323077</c:v>
                </c:pt>
                <c:pt idx="7">
                  <c:v>6.9176527450523464</c:v>
                </c:pt>
                <c:pt idx="8">
                  <c:v>6.8226780508121614</c:v>
                </c:pt>
                <c:pt idx="9">
                  <c:v>7.2046362558721517</c:v>
                </c:pt>
                <c:pt idx="10">
                  <c:v>7.1633896746004373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C14-4626-B1C6-529D9FD4DB0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3.4267912772585667E-2"/>
                  <c:y val="-2.6446784903925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3-4759-8EF3-C47BA259034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83-4759-8EF3-C47BA259034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83-4759-8EF3-C47BA259034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83-4759-8EF3-C47BA259034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83-4759-8EF3-C47BA259034A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3-4759-8EF3-C47BA259034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83-4759-8EF3-C47BA259034A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3-4759-8EF3-C47BA259034A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83-4759-8EF3-C47BA259034A}"/>
                </c:ext>
              </c:extLst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Sheet1!$F$2:$F$12</c:f>
              <c:numCache>
                <c:formatCode>0.0</c:formatCode>
                <c:ptCount val="11"/>
                <c:pt idx="0">
                  <c:v>8.5476444221734447</c:v>
                </c:pt>
                <c:pt idx="1">
                  <c:v>8.4665564645899867</c:v>
                </c:pt>
                <c:pt idx="2">
                  <c:v>8.1773556171540882</c:v>
                </c:pt>
                <c:pt idx="3">
                  <c:v>8.1286689192636405</c:v>
                </c:pt>
                <c:pt idx="4">
                  <c:v>7.9610071408660001</c:v>
                </c:pt>
                <c:pt idx="5">
                  <c:v>7.935789743398959</c:v>
                </c:pt>
                <c:pt idx="6">
                  <c:v>7.7826819812724475</c:v>
                </c:pt>
                <c:pt idx="7">
                  <c:v>7.7298195994297618</c:v>
                </c:pt>
                <c:pt idx="8">
                  <c:v>7.8116608295439551</c:v>
                </c:pt>
                <c:pt idx="9">
                  <c:v>8.016510640397529</c:v>
                </c:pt>
                <c:pt idx="10">
                  <c:v>8.1196628205124775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9AD-400F-A580-515825AF0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696064"/>
        <c:axId val="362738816"/>
      </c:lineChart>
      <c:catAx>
        <c:axId val="36269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738816"/>
        <c:crosses val="autoZero"/>
        <c:auto val="1"/>
        <c:lblAlgn val="ctr"/>
        <c:lblOffset val="100"/>
        <c:noMultiLvlLbl val="0"/>
      </c:catAx>
      <c:valAx>
        <c:axId val="362738816"/>
        <c:scaling>
          <c:orientation val="minMax"/>
          <c:max val="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of total births delivered preterm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04118576554904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69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91815795752804"/>
          <c:y val="0.33072395478124289"/>
          <c:w val="0.69221665473633975"/>
          <c:h val="0.599557732448798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Births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5D-47C9-B4CF-948E8E73734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5D-47C9-B4CF-948E8E73734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5D-47C9-B4CF-948E8E737343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5D-47C9-B4CF-948E8E737343}"/>
              </c:ext>
            </c:extLst>
          </c:dPt>
          <c:dLbls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&lt;32 weeks</c:v>
                </c:pt>
                <c:pt idx="1">
                  <c:v>32-36 weeks</c:v>
                </c:pt>
                <c:pt idx="2">
                  <c:v>≥37 weeks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 formatCode="General">
                  <c:v>47</c:v>
                </c:pt>
                <c:pt idx="1">
                  <c:v>265</c:v>
                </c:pt>
                <c:pt idx="2">
                  <c:v>4598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5D-47C9-B4CF-948E8E737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48628775948460995"/>
          <c:y val="3.4529315725298118E-2"/>
          <c:w val="0.36322810785015508"/>
          <c:h val="0.2356083245499824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117893453779"/>
          <c:y val="2.9204957994257014E-2"/>
          <c:w val="0.88491882106546227"/>
          <c:h val="0.9030792928385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DB-4F73-8FC2-FC075532FA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43-469A-A75B-9CDE0F0C2F6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Non-Hispanic White</c:v>
                </c:pt>
                <c:pt idx="1">
                  <c:v>Non-Hispanic Black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4.7699999999999996</c:v>
                </c:pt>
                <c:pt idx="1">
                  <c:v>9.34</c:v>
                </c:pt>
                <c:pt idx="2" formatCode="0.00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65099648"/>
        <c:axId val="365568384"/>
      </c:barChart>
      <c:catAx>
        <c:axId val="36509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568384"/>
        <c:crosses val="autoZero"/>
        <c:auto val="1"/>
        <c:lblAlgn val="ctr"/>
        <c:lblOffset val="100"/>
        <c:noMultiLvlLbl val="0"/>
      </c:catAx>
      <c:valAx>
        <c:axId val="365568384"/>
        <c:scaling>
          <c:orientation val="minMax"/>
          <c:max val="1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of total births delivered preterm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645899506779949E-3"/>
              <c:y val="0.191575345149115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0996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6568648288373E-2"/>
          <c:y val="3.1423138274364604E-2"/>
          <c:w val="0.92049537654035507"/>
          <c:h val="0.897360058221132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0813355543939986E-2"/>
                  <c:y val="-2.707988437955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12200333159099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5.94</c:v>
                </c:pt>
                <c:pt idx="1">
                  <c:v>5.72</c:v>
                </c:pt>
                <c:pt idx="2">
                  <c:v>5.0999999999999996</c:v>
                </c:pt>
                <c:pt idx="3">
                  <c:v>5.09</c:v>
                </c:pt>
                <c:pt idx="4">
                  <c:v>4.96</c:v>
                </c:pt>
                <c:pt idx="5">
                  <c:v>4.97</c:v>
                </c:pt>
                <c:pt idx="6">
                  <c:v>4.8899999999999997</c:v>
                </c:pt>
                <c:pt idx="7">
                  <c:v>4.9000000000000004</c:v>
                </c:pt>
                <c:pt idx="8">
                  <c:v>5.21</c:v>
                </c:pt>
                <c:pt idx="9">
                  <c:v>5.24</c:v>
                </c:pt>
                <c:pt idx="10">
                  <c:v>4.7699999999999996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0813355543939986E-2"/>
                  <c:y val="3.2495861255466059E-2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122003331590999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>
                  <c:v>12.44</c:v>
                </c:pt>
                <c:pt idx="1">
                  <c:v>11.54</c:v>
                </c:pt>
                <c:pt idx="2">
                  <c:v>12.13</c:v>
                </c:pt>
                <c:pt idx="3">
                  <c:v>10.57</c:v>
                </c:pt>
                <c:pt idx="4">
                  <c:v>10.029999999999999</c:v>
                </c:pt>
                <c:pt idx="5">
                  <c:v>10.37</c:v>
                </c:pt>
                <c:pt idx="6">
                  <c:v>8.7899999999999991</c:v>
                </c:pt>
                <c:pt idx="7">
                  <c:v>10.06</c:v>
                </c:pt>
                <c:pt idx="8">
                  <c:v>9.94</c:v>
                </c:pt>
                <c:pt idx="9">
                  <c:v>9.5</c:v>
                </c:pt>
                <c:pt idx="10">
                  <c:v>9.34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3.8772687766742989E-2"/>
                  <c:y val="-3.249586125546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1220033315909994E-3"/>
                  <c:y val="-5.4159768759110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Sheet1!$B$4:$L$4</c:f>
              <c:numCache>
                <c:formatCode>0.0</c:formatCode>
                <c:ptCount val="11"/>
                <c:pt idx="0">
                  <c:v>7.52</c:v>
                </c:pt>
                <c:pt idx="1">
                  <c:v>8.06</c:v>
                </c:pt>
                <c:pt idx="2">
                  <c:v>7.79</c:v>
                </c:pt>
                <c:pt idx="3">
                  <c:v>7.75</c:v>
                </c:pt>
                <c:pt idx="4">
                  <c:v>6.77</c:v>
                </c:pt>
                <c:pt idx="5">
                  <c:v>7.12</c:v>
                </c:pt>
                <c:pt idx="6">
                  <c:v>7.32</c:v>
                </c:pt>
                <c:pt idx="7">
                  <c:v>7.11</c:v>
                </c:pt>
                <c:pt idx="8">
                  <c:v>7.07</c:v>
                </c:pt>
                <c:pt idx="9">
                  <c:v>7.3</c:v>
                </c:pt>
                <c:pt idx="10">
                  <c:v>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633920"/>
        <c:axId val="365635456"/>
      </c:lineChart>
      <c:catAx>
        <c:axId val="36563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5635456"/>
        <c:crosses val="autoZero"/>
        <c:auto val="1"/>
        <c:lblAlgn val="ctr"/>
        <c:lblOffset val="100"/>
        <c:noMultiLvlLbl val="0"/>
      </c:catAx>
      <c:valAx>
        <c:axId val="365635456"/>
        <c:scaling>
          <c:orientation val="minMax"/>
          <c:max val="14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5633920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12864972209762E-2"/>
          <c:y val="2.9204957994257014E-2"/>
          <c:w val="0.93546023801398615"/>
          <c:h val="0.9030792928385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4F2-4F5E-BD70-4C2DD051C46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4F2-4F5E-BD70-4C2DD051C46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4F2-4F5E-BD70-4C2DD051C4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&lt;HS</c:v>
                </c:pt>
                <c:pt idx="7">
                  <c:v>HS/Some Sollege</c:v>
                </c:pt>
                <c:pt idx="8">
                  <c:v>≥College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8.0701754385964914</c:v>
                </c:pt>
                <c:pt idx="1">
                  <c:v>5.2736982643524701</c:v>
                </c:pt>
                <c:pt idx="2">
                  <c:v>5.4514480408858601</c:v>
                </c:pt>
                <c:pt idx="3">
                  <c:v>5.8767319636884858</c:v>
                </c:pt>
                <c:pt idx="4">
                  <c:v>7.5272599366865993</c:v>
                </c:pt>
                <c:pt idx="6">
                  <c:v>6.8347710683477096</c:v>
                </c:pt>
                <c:pt idx="7">
                  <c:v>6.4650122483757597</c:v>
                </c:pt>
                <c:pt idx="8">
                  <c:v>5.7046979865771812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66122496"/>
        <c:axId val="366124032"/>
      </c:barChart>
      <c:catAx>
        <c:axId val="36612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124032"/>
        <c:crosses val="autoZero"/>
        <c:auto val="1"/>
        <c:lblAlgn val="ctr"/>
        <c:lblOffset val="100"/>
        <c:noMultiLvlLbl val="0"/>
      </c:catAx>
      <c:valAx>
        <c:axId val="366124032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of total births delivered preterm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645899506779949E-3"/>
              <c:y val="0.191575345149115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1224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64796587926512E-2"/>
          <c:y val="2.9316678404532628E-2"/>
          <c:w val="0.92517737040682413"/>
          <c:h val="0.91942634925369893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8989321099485686E-2"/>
                  <c:y val="1.7922068234898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21.1</c:v>
                </c:pt>
                <c:pt idx="1">
                  <c:v>18.3</c:v>
                </c:pt>
                <c:pt idx="2">
                  <c:v>19.3</c:v>
                </c:pt>
                <c:pt idx="3">
                  <c:v>19.7</c:v>
                </c:pt>
                <c:pt idx="4">
                  <c:v>16.7</c:v>
                </c:pt>
                <c:pt idx="5">
                  <c:v>18.2</c:v>
                </c:pt>
                <c:pt idx="6">
                  <c:v>15.8</c:v>
                </c:pt>
                <c:pt idx="7">
                  <c:v>14.6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7589626210928951E-2"/>
                  <c:y val="5.1203893261886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layout>
                <c:manualLayout>
                  <c:x val="-5.5987795542269351E-3"/>
                  <c:y val="-2.5602954621282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49.8</c:v>
                </c:pt>
                <c:pt idx="1">
                  <c:v>52</c:v>
                </c:pt>
                <c:pt idx="2">
                  <c:v>44.6</c:v>
                </c:pt>
                <c:pt idx="3">
                  <c:v>46.4</c:v>
                </c:pt>
                <c:pt idx="4">
                  <c:v>47.8</c:v>
                </c:pt>
                <c:pt idx="5">
                  <c:v>41</c:v>
                </c:pt>
                <c:pt idx="6">
                  <c:v>38.299999999999997</c:v>
                </c:pt>
                <c:pt idx="7">
                  <c:v>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7589626210928951E-2"/>
                  <c:y val="-2.5602954621282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7"/>
              <c:layout>
                <c:manualLayout>
                  <c:x val="0"/>
                  <c:y val="7.680886386384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38</c:v>
                </c:pt>
                <c:pt idx="1">
                  <c:v>39.200000000000003</c:v>
                </c:pt>
                <c:pt idx="2">
                  <c:v>35.299999999999997</c:v>
                </c:pt>
                <c:pt idx="3">
                  <c:v>40.700000000000003</c:v>
                </c:pt>
                <c:pt idx="4">
                  <c:v>38.799999999999997</c:v>
                </c:pt>
                <c:pt idx="5">
                  <c:v>33.5</c:v>
                </c:pt>
                <c:pt idx="6">
                  <c:v>34.4</c:v>
                </c:pt>
                <c:pt idx="7">
                  <c:v>36.799999999999997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058752"/>
        <c:axId val="392060288"/>
      </c:lineChart>
      <c:catAx>
        <c:axId val="39205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60288"/>
        <c:crosses val="autoZero"/>
        <c:auto val="1"/>
        <c:lblAlgn val="ctr"/>
        <c:lblOffset val="100"/>
        <c:noMultiLvlLbl val="0"/>
      </c:catAx>
      <c:valAx>
        <c:axId val="392060288"/>
        <c:scaling>
          <c:orientation val="minMax"/>
          <c:max val="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Percentage </a:t>
                </a:r>
                <a:r>
                  <a:rPr lang="en-US" sz="1200" b="1" i="0" baseline="0" dirty="0">
                    <a:effectLst/>
                  </a:rPr>
                  <a:t>of unintended pregnancy among live </a:t>
                </a:r>
                <a:r>
                  <a:rPr lang="en-US" sz="1200" b="1" i="0" baseline="0" dirty="0" smtClean="0">
                    <a:effectLst/>
                  </a:rPr>
                  <a:t>births, Orange County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1524877705572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587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807291666666667"/>
          <c:y val="1.5361772772769745E-2"/>
          <c:w val="0.88497180528215225"/>
          <c:h val="4.5146301880791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2330390519364E-2"/>
          <c:y val="6.0490064530011885E-2"/>
          <c:w val="0.93853893263342081"/>
          <c:h val="0.846912475190837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 County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8989321099485707E-2"/>
                  <c:y val="5.1205909242565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5"/>
              <c:layout>
                <c:manualLayout>
                  <c:x val="-1.3996948885567338E-3"/>
                  <c:y val="-2.5602954621282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2008-10*</c:v>
                </c:pt>
                <c:pt idx="1">
                  <c:v>2009-11*</c:v>
                </c:pt>
                <c:pt idx="2">
                  <c:v>2010-12*</c:v>
                </c:pt>
                <c:pt idx="3">
                  <c:v>2011-13*</c:v>
                </c:pt>
                <c:pt idx="4">
                  <c:v>2012-14*</c:v>
                </c:pt>
                <c:pt idx="5">
                  <c:v>2013-15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14.3</c:v>
                </c:pt>
                <c:pt idx="1">
                  <c:v>13.6</c:v>
                </c:pt>
                <c:pt idx="2">
                  <c:v>12.9</c:v>
                </c:pt>
                <c:pt idx="3">
                  <c:v>11.8</c:v>
                </c:pt>
                <c:pt idx="4">
                  <c:v>11.4</c:v>
                </c:pt>
                <c:pt idx="5">
                  <c:v>10.9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 County 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1413544897796868E-2"/>
                  <c:y val="-5.1205909242565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2008-10*</c:v>
                </c:pt>
                <c:pt idx="1">
                  <c:v>2009-11*</c:v>
                </c:pt>
                <c:pt idx="2">
                  <c:v>2010-12*</c:v>
                </c:pt>
                <c:pt idx="3">
                  <c:v>2011-13*</c:v>
                </c:pt>
                <c:pt idx="4">
                  <c:v>2012-14*</c:v>
                </c:pt>
                <c:pt idx="5">
                  <c:v>2013-15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8.1999999999999993</c:v>
                </c:pt>
                <c:pt idx="1">
                  <c:v>8.4</c:v>
                </c:pt>
                <c:pt idx="2">
                  <c:v>8</c:v>
                </c:pt>
                <c:pt idx="3">
                  <c:v>6.9</c:v>
                </c:pt>
                <c:pt idx="4">
                  <c:v>6.2</c:v>
                </c:pt>
                <c:pt idx="5">
                  <c:v>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 County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triangl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layout>
                <c:manualLayout>
                  <c:x val="-1.3996948885567338E-3"/>
                  <c:y val="1.024118184851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2008-10*</c:v>
                </c:pt>
                <c:pt idx="1">
                  <c:v>2009-11*</c:v>
                </c:pt>
                <c:pt idx="2">
                  <c:v>2010-12*</c:v>
                </c:pt>
                <c:pt idx="3">
                  <c:v>2011-13*</c:v>
                </c:pt>
                <c:pt idx="4">
                  <c:v>2012-14*</c:v>
                </c:pt>
                <c:pt idx="5">
                  <c:v>2013-15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10.1</c:v>
                </c:pt>
                <c:pt idx="1">
                  <c:v>10</c:v>
                </c:pt>
                <c:pt idx="2">
                  <c:v>10.199999999999999</c:v>
                </c:pt>
                <c:pt idx="3">
                  <c:v>9.8000000000000007</c:v>
                </c:pt>
                <c:pt idx="4">
                  <c:v>9.5</c:v>
                </c:pt>
                <c:pt idx="5">
                  <c:v>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York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7979797979797977E-2"/>
                  <c:y val="2.560295462128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998091147697448E-3"/>
                  <c:y val="-2.5602954621282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Sheet1!$A$2:$A$7</c:f>
              <c:strCache>
                <c:ptCount val="6"/>
                <c:pt idx="0">
                  <c:v>2008-10*</c:v>
                </c:pt>
                <c:pt idx="1">
                  <c:v>2009-11*</c:v>
                </c:pt>
                <c:pt idx="2">
                  <c:v>2010-12*</c:v>
                </c:pt>
                <c:pt idx="3">
                  <c:v>2011-13*</c:v>
                </c:pt>
                <c:pt idx="4">
                  <c:v>2012-14*</c:v>
                </c:pt>
                <c:pt idx="5">
                  <c:v>2013-15</c:v>
                </c:pt>
              </c:strCache>
            </c:strRef>
          </c:cat>
          <c:val>
            <c:numRef>
              <c:f>Sheet1!$E$2:$E$7</c:f>
              <c:numCache>
                <c:formatCode>0.0</c:formatCode>
                <c:ptCount val="6"/>
                <c:pt idx="0">
                  <c:v>12.533333333333333</c:v>
                </c:pt>
                <c:pt idx="1">
                  <c:v>12.166666666666666</c:v>
                </c:pt>
                <c:pt idx="2">
                  <c:v>11.700000000000001</c:v>
                </c:pt>
                <c:pt idx="3">
                  <c:v>11.433333333333332</c:v>
                </c:pt>
                <c:pt idx="4">
                  <c:v>11.233333333333334</c:v>
                </c:pt>
                <c:pt idx="5">
                  <c:v>11.1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225280"/>
        <c:axId val="366226816"/>
      </c:lineChart>
      <c:catAx>
        <c:axId val="36622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226816"/>
        <c:crosses val="autoZero"/>
        <c:auto val="1"/>
        <c:lblAlgn val="ctr"/>
        <c:lblOffset val="100"/>
        <c:noMultiLvlLbl val="0"/>
      </c:catAx>
      <c:valAx>
        <c:axId val="366226816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of preterm births among Medicaid births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203693679799772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2252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6839457567804"/>
          <c:y val="3.3565433183461814E-2"/>
          <c:w val="0.70080649009782869"/>
          <c:h val="4.9250811180225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03247909150348E-2"/>
          <c:y val="0.10801577949606893"/>
          <c:w val="0.90276561153291435"/>
          <c:h val="0.81959809516389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marker>
              <c:spPr>
                <a:solidFill>
                  <a:schemeClr val="accent4"/>
                </a:solidFill>
                <a:ln w="9525">
                  <a:solidFill>
                    <a:srgbClr val="E31A1C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4691775630503236E-2"/>
                  <c:y val="-5.0976020197743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ECD2-4F35-935F-7CBE5D7889B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CD2-4F35-935F-7CBE5D7889B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CD2-4F35-935F-7CBE5D7889B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CD2-4F35-935F-7CBE5D7889B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CD2-4F35-935F-7CBE5D7889B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CD2-4F35-935F-7CBE5D7889B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CD2-4F35-935F-7CBE5D7889B5}"/>
                </c:ext>
              </c:extLst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6.0777385159010597</c:v>
                </c:pt>
                <c:pt idx="1">
                  <c:v>6.306636155606407</c:v>
                </c:pt>
                <c:pt idx="2">
                  <c:v>6.1433765265218607</c:v>
                </c:pt>
                <c:pt idx="3">
                  <c:v>5.8901515151515147</c:v>
                </c:pt>
                <c:pt idx="4">
                  <c:v>5.8146341463414641</c:v>
                </c:pt>
                <c:pt idx="5">
                  <c:v>5.691218977374664</c:v>
                </c:pt>
                <c:pt idx="6">
                  <c:v>5.6168703192747342</c:v>
                </c:pt>
                <c:pt idx="7">
                  <c:v>6.0979213870554627</c:v>
                </c:pt>
                <c:pt idx="8">
                  <c:v>5.9314543847589123</c:v>
                </c:pt>
                <c:pt idx="9">
                  <c:v>5.8057956278596849</c:v>
                </c:pt>
                <c:pt idx="10">
                  <c:v>5.9248120300751879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437828894654095E-2"/>
                  <c:y val="2.548801009887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CD2-4F35-935F-7CBE5D7889B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CD2-4F35-935F-7CBE5D7889B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CD2-4F35-935F-7CBE5D7889B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D2-4F35-935F-7CBE5D7889B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D2-4F35-935F-7CBE5D7889B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D2-4F35-935F-7CBE5D7889B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D2-4F35-935F-7CBE5D7889B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D2-4F35-935F-7CBE5D7889B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D2-4F35-935F-7CBE5D7889B5}"/>
                </c:ext>
              </c:extLst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Sheet1!$C$2:$C$12</c:f>
              <c:numCache>
                <c:formatCode>0.0</c:formatCode>
                <c:ptCount val="11"/>
                <c:pt idx="0">
                  <c:v>4.5415959252971136</c:v>
                </c:pt>
                <c:pt idx="1">
                  <c:v>4.1833931967039932</c:v>
                </c:pt>
                <c:pt idx="2">
                  <c:v>4.2826552462526761</c:v>
                </c:pt>
                <c:pt idx="3">
                  <c:v>4.3662568885120816</c:v>
                </c:pt>
                <c:pt idx="4">
                  <c:v>4.5387994143484631</c:v>
                </c:pt>
                <c:pt idx="5">
                  <c:v>3.0222585256279357</c:v>
                </c:pt>
                <c:pt idx="6">
                  <c:v>4.3274137579097776</c:v>
                </c:pt>
                <c:pt idx="7">
                  <c:v>4.2721518987341769</c:v>
                </c:pt>
                <c:pt idx="8">
                  <c:v>4.6875</c:v>
                </c:pt>
                <c:pt idx="9">
                  <c:v>4.882664647993944</c:v>
                </c:pt>
                <c:pt idx="10">
                  <c:v>4.7467166979362103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A64-4BA5-AA84-F38DEFDCEC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3.437828894654095E-2"/>
                  <c:y val="2.548801009887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CD2-4F35-935F-7CBE5D7889B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D2-4F35-935F-7CBE5D7889B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D2-4F35-935F-7CBE5D7889B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D2-4F35-935F-7CBE5D7889B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CD2-4F35-935F-7CBE5D7889B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CD2-4F35-935F-7CBE5D7889B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CD2-4F35-935F-7CBE5D7889B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D2-4F35-935F-7CBE5D7889B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D2-4F35-935F-7CBE5D7889B5}"/>
                </c:ext>
              </c:extLst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Sheet1!$D$2:$D$12</c:f>
              <c:numCache>
                <c:formatCode>0.0</c:formatCode>
                <c:ptCount val="11"/>
                <c:pt idx="0">
                  <c:v>5.2651806302843971</c:v>
                </c:pt>
                <c:pt idx="1">
                  <c:v>5.3970701619121053</c:v>
                </c:pt>
                <c:pt idx="2">
                  <c:v>5.1113762927605411</c:v>
                </c:pt>
                <c:pt idx="3">
                  <c:v>4.4185579433621207</c:v>
                </c:pt>
                <c:pt idx="4">
                  <c:v>5.6990569905699058</c:v>
                </c:pt>
                <c:pt idx="5">
                  <c:v>5.4461667364893174</c:v>
                </c:pt>
                <c:pt idx="6">
                  <c:v>5.4297693920335428</c:v>
                </c:pt>
                <c:pt idx="7">
                  <c:v>4.6991282160323191</c:v>
                </c:pt>
                <c:pt idx="8">
                  <c:v>4.3967714528462185</c:v>
                </c:pt>
                <c:pt idx="9">
                  <c:v>5.4239401496259356</c:v>
                </c:pt>
                <c:pt idx="10">
                  <c:v>4.4557477110885042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22E-4E1C-BDB0-2A5A40AC0BB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Rest of NYS excluding NYC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x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5.50052623144655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CD2-4F35-935F-7CBE5D7889B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CD2-4F35-935F-7CBE5D7889B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CD2-4F35-935F-7CBE5D7889B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CD2-4F35-935F-7CBE5D7889B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CD2-4F35-935F-7CBE5D7889B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CD2-4F35-935F-7CBE5D7889B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CD2-4F35-935F-7CBE5D7889B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CD2-4F35-935F-7CBE5D7889B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CD2-4F35-935F-7CBE5D7889B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CD2-4F35-935F-7CBE5D7889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Sheet1!$E$2:$E$12</c:f>
              <c:numCache>
                <c:formatCode>0.0</c:formatCode>
                <c:ptCount val="11"/>
                <c:pt idx="0">
                  <c:v>5.586379413317637</c:v>
                </c:pt>
                <c:pt idx="1">
                  <c:v>5.6931627608854081</c:v>
                </c:pt>
                <c:pt idx="2">
                  <c:v>5.5885434858539993</c:v>
                </c:pt>
                <c:pt idx="3">
                  <c:v>5.698607772890119</c:v>
                </c:pt>
                <c:pt idx="4">
                  <c:v>5.742548699652442</c:v>
                </c:pt>
                <c:pt idx="5">
                  <c:v>5.5454663380464391</c:v>
                </c:pt>
                <c:pt idx="6">
                  <c:v>5.5380147093268377</c:v>
                </c:pt>
                <c:pt idx="7">
                  <c:v>5.6631573057806541</c:v>
                </c:pt>
                <c:pt idx="8">
                  <c:v>5.6015586945932778</c:v>
                </c:pt>
                <c:pt idx="9">
                  <c:v>5.7282179720704312</c:v>
                </c:pt>
                <c:pt idx="10">
                  <c:v>5.9350226500566254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22E-4E1C-BDB0-2A5A40AC0BB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3.437828894654095E-2"/>
                  <c:y val="-2.039040807909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D2-4F35-935F-7CBE5D7889B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CD2-4F35-935F-7CBE5D7889B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CD2-4F35-935F-7CBE5D7889B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CD2-4F35-935F-7CBE5D7889B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CD2-4F35-935F-7CBE5D7889B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CD2-4F35-935F-7CBE5D7889B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CD2-4F35-935F-7CBE5D7889B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CD2-4F35-935F-7CBE5D7889B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CD2-4F35-935F-7CBE5D7889B5}"/>
                </c:ext>
              </c:extLst>
            </c:dLbl>
            <c:dLbl>
              <c:idx val="9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Sheet1!$F$2:$F$12</c:f>
              <c:numCache>
                <c:formatCode>0.0</c:formatCode>
                <c:ptCount val="11"/>
                <c:pt idx="0">
                  <c:v>6.4504523791123685</c:v>
                </c:pt>
                <c:pt idx="1">
                  <c:v>6.4038026748811054</c:v>
                </c:pt>
                <c:pt idx="2">
                  <c:v>6.3591852555126396</c:v>
                </c:pt>
                <c:pt idx="3">
                  <c:v>6.3831563164979617</c:v>
                </c:pt>
                <c:pt idx="4">
                  <c:v>6.3117385189672053</c:v>
                </c:pt>
                <c:pt idx="5">
                  <c:v>6.2586162899820748</c:v>
                </c:pt>
                <c:pt idx="6">
                  <c:v>6.2679215452087833</c:v>
                </c:pt>
                <c:pt idx="7">
                  <c:v>6.2407062689482888</c:v>
                </c:pt>
                <c:pt idx="8">
                  <c:v>6.3414584578009512</c:v>
                </c:pt>
                <c:pt idx="9">
                  <c:v>6.4416516225449794</c:v>
                </c:pt>
                <c:pt idx="10">
                  <c:v>6.5641690820425049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589-48FC-8B8D-513BC0728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959232"/>
        <c:axId val="367010176"/>
      </c:lineChart>
      <c:catAx>
        <c:axId val="36695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010176"/>
        <c:crosses val="autoZero"/>
        <c:auto val="1"/>
        <c:lblAlgn val="ctr"/>
        <c:lblOffset val="100"/>
        <c:noMultiLvlLbl val="0"/>
      </c:catAx>
      <c:valAx>
        <c:axId val="367010176"/>
        <c:scaling>
          <c:orientation val="minMax"/>
          <c:max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b="1" i="0" baseline="0" dirty="0">
                    <a:effectLst/>
                  </a:rPr>
                  <a:t>Percent of births that are low birth weight</a:t>
                </a:r>
                <a:endParaRPr lang="en-US" sz="13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7147974928239953E-3"/>
              <c:y val="0.177603730466340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95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73633977570985"/>
          <c:y val="0.38846673693347389"/>
          <c:w val="0.69221665473633975"/>
          <c:h val="0.599557732448798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Births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11-401C-BC7F-67C2F3B9E7D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11-401C-BC7F-67C2F3B9E7D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11-401C-BC7F-67C2F3B9E7DE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11-401C-BC7F-67C2F3B9E7DE}"/>
              </c:ext>
            </c:extLst>
          </c:dPt>
          <c:dLbls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Very low birth weight (&lt;1500g)</c:v>
                </c:pt>
                <c:pt idx="1">
                  <c:v>Low birth weight (1500-2499)</c:v>
                </c:pt>
                <c:pt idx="2">
                  <c:v>Normal birth weight (2500-3999)</c:v>
                </c:pt>
                <c:pt idx="3">
                  <c:v>Macrosomic (≥4000)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166</c:v>
                </c:pt>
                <c:pt idx="1">
                  <c:v>912</c:v>
                </c:pt>
                <c:pt idx="2" formatCode="#,##0">
                  <c:v>17448</c:v>
                </c:pt>
                <c:pt idx="3" formatCode="#,##0">
                  <c:v>1698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911-401C-BC7F-67C2F3B9E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30749988069673106"/>
          <c:y val="4.7652675305350611E-2"/>
          <c:w val="0.66928871391076117"/>
          <c:h val="0.2697290490203876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09224005846169E-2"/>
          <c:y val="2.9204957994257014E-2"/>
          <c:w val="0.90036379664625887"/>
          <c:h val="0.90307929283854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7C-4546-8DCD-9454BCCEDB2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77C-4546-8DCD-9454BCCEDB2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Non-Hispanic White</c:v>
                </c:pt>
                <c:pt idx="1">
                  <c:v>Hispanic</c:v>
                </c:pt>
                <c:pt idx="2">
                  <c:v>Non-Hispanic Black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3.7829400422367092</c:v>
                </c:pt>
                <c:pt idx="1">
                  <c:v>5.9765759559076814</c:v>
                </c:pt>
                <c:pt idx="2">
                  <c:v>9.8565478944932909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67642112"/>
        <c:axId val="367643648"/>
      </c:barChart>
      <c:catAx>
        <c:axId val="36764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643648"/>
        <c:crosses val="autoZero"/>
        <c:auto val="1"/>
        <c:lblAlgn val="ctr"/>
        <c:lblOffset val="100"/>
        <c:noMultiLvlLbl val="0"/>
      </c:catAx>
      <c:valAx>
        <c:axId val="367643648"/>
        <c:scaling>
          <c:orientation val="minMax"/>
          <c:max val="1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of births that are low birth weight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88887094421957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64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33336524781385E-2"/>
          <c:y val="4.7876315553391745E-2"/>
          <c:w val="0.90011177862147407"/>
          <c:h val="0.89555808897127531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5.8800276654607381E-2"/>
                  <c:y val="4.0875524075224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59-4972-851D-974DB9CADE02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4.3101205446188535</c:v>
                </c:pt>
                <c:pt idx="1">
                  <c:v>3.9064674770344254</c:v>
                </c:pt>
                <c:pt idx="2">
                  <c:v>4.0092298817421401</c:v>
                </c:pt>
                <c:pt idx="3">
                  <c:v>3.8046075900965488</c:v>
                </c:pt>
                <c:pt idx="4">
                  <c:v>3.8124878428321338</c:v>
                </c:pt>
                <c:pt idx="5">
                  <c:v>3.6604669568658488</c:v>
                </c:pt>
                <c:pt idx="6">
                  <c:v>3.9523031060678915</c:v>
                </c:pt>
                <c:pt idx="7">
                  <c:v>4.171528588098016</c:v>
                </c:pt>
                <c:pt idx="8">
                  <c:v>3.8724151385095591</c:v>
                </c:pt>
                <c:pt idx="9">
                  <c:v>4.0338885144892656</c:v>
                </c:pt>
                <c:pt idx="10">
                  <c:v>3.7829400422367092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6559-4972-851D-974DB9CADE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2"/>
              </a:solidFill>
              <a:ln w="25400">
                <a:solidFill>
                  <a:schemeClr val="bg2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4.8771015109597804E-2"/>
                  <c:y val="-2.791547471471789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93-43AD-8903-BBBEC7A923A3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6569420209471388E-2"/>
                  <c:y val="3.056090694504640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FB-40D0-865E-909D22CA77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11.444028297960882</c:v>
                </c:pt>
                <c:pt idx="1">
                  <c:v>11.023310944290794</c:v>
                </c:pt>
                <c:pt idx="2">
                  <c:v>10.998786898503841</c:v>
                </c:pt>
                <c:pt idx="3">
                  <c:v>10.227761065749892</c:v>
                </c:pt>
                <c:pt idx="4">
                  <c:v>11.019736842105262</c:v>
                </c:pt>
                <c:pt idx="5">
                  <c:v>10.242474916387961</c:v>
                </c:pt>
                <c:pt idx="6">
                  <c:v>9.3023255813953494</c:v>
                </c:pt>
                <c:pt idx="7">
                  <c:v>9.3776641091219091</c:v>
                </c:pt>
                <c:pt idx="8">
                  <c:v>9.8929336188436832</c:v>
                </c:pt>
                <c:pt idx="9">
                  <c:v>9.5470692717584367</c:v>
                </c:pt>
                <c:pt idx="10">
                  <c:v>9.8565478944932909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4998403915726751E-2"/>
                  <c:y val="-3.2703210578513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3-4ED0-AAE3-E8FE8C694AD2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695234351762141E-2"/>
                  <c:y val="3.056090694504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5"/>
              <c:layout>
                <c:manualLayout>
                  <c:x val="-2.031779192489E-2"/>
                  <c:y val="3.31076491904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28-4229-BE63-D0C0B332BFF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5.4262295081967213</c:v>
                </c:pt>
                <c:pt idx="1">
                  <c:v>6.140350877192982</c:v>
                </c:pt>
                <c:pt idx="2">
                  <c:v>5.7104913678618852</c:v>
                </c:pt>
                <c:pt idx="3">
                  <c:v>5.4345991561181437</c:v>
                </c:pt>
                <c:pt idx="4">
                  <c:v>5.8475461190393316</c:v>
                </c:pt>
                <c:pt idx="5">
                  <c:v>5.2053824362606234</c:v>
                </c:pt>
                <c:pt idx="6">
                  <c:v>5.6447345210795561</c:v>
                </c:pt>
                <c:pt idx="7">
                  <c:v>5.7509672880759766</c:v>
                </c:pt>
                <c:pt idx="8">
                  <c:v>5.8732078079115562</c:v>
                </c:pt>
                <c:pt idx="9">
                  <c:v>6.1181060471714845</c:v>
                </c:pt>
                <c:pt idx="10">
                  <c:v>5.9765759559076814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797760"/>
        <c:axId val="367799296"/>
      </c:lineChart>
      <c:catAx>
        <c:axId val="36779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99296"/>
        <c:crosses val="autoZero"/>
        <c:auto val="1"/>
        <c:lblAlgn val="ctr"/>
        <c:lblOffset val="100"/>
        <c:noMultiLvlLbl val="0"/>
      </c:catAx>
      <c:valAx>
        <c:axId val="367799296"/>
        <c:scaling>
          <c:orientation val="minMax"/>
          <c:max val="1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9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167127757678912E-2"/>
          <c:y val="5.2910063931605198E-3"/>
          <c:w val="0.88674682556572315"/>
          <c:h val="5.0889899364641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49698517415053E-2"/>
          <c:y val="2.4945439097614645E-2"/>
          <c:w val="0.83839895013123356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lbw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&lt;HS</c:v>
                </c:pt>
                <c:pt idx="7">
                  <c:v>HS/Some college</c:v>
                </c:pt>
                <c:pt idx="8">
                  <c:v>College+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6.140350877192982</c:v>
                </c:pt>
                <c:pt idx="1">
                  <c:v>5.307076101468625</c:v>
                </c:pt>
                <c:pt idx="2">
                  <c:v>4.5996592844974451</c:v>
                </c:pt>
                <c:pt idx="3">
                  <c:v>4.5867176301958912</c:v>
                </c:pt>
                <c:pt idx="4">
                  <c:v>5.645444952514949</c:v>
                </c:pt>
                <c:pt idx="6">
                  <c:v>5.3085600530856007</c:v>
                </c:pt>
                <c:pt idx="7">
                  <c:v>5.8290618667302416</c:v>
                </c:pt>
                <c:pt idx="8">
                  <c:v>4.5560144553433144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69619712"/>
        <c:axId val="369621248"/>
      </c:barChart>
      <c:catAx>
        <c:axId val="36961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369621248"/>
        <c:crosses val="autoZero"/>
        <c:auto val="1"/>
        <c:lblAlgn val="ctr"/>
        <c:lblOffset val="100"/>
        <c:noMultiLvlLbl val="0"/>
      </c:catAx>
      <c:valAx>
        <c:axId val="36962124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of births that are low birth weight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0247747747747748E-3"/>
              <c:y val="0.151155559336933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369619712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32759098402518E-2"/>
          <c:y val="4.7876315553391731E-2"/>
          <c:w val="0.91550846506813444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89893210994856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50</c:v>
                </c:pt>
                <c:pt idx="1">
                  <c:v>49.5</c:v>
                </c:pt>
                <c:pt idx="2">
                  <c:v>47.2</c:v>
                </c:pt>
                <c:pt idx="3">
                  <c:v>45.1</c:v>
                </c:pt>
                <c:pt idx="4">
                  <c:v>46.3</c:v>
                </c:pt>
                <c:pt idx="5">
                  <c:v>48.7</c:v>
                </c:pt>
                <c:pt idx="6">
                  <c:v>44.9</c:v>
                </c:pt>
                <c:pt idx="7">
                  <c:v>42.6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89893210994856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layout>
                <c:manualLayout>
                  <c:x val="-1.3996948885569391E-3"/>
                  <c:y val="3.0723545545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32.4</c:v>
                </c:pt>
                <c:pt idx="1">
                  <c:v>41</c:v>
                </c:pt>
                <c:pt idx="2">
                  <c:v>42.3</c:v>
                </c:pt>
                <c:pt idx="3">
                  <c:v>47.7</c:v>
                </c:pt>
                <c:pt idx="4">
                  <c:v>43.8</c:v>
                </c:pt>
                <c:pt idx="5">
                  <c:v>45.4</c:v>
                </c:pt>
                <c:pt idx="6">
                  <c:v>47</c:v>
                </c:pt>
                <c:pt idx="7">
                  <c:v>47.9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42.6</c:v>
                </c:pt>
                <c:pt idx="1">
                  <c:v>45.6</c:v>
                </c:pt>
                <c:pt idx="2">
                  <c:v>45.6</c:v>
                </c:pt>
                <c:pt idx="3">
                  <c:v>46.3</c:v>
                </c:pt>
                <c:pt idx="4">
                  <c:v>50.7</c:v>
                </c:pt>
                <c:pt idx="5">
                  <c:v>55.1</c:v>
                </c:pt>
                <c:pt idx="6">
                  <c:v>48.3</c:v>
                </c:pt>
                <c:pt idx="7">
                  <c:v>48.1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York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1.280147731064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41.6</c:v>
                </c:pt>
                <c:pt idx="1">
                  <c:v>42.4</c:v>
                </c:pt>
                <c:pt idx="2">
                  <c:v>43.5</c:v>
                </c:pt>
                <c:pt idx="3">
                  <c:v>39.799999999999997</c:v>
                </c:pt>
                <c:pt idx="4">
                  <c:v>40.6</c:v>
                </c:pt>
                <c:pt idx="5">
                  <c:v>41.9</c:v>
                </c:pt>
                <c:pt idx="6">
                  <c:v>43.1</c:v>
                </c:pt>
                <c:pt idx="7">
                  <c:v>44.3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B443-4D6D-8C20-40621EE8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814528"/>
        <c:axId val="369869568"/>
      </c:lineChart>
      <c:catAx>
        <c:axId val="36981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69568"/>
        <c:crosses val="autoZero"/>
        <c:auto val="1"/>
        <c:lblAlgn val="ctr"/>
        <c:lblOffset val="100"/>
        <c:noMultiLvlLbl val="0"/>
      </c:catAx>
      <c:valAx>
        <c:axId val="369869568"/>
        <c:scaling>
          <c:orientation val="minMax"/>
          <c:max val="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of infants exclusively breastfed in the hospital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123887660226807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1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448588765894528"/>
          <c:y val="3.010688536961437E-2"/>
          <c:w val="0.79861785089303849"/>
          <c:h val="4.8262285495849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2726709242372"/>
          <c:y val="5.4587566036267889E-2"/>
          <c:w val="0.89087273290757629"/>
          <c:h val="0.88884683094562866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layout>
                <c:manualLayout>
                  <c:x val="-1.3996948885567338E-3"/>
                  <c:y val="5.1205909242565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</c:v>
                </c:pt>
                <c:pt idx="1">
                  <c:v>2009-11</c:v>
                </c:pt>
                <c:pt idx="2">
                  <c:v>2010-12</c:v>
                </c:pt>
                <c:pt idx="3">
                  <c:v>2011-13</c:v>
                </c:pt>
                <c:pt idx="4">
                  <c:v>2012-14</c:v>
                </c:pt>
                <c:pt idx="5">
                  <c:v>2013-15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47.5</c:v>
                </c:pt>
                <c:pt idx="1">
                  <c:v>50.4</c:v>
                </c:pt>
                <c:pt idx="2">
                  <c:v>51.7</c:v>
                </c:pt>
                <c:pt idx="3">
                  <c:v>56.1</c:v>
                </c:pt>
                <c:pt idx="4">
                  <c:v>56.8</c:v>
                </c:pt>
                <c:pt idx="5">
                  <c:v>56.3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8670427390606022E-2"/>
                  <c:y val="-2.5602954621282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layout>
                <c:manualLayout>
                  <c:x val="0"/>
                  <c:y val="-7.680886386384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layout>
                <c:manualLayout>
                  <c:x val="-1.3996948885569391E-3"/>
                  <c:y val="3.0723545545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</c:v>
                </c:pt>
                <c:pt idx="1">
                  <c:v>2009-11</c:v>
                </c:pt>
                <c:pt idx="2">
                  <c:v>2010-12</c:v>
                </c:pt>
                <c:pt idx="3">
                  <c:v>2011-13</c:v>
                </c:pt>
                <c:pt idx="4">
                  <c:v>2012-14</c:v>
                </c:pt>
                <c:pt idx="5">
                  <c:v>2013-15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30.5</c:v>
                </c:pt>
                <c:pt idx="1">
                  <c:v>29.9</c:v>
                </c:pt>
                <c:pt idx="2">
                  <c:v>31.2</c:v>
                </c:pt>
                <c:pt idx="3">
                  <c:v>31.6</c:v>
                </c:pt>
                <c:pt idx="4">
                  <c:v>33.700000000000003</c:v>
                </c:pt>
                <c:pt idx="5">
                  <c:v>33.1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8670427390606022E-2"/>
                  <c:y val="1.0241181848513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layout>
                <c:manualLayout>
                  <c:x val="-1.3996948885567338E-3"/>
                  <c:y val="-1.5361772772769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</c:v>
                </c:pt>
                <c:pt idx="1">
                  <c:v>2009-11</c:v>
                </c:pt>
                <c:pt idx="2">
                  <c:v>2010-12</c:v>
                </c:pt>
                <c:pt idx="3">
                  <c:v>2011-13</c:v>
                </c:pt>
                <c:pt idx="4">
                  <c:v>2012-14</c:v>
                </c:pt>
                <c:pt idx="5">
                  <c:v>2013-15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41.5</c:v>
                </c:pt>
                <c:pt idx="1">
                  <c:v>39.4</c:v>
                </c:pt>
                <c:pt idx="2">
                  <c:v>42</c:v>
                </c:pt>
                <c:pt idx="3">
                  <c:v>42</c:v>
                </c:pt>
                <c:pt idx="4">
                  <c:v>41.9</c:v>
                </c:pt>
                <c:pt idx="5">
                  <c:v>39.1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182016"/>
        <c:axId val="370183552"/>
      </c:lineChart>
      <c:catAx>
        <c:axId val="37018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183552"/>
        <c:crosses val="autoZero"/>
        <c:auto val="1"/>
        <c:lblAlgn val="ctr"/>
        <c:lblOffset val="100"/>
        <c:noMultiLvlLbl val="0"/>
      </c:catAx>
      <c:valAx>
        <c:axId val="370183552"/>
        <c:scaling>
          <c:orientation val="minMax"/>
          <c:max val="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</a:t>
                </a:r>
                <a:r>
                  <a:rPr lang="en-US" sz="1200" b="1" i="0" baseline="0" dirty="0">
                    <a:effectLst/>
                  </a:rPr>
                  <a:t>of infants exclusively breastfed in the </a:t>
                </a:r>
                <a:r>
                  <a:rPr lang="en-US" sz="1200" b="1" i="0" baseline="0" dirty="0" smtClean="0">
                    <a:effectLst/>
                  </a:rPr>
                  <a:t>hospital by race/ethnicity, Orange County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925373134328358E-2"/>
              <c:y val="0.11629000123567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182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669291338582678"/>
          <c:y val="2.7288675312644742E-2"/>
          <c:w val="0.73720844595918045"/>
          <c:h val="4.9250811180225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2726709242372"/>
          <c:y val="8.9204763583656518E-2"/>
          <c:w val="0.89087273290757629"/>
          <c:h val="0.85422963920554706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4939084107023936E-2"/>
                  <c:y val="2.6654338662212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layout>
                <c:manualLayout>
                  <c:x val="2.3316488424021623E-3"/>
                  <c:y val="2.3150799331901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</c:v>
                </c:pt>
                <c:pt idx="1">
                  <c:v>2009-11</c:v>
                </c:pt>
                <c:pt idx="2">
                  <c:v>2010-12</c:v>
                </c:pt>
                <c:pt idx="3">
                  <c:v>2011-13</c:v>
                </c:pt>
                <c:pt idx="4">
                  <c:v>2012-14</c:v>
                </c:pt>
                <c:pt idx="5">
                  <c:v>2013-15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49.1</c:v>
                </c:pt>
                <c:pt idx="1">
                  <c:v>55.1</c:v>
                </c:pt>
                <c:pt idx="2">
                  <c:v>56.6</c:v>
                </c:pt>
                <c:pt idx="3">
                  <c:v>57.4</c:v>
                </c:pt>
                <c:pt idx="4">
                  <c:v>57</c:v>
                </c:pt>
                <c:pt idx="5">
                  <c:v>57.8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6232616445332391E-2"/>
                  <c:y val="1.476596675415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layout>
                <c:manualLayout>
                  <c:x val="0"/>
                  <c:y val="-7.680886386384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layout>
                <c:manualLayout>
                  <c:x val="-1.3996948885569391E-3"/>
                  <c:y val="3.0723545545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</c:v>
                </c:pt>
                <c:pt idx="1">
                  <c:v>2009-11</c:v>
                </c:pt>
                <c:pt idx="2">
                  <c:v>2010-12</c:v>
                </c:pt>
                <c:pt idx="3">
                  <c:v>2011-13</c:v>
                </c:pt>
                <c:pt idx="4">
                  <c:v>2012-14</c:v>
                </c:pt>
                <c:pt idx="5">
                  <c:v>2013-15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15</c:v>
                </c:pt>
                <c:pt idx="1">
                  <c:v>18.8</c:v>
                </c:pt>
                <c:pt idx="2">
                  <c:v>20.8</c:v>
                </c:pt>
                <c:pt idx="3">
                  <c:v>22.7</c:v>
                </c:pt>
                <c:pt idx="4">
                  <c:v>25.4</c:v>
                </c:pt>
                <c:pt idx="5">
                  <c:v>25.8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4014181063187996E-2"/>
                  <c:y val="-7.575757575757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layout>
                <c:manualLayout>
                  <c:x val="-1.3996948885567338E-3"/>
                  <c:y val="5.1205909242565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</c:v>
                </c:pt>
                <c:pt idx="1">
                  <c:v>2009-11</c:v>
                </c:pt>
                <c:pt idx="2">
                  <c:v>2010-12</c:v>
                </c:pt>
                <c:pt idx="3">
                  <c:v>2011-13</c:v>
                </c:pt>
                <c:pt idx="4">
                  <c:v>2012-14</c:v>
                </c:pt>
                <c:pt idx="5">
                  <c:v>2013-15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15.6</c:v>
                </c:pt>
                <c:pt idx="1">
                  <c:v>22.1</c:v>
                </c:pt>
                <c:pt idx="2">
                  <c:v>20.7</c:v>
                </c:pt>
                <c:pt idx="3">
                  <c:v>21.9</c:v>
                </c:pt>
                <c:pt idx="4">
                  <c:v>19.399999999999999</c:v>
                </c:pt>
                <c:pt idx="5">
                  <c:v>22.1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852608"/>
        <c:axId val="370854144"/>
      </c:lineChart>
      <c:catAx>
        <c:axId val="37085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54144"/>
        <c:crosses val="autoZero"/>
        <c:auto val="1"/>
        <c:lblAlgn val="ctr"/>
        <c:lblOffset val="100"/>
        <c:noMultiLvlLbl val="0"/>
      </c:catAx>
      <c:valAx>
        <c:axId val="370854144"/>
        <c:scaling>
          <c:orientation val="minMax"/>
          <c:max val="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</a:t>
                </a:r>
                <a:r>
                  <a:rPr lang="en-US" sz="1200" b="1" i="0" baseline="0" dirty="0">
                    <a:effectLst/>
                  </a:rPr>
                  <a:t>of infants exclusively breastfed in the </a:t>
                </a:r>
                <a:r>
                  <a:rPr lang="en-US" sz="1200" b="1" i="0" baseline="0" dirty="0" smtClean="0">
                    <a:effectLst/>
                  </a:rPr>
                  <a:t>hospital by race/ethnicity, Rockland County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437810945273632E-2"/>
              <c:y val="9.270066987895170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526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227245062138817E-2"/>
          <c:y val="4.3503340491529471E-2"/>
          <c:w val="0.90066486609328389"/>
          <c:h val="5.6861944635122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64112508324521E-2"/>
          <c:y val="6.722214379127274E-2"/>
          <c:w val="0.91823588749167551"/>
          <c:h val="0.87621233942658105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layout>
                <c:manualLayout>
                  <c:x val="-1.3996948885567338E-3"/>
                  <c:y val="5.1205909242565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</c:v>
                </c:pt>
                <c:pt idx="1">
                  <c:v>2009-11</c:v>
                </c:pt>
                <c:pt idx="2">
                  <c:v>2010-12</c:v>
                </c:pt>
                <c:pt idx="3">
                  <c:v>2011-13</c:v>
                </c:pt>
                <c:pt idx="4">
                  <c:v>2012-14</c:v>
                </c:pt>
                <c:pt idx="5">
                  <c:v>2013-15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52.8</c:v>
                </c:pt>
                <c:pt idx="1">
                  <c:v>49.8</c:v>
                </c:pt>
                <c:pt idx="2">
                  <c:v>47.8</c:v>
                </c:pt>
                <c:pt idx="3">
                  <c:v>48.8</c:v>
                </c:pt>
                <c:pt idx="4">
                  <c:v>54.5</c:v>
                </c:pt>
                <c:pt idx="5">
                  <c:v>59.5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8670427390606022E-2"/>
                  <c:y val="-1.7922068234898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layout>
                <c:manualLayout>
                  <c:x val="0"/>
                  <c:y val="-7.680886386384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layout>
                <c:manualLayout>
                  <c:x val="-1.3996948885569391E-3"/>
                  <c:y val="3.0723545545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</c:v>
                </c:pt>
                <c:pt idx="1">
                  <c:v>2009-11</c:v>
                </c:pt>
                <c:pt idx="2">
                  <c:v>2010-12</c:v>
                </c:pt>
                <c:pt idx="3">
                  <c:v>2011-13</c:v>
                </c:pt>
                <c:pt idx="4">
                  <c:v>2012-14</c:v>
                </c:pt>
                <c:pt idx="5">
                  <c:v>2013-15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32.5</c:v>
                </c:pt>
                <c:pt idx="1">
                  <c:v>33.200000000000003</c:v>
                </c:pt>
                <c:pt idx="2">
                  <c:v>34.9</c:v>
                </c:pt>
                <c:pt idx="3">
                  <c:v>36.4</c:v>
                </c:pt>
                <c:pt idx="4">
                  <c:v>35.799999999999997</c:v>
                </c:pt>
                <c:pt idx="5">
                  <c:v>36.4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8670427390606022E-2"/>
                  <c:y val="1.0241181848513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layout>
                <c:manualLayout>
                  <c:x val="-1.3996948885567338E-3"/>
                  <c:y val="-1.5361772772769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</c:v>
                </c:pt>
                <c:pt idx="1">
                  <c:v>2009-11</c:v>
                </c:pt>
                <c:pt idx="2">
                  <c:v>2010-12</c:v>
                </c:pt>
                <c:pt idx="3">
                  <c:v>2011-13</c:v>
                </c:pt>
                <c:pt idx="4">
                  <c:v>2012-14</c:v>
                </c:pt>
                <c:pt idx="5">
                  <c:v>2013-15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49.7</c:v>
                </c:pt>
                <c:pt idx="1">
                  <c:v>48.9</c:v>
                </c:pt>
                <c:pt idx="2" formatCode="0.0">
                  <c:v>48</c:v>
                </c:pt>
                <c:pt idx="3">
                  <c:v>48.1</c:v>
                </c:pt>
                <c:pt idx="4">
                  <c:v>46.8</c:v>
                </c:pt>
                <c:pt idx="5">
                  <c:v>43.9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317568"/>
        <c:axId val="372343936"/>
      </c:lineChart>
      <c:catAx>
        <c:axId val="37231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43936"/>
        <c:crosses val="autoZero"/>
        <c:auto val="1"/>
        <c:lblAlgn val="ctr"/>
        <c:lblOffset val="100"/>
        <c:noMultiLvlLbl val="0"/>
      </c:catAx>
      <c:valAx>
        <c:axId val="372343936"/>
        <c:scaling>
          <c:orientation val="minMax"/>
          <c:max val="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</a:t>
                </a:r>
                <a:r>
                  <a:rPr lang="en-US" sz="1200" b="1" i="0" baseline="0" dirty="0">
                    <a:effectLst/>
                  </a:rPr>
                  <a:t>of infants exclusively breastfed in the </a:t>
                </a:r>
                <a:r>
                  <a:rPr lang="en-US" sz="1200" b="1" i="0" baseline="0" dirty="0" smtClean="0">
                    <a:effectLst/>
                  </a:rPr>
                  <a:t>hospital by race/ethnicity, Westchester County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437810945273632E-3"/>
              <c:y val="0.134112776502498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175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1157597837583724E-2"/>
          <c:y val="2.324446839831049E-2"/>
          <c:w val="0.944197222548674"/>
          <c:h val="4.4497690689043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30928429742914E-2"/>
          <c:y val="4.7876315553391731E-2"/>
          <c:w val="0.90711029573679391"/>
          <c:h val="0.89555808897127531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11.2</c:v>
                </c:pt>
                <c:pt idx="1">
                  <c:v>11.2</c:v>
                </c:pt>
                <c:pt idx="2">
                  <c:v>8.4</c:v>
                </c:pt>
                <c:pt idx="3">
                  <c:v>8.1</c:v>
                </c:pt>
                <c:pt idx="4">
                  <c:v>8.1</c:v>
                </c:pt>
                <c:pt idx="5">
                  <c:v>7.5</c:v>
                </c:pt>
                <c:pt idx="6">
                  <c:v>6.9</c:v>
                </c:pt>
                <c:pt idx="7">
                  <c:v>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7589626210928937E-2"/>
                  <c:y val="-1.7922068234898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layout>
                <c:manualLayout>
                  <c:x val="-2.7993897771136731E-3"/>
                  <c:y val="-1.024118184851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43.6</c:v>
                </c:pt>
                <c:pt idx="1">
                  <c:v>48.2</c:v>
                </c:pt>
                <c:pt idx="2">
                  <c:v>54.1</c:v>
                </c:pt>
                <c:pt idx="3">
                  <c:v>48.7</c:v>
                </c:pt>
                <c:pt idx="4">
                  <c:v>37.700000000000003</c:v>
                </c:pt>
                <c:pt idx="5">
                  <c:v>40.1</c:v>
                </c:pt>
                <c:pt idx="6">
                  <c:v>39.4</c:v>
                </c:pt>
                <c:pt idx="7">
                  <c:v>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5.0389015988042442E-2"/>
                  <c:y val="5.1205909242565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7"/>
              <c:layout>
                <c:manualLayout>
                  <c:x val="-2.7993897771134675E-3"/>
                  <c:y val="1.0241181848513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35</c:v>
                </c:pt>
                <c:pt idx="1">
                  <c:v>35.1</c:v>
                </c:pt>
                <c:pt idx="2">
                  <c:v>31.8</c:v>
                </c:pt>
                <c:pt idx="3">
                  <c:v>33</c:v>
                </c:pt>
                <c:pt idx="4">
                  <c:v>33.700000000000003</c:v>
                </c:pt>
                <c:pt idx="5">
                  <c:v>29.4</c:v>
                </c:pt>
                <c:pt idx="6">
                  <c:v>30.1</c:v>
                </c:pt>
                <c:pt idx="7">
                  <c:v>28.1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262016"/>
        <c:axId val="392263552"/>
      </c:lineChart>
      <c:catAx>
        <c:axId val="39226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263552"/>
        <c:crosses val="autoZero"/>
        <c:auto val="1"/>
        <c:lblAlgn val="ctr"/>
        <c:lblOffset val="100"/>
        <c:noMultiLvlLbl val="0"/>
      </c:catAx>
      <c:valAx>
        <c:axId val="392263552"/>
        <c:scaling>
          <c:orientation val="minMax"/>
          <c:max val="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Percentage of unintended pregnancy among live births, Rockland County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7993897771134675E-3"/>
              <c:y val="0.102447299745079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262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2087428024985263E-2"/>
          <c:y val="1.0241181848513164E-2"/>
          <c:w val="0.90452857636981421"/>
          <c:h val="7.7344308332148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2726709242372"/>
          <c:y val="4.7876315553391731E-2"/>
          <c:w val="0.8903139570741132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8989321099485707E-2"/>
                  <c:y val="-5.1205909242565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layout>
                <c:manualLayout>
                  <c:x val="-1.3996948885567338E-3"/>
                  <c:y val="-5.1205909242565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2008-10*</c:v>
                </c:pt>
                <c:pt idx="1">
                  <c:v>2009-11*</c:v>
                </c:pt>
                <c:pt idx="2">
                  <c:v>2010-12*</c:v>
                </c:pt>
                <c:pt idx="3">
                  <c:v>2011-13*</c:v>
                </c:pt>
                <c:pt idx="4">
                  <c:v>2012-14*</c:v>
                </c:pt>
                <c:pt idx="5">
                  <c:v>2013-15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45.2</c:v>
                </c:pt>
                <c:pt idx="1">
                  <c:v>45.2</c:v>
                </c:pt>
                <c:pt idx="2">
                  <c:v>44.6</c:v>
                </c:pt>
                <c:pt idx="3">
                  <c:v>44.6</c:v>
                </c:pt>
                <c:pt idx="4">
                  <c:v>43.2</c:v>
                </c:pt>
                <c:pt idx="5">
                  <c:v>42.2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89893210994856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layout>
                <c:manualLayout>
                  <c:x val="-1.3996948885569391E-3"/>
                  <c:y val="3.0723545545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2008-10*</c:v>
                </c:pt>
                <c:pt idx="1">
                  <c:v>2009-11*</c:v>
                </c:pt>
                <c:pt idx="2">
                  <c:v>2010-12*</c:v>
                </c:pt>
                <c:pt idx="3">
                  <c:v>2011-13*</c:v>
                </c:pt>
                <c:pt idx="4">
                  <c:v>2012-14*</c:v>
                </c:pt>
                <c:pt idx="5">
                  <c:v>2013-15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37.299999999999997</c:v>
                </c:pt>
                <c:pt idx="1">
                  <c:v>39.6</c:v>
                </c:pt>
                <c:pt idx="2">
                  <c:v>38.299999999999997</c:v>
                </c:pt>
                <c:pt idx="3" formatCode="0.0">
                  <c:v>41</c:v>
                </c:pt>
                <c:pt idx="4" formatCode="0.0">
                  <c:v>44</c:v>
                </c:pt>
                <c:pt idx="5">
                  <c:v>47.9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triangl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5.0389015988042421E-2"/>
                  <c:y val="-2.015980678841174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996948885567338E-3"/>
                  <c:y val="2.048236369702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Sheet1!$A$2:$A$7</c:f>
              <c:strCache>
                <c:ptCount val="6"/>
                <c:pt idx="0">
                  <c:v>2008-10*</c:v>
                </c:pt>
                <c:pt idx="1">
                  <c:v>2009-11*</c:v>
                </c:pt>
                <c:pt idx="2">
                  <c:v>2010-12*</c:v>
                </c:pt>
                <c:pt idx="3">
                  <c:v>2011-13*</c:v>
                </c:pt>
                <c:pt idx="4">
                  <c:v>2012-14*</c:v>
                </c:pt>
                <c:pt idx="5">
                  <c:v>2013-15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39.9</c:v>
                </c:pt>
                <c:pt idx="1">
                  <c:v>39.9</c:v>
                </c:pt>
                <c:pt idx="2">
                  <c:v>40.799999999999997</c:v>
                </c:pt>
                <c:pt idx="3">
                  <c:v>42.6</c:v>
                </c:pt>
                <c:pt idx="4">
                  <c:v>43.4</c:v>
                </c:pt>
                <c:pt idx="5">
                  <c:v>41.8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York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5.0389015988042421E-2"/>
                  <c:y val="-5.1205909242565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Sheet1!$A$2:$A$7</c:f>
              <c:strCache>
                <c:ptCount val="6"/>
                <c:pt idx="0">
                  <c:v>2008-10*</c:v>
                </c:pt>
                <c:pt idx="1">
                  <c:v>2009-11*</c:v>
                </c:pt>
                <c:pt idx="2">
                  <c:v>2010-12*</c:v>
                </c:pt>
                <c:pt idx="3">
                  <c:v>2011-13*</c:v>
                </c:pt>
                <c:pt idx="4">
                  <c:v>2012-14*</c:v>
                </c:pt>
                <c:pt idx="5">
                  <c:v>2013-15</c:v>
                </c:pt>
              </c:strCache>
            </c:strRef>
          </c:cat>
          <c:val>
            <c:numRef>
              <c:f>Sheet1!$E$2:$E$7</c:f>
              <c:numCache>
                <c:formatCode>0.0</c:formatCode>
                <c:ptCount val="6"/>
                <c:pt idx="0">
                  <c:v>30.166666666666668</c:v>
                </c:pt>
                <c:pt idx="1">
                  <c:v>30.433333333333334</c:v>
                </c:pt>
                <c:pt idx="2">
                  <c:v>30.233333333333331</c:v>
                </c:pt>
                <c:pt idx="3">
                  <c:v>29.166666666666668</c:v>
                </c:pt>
                <c:pt idx="4">
                  <c:v>30</c:v>
                </c:pt>
                <c:pt idx="5" formatCode="General">
                  <c:v>31.3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552832"/>
        <c:axId val="372554368"/>
      </c:lineChart>
      <c:catAx>
        <c:axId val="37255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554368"/>
        <c:crosses val="autoZero"/>
        <c:auto val="1"/>
        <c:lblAlgn val="ctr"/>
        <c:lblOffset val="100"/>
        <c:noMultiLvlLbl val="0"/>
      </c:catAx>
      <c:valAx>
        <c:axId val="372554368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</a:t>
                </a:r>
                <a:r>
                  <a:rPr lang="en-US" sz="1200" b="1" i="0" baseline="0" dirty="0">
                    <a:effectLst/>
                  </a:rPr>
                  <a:t>of infants exclusively breastfed in the </a:t>
                </a:r>
                <a:r>
                  <a:rPr lang="en-US" sz="1200" b="1" i="0" baseline="0" dirty="0" smtClean="0">
                    <a:effectLst/>
                  </a:rPr>
                  <a:t>hospital among Medicaid births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203693679799772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5528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288405699028569"/>
          <c:y val="1.5520723322738369E-2"/>
          <c:w val="0.74822883490499592"/>
          <c:h val="4.9760416656058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32759098402518E-2"/>
          <c:y val="6.0420804964080158E-2"/>
          <c:w val="0.91550846506813444"/>
          <c:h val="0.883013612302732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89893210994856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Sheet1!$B$2:$B$8</c:f>
              <c:numCache>
                <c:formatCode>0.0</c:formatCode>
                <c:ptCount val="7"/>
                <c:pt idx="0">
                  <c:v>40.700000000000003</c:v>
                </c:pt>
                <c:pt idx="1">
                  <c:v>38.700000000000003</c:v>
                </c:pt>
                <c:pt idx="2">
                  <c:v>48.2</c:v>
                </c:pt>
                <c:pt idx="3">
                  <c:v>50.7</c:v>
                </c:pt>
                <c:pt idx="4">
                  <c:v>63.3</c:v>
                </c:pt>
                <c:pt idx="5">
                  <c:v>74.2</c:v>
                </c:pt>
                <c:pt idx="6">
                  <c:v>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8989321099485686E-2"/>
                  <c:y val="-5.0178142282689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delete val="1"/>
            </c:dLbl>
            <c:dLbl>
              <c:idx val="7"/>
              <c:layout>
                <c:manualLayout>
                  <c:x val="-1.3996948885569391E-3"/>
                  <c:y val="3.07235455455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Sheet1!$C$2:$C$8</c:f>
              <c:numCache>
                <c:formatCode>0.0</c:formatCode>
                <c:ptCount val="7"/>
                <c:pt idx="0">
                  <c:v>27.4</c:v>
                </c:pt>
                <c:pt idx="1">
                  <c:v>27.5</c:v>
                </c:pt>
                <c:pt idx="2">
                  <c:v>23.2</c:v>
                </c:pt>
                <c:pt idx="3">
                  <c:v>24.8</c:v>
                </c:pt>
                <c:pt idx="4">
                  <c:v>31.2</c:v>
                </c:pt>
                <c:pt idx="5">
                  <c:v>63.3</c:v>
                </c:pt>
                <c:pt idx="6">
                  <c:v>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4.8989321099485686E-2"/>
                  <c:y val="1.2544535570672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24.6</c:v>
                </c:pt>
                <c:pt idx="1">
                  <c:v>31.9</c:v>
                </c:pt>
                <c:pt idx="2">
                  <c:v>52.8</c:v>
                </c:pt>
                <c:pt idx="3">
                  <c:v>84.1</c:v>
                </c:pt>
                <c:pt idx="4">
                  <c:v>83.1</c:v>
                </c:pt>
                <c:pt idx="5">
                  <c:v>99.8</c:v>
                </c:pt>
                <c:pt idx="6">
                  <c:v>139.30000000000001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York State (excluding NYC)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1.280147731064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 formatCode="0.0">
                  <c:v>72</c:v>
                </c:pt>
                <c:pt idx="1">
                  <c:v>76.8</c:v>
                </c:pt>
                <c:pt idx="2">
                  <c:v>88.7</c:v>
                </c:pt>
                <c:pt idx="3">
                  <c:v>106.4</c:v>
                </c:pt>
                <c:pt idx="4">
                  <c:v>117.4</c:v>
                </c:pt>
                <c:pt idx="5">
                  <c:v>148.5</c:v>
                </c:pt>
                <c:pt idx="6">
                  <c:v>156.4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B443-4D6D-8C20-40621EE89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315072"/>
        <c:axId val="373316608"/>
      </c:lineChart>
      <c:catAx>
        <c:axId val="37331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16608"/>
        <c:crosses val="autoZero"/>
        <c:auto val="1"/>
        <c:lblAlgn val="ctr"/>
        <c:lblOffset val="100"/>
        <c:noMultiLvlLbl val="0"/>
      </c:catAx>
      <c:valAx>
        <c:axId val="373316608"/>
        <c:scaling>
          <c:orientation val="minMax"/>
          <c:max val="1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Newborn drug-related diagnosis rate per 10,000 newborn discharges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06292319287075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315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448588765894528"/>
          <c:y val="1.5053442684807185E-2"/>
          <c:w val="0.79861785089303849"/>
          <c:h val="4.8262285495849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9197998977059"/>
          <c:y val="2.4945439097614645E-2"/>
          <c:w val="0.89097758649104974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Infant mortality rate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B364-4E76-8BAC-6F04ED5DA9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364-4E76-8BAC-6F04ED5DA9B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B364-4E76-8BAC-6F04ED5DA9B0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Westchester</c:v>
                </c:pt>
                <c:pt idx="1">
                  <c:v>Rockland</c:v>
                </c:pt>
                <c:pt idx="2">
                  <c:v>Orange</c:v>
                </c:pt>
                <c:pt idx="4">
                  <c:v>Rest of NYS excluding NYC</c:v>
                </c:pt>
                <c:pt idx="5">
                  <c:v>United States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3.4</c:v>
                </c:pt>
                <c:pt idx="1">
                  <c:v>3.68</c:v>
                </c:pt>
                <c:pt idx="2">
                  <c:v>4.8099999999999996</c:v>
                </c:pt>
                <c:pt idx="4">
                  <c:v>5.18</c:v>
                </c:pt>
                <c:pt idx="5">
                  <c:v>5.87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74692480"/>
        <c:axId val="374698368"/>
      </c:barChart>
      <c:catAx>
        <c:axId val="37469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374698368"/>
        <c:crosses val="autoZero"/>
        <c:auto val="1"/>
        <c:lblAlgn val="ctr"/>
        <c:lblOffset val="100"/>
        <c:noMultiLvlLbl val="0"/>
      </c:catAx>
      <c:valAx>
        <c:axId val="374698368"/>
        <c:scaling>
          <c:orientation val="minMax"/>
          <c:max val="7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Infant mortality rate per 1,000 live births</a:t>
                </a:r>
                <a:endParaRPr lang="en-US" sz="1200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endParaRPr lang="en-US" sz="1100" dirty="0"/>
              </a:p>
            </c:rich>
          </c:tx>
          <c:layout>
            <c:manualLayout>
              <c:xMode val="edge"/>
              <c:yMode val="edge"/>
              <c:x val="0"/>
              <c:y val="0.1066927114879870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374692480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Congenital problems</c:v>
                </c:pt>
                <c:pt idx="1">
                  <c:v>Disorders related to preterm/LBW</c:v>
                </c:pt>
                <c:pt idx="2">
                  <c:v>Respiratory distress</c:v>
                </c:pt>
                <c:pt idx="3">
                  <c:v>Sudden infant death syndrome</c:v>
                </c:pt>
                <c:pt idx="4">
                  <c:v>Bacterial sepsis</c:v>
                </c:pt>
                <c:pt idx="5">
                  <c:v>Maternal complications of pregnancy</c:v>
                </c:pt>
                <c:pt idx="6">
                  <c:v>Diseases of the circulatory system</c:v>
                </c:pt>
                <c:pt idx="7">
                  <c:v>Necrotizing enterocolitis</c:v>
                </c:pt>
                <c:pt idx="8">
                  <c:v>Diarrhea and gasteroenteritis</c:v>
                </c:pt>
                <c:pt idx="9">
                  <c:v>Other 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0.26760563380281688</c:v>
                </c:pt>
                <c:pt idx="1">
                  <c:v>0.24726134585289514</c:v>
                </c:pt>
                <c:pt idx="2">
                  <c:v>6.5727699530516437E-2</c:v>
                </c:pt>
                <c:pt idx="3">
                  <c:v>6.416275430359937E-2</c:v>
                </c:pt>
                <c:pt idx="4">
                  <c:v>6.2597809076682318E-2</c:v>
                </c:pt>
                <c:pt idx="5">
                  <c:v>4.6948356807511735E-2</c:v>
                </c:pt>
                <c:pt idx="6">
                  <c:v>3.2863849765258218E-2</c:v>
                </c:pt>
                <c:pt idx="7">
                  <c:v>3.1298904538341159E-2</c:v>
                </c:pt>
                <c:pt idx="8">
                  <c:v>2.9733959311424099E-2</c:v>
                </c:pt>
                <c:pt idx="9">
                  <c:v>0.15179968701095461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84-4F8A-B564-BC8D2DD32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34589767062121E-2"/>
          <c:y val="4.7876315553391745E-2"/>
          <c:w val="0.90571060084823729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3.9191456879588547E-2"/>
                  <c:y val="-7.680886386384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layout>
                <c:manualLayout>
                  <c:x val="-1.3996948885567338E-3"/>
                  <c:y val="1.280147731064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37-4A30-994F-AB411D40550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1996-1998</c:v>
                </c:pt>
                <c:pt idx="1">
                  <c:v>1999-2001</c:v>
                </c:pt>
                <c:pt idx="2">
                  <c:v>2002-2004</c:v>
                </c:pt>
                <c:pt idx="3">
                  <c:v>2005-2007</c:v>
                </c:pt>
                <c:pt idx="4">
                  <c:v>2008-2010</c:v>
                </c:pt>
                <c:pt idx="5">
                  <c:v>2011-2013</c:v>
                </c:pt>
                <c:pt idx="6">
                  <c:v>2014-2016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4.8</c:v>
                </c:pt>
                <c:pt idx="1">
                  <c:v>5.4941373534338354</c:v>
                </c:pt>
                <c:pt idx="2">
                  <c:v>4.6398367830464968</c:v>
                </c:pt>
                <c:pt idx="3">
                  <c:v>4.9502197007620001</c:v>
                </c:pt>
                <c:pt idx="4">
                  <c:v>5.07</c:v>
                </c:pt>
                <c:pt idx="5">
                  <c:v>4.08</c:v>
                </c:pt>
                <c:pt idx="6">
                  <c:v>3.61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1F78B4"/>
              </a:solidFill>
              <a:ln w="25400">
                <a:solidFill>
                  <a:schemeClr val="bg2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3.9191456879588547E-2"/>
                  <c:y val="-2.56049706019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CBE4-41AF-A5C7-8256210FA50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BE4-41AF-A5C7-8256210FA50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BE4-41AF-A5C7-8256210FA50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FB-40D0-865E-909D22CA772F}"/>
                </c:ext>
              </c:extLst>
            </c:dLbl>
            <c:dLbl>
              <c:idx val="6"/>
              <c:layout>
                <c:manualLayout>
                  <c:x val="-1.3996948885567338E-3"/>
                  <c:y val="-1.0241181848513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BE4-41AF-A5C7-8256210FA50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BE4-41AF-A5C7-8256210FA50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BE4-41AF-A5C7-8256210FA505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BE4-41AF-A5C7-8256210FA505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1996-1998</c:v>
                </c:pt>
                <c:pt idx="1">
                  <c:v>1999-2001</c:v>
                </c:pt>
                <c:pt idx="2">
                  <c:v>2002-2004</c:v>
                </c:pt>
                <c:pt idx="3">
                  <c:v>2005-2007</c:v>
                </c:pt>
                <c:pt idx="4">
                  <c:v>2008-2010</c:v>
                </c:pt>
                <c:pt idx="5">
                  <c:v>2011-2013</c:v>
                </c:pt>
                <c:pt idx="6">
                  <c:v>2014-2016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5.44</c:v>
                </c:pt>
                <c:pt idx="1">
                  <c:v>4.4565842438182859</c:v>
                </c:pt>
                <c:pt idx="2">
                  <c:v>4.0552077404667042</c:v>
                </c:pt>
                <c:pt idx="3">
                  <c:v>4.8574005967663592</c:v>
                </c:pt>
                <c:pt idx="4">
                  <c:v>4.1399999999999997</c:v>
                </c:pt>
                <c:pt idx="5">
                  <c:v>4.29</c:v>
                </c:pt>
                <c:pt idx="6">
                  <c:v>3.68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4.0591151768145282E-2"/>
                  <c:y val="-1.7922068234898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37-4A30-994F-AB411D40550D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37-4A30-994F-AB411D40550D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37-4A30-994F-AB411D40550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37-4A30-994F-AB411D40550D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F37-4A30-994F-AB411D40550D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1996-1998</c:v>
                </c:pt>
                <c:pt idx="1">
                  <c:v>1999-2001</c:v>
                </c:pt>
                <c:pt idx="2">
                  <c:v>2002-2004</c:v>
                </c:pt>
                <c:pt idx="3">
                  <c:v>2005-2007</c:v>
                </c:pt>
                <c:pt idx="4">
                  <c:v>2008-2010</c:v>
                </c:pt>
                <c:pt idx="5">
                  <c:v>2011-2013</c:v>
                </c:pt>
                <c:pt idx="6">
                  <c:v>2014-2016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6.54</c:v>
                </c:pt>
                <c:pt idx="1">
                  <c:v>5.4941373534338354</c:v>
                </c:pt>
                <c:pt idx="2">
                  <c:v>5.8913934426229506</c:v>
                </c:pt>
                <c:pt idx="3">
                  <c:v>5.6821691062936193</c:v>
                </c:pt>
                <c:pt idx="4">
                  <c:v>6.13</c:v>
                </c:pt>
                <c:pt idx="5">
                  <c:v>5.8</c:v>
                </c:pt>
                <c:pt idx="6">
                  <c:v>4.9400000000000004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2C8-4269-841D-CE27447E6A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Rest of NYS excluding NYC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0591151768145282E-2"/>
                  <c:y val="-2.5602954621282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BE4-41AF-A5C7-8256210FA50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BE4-41AF-A5C7-8256210FA50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BE4-41AF-A5C7-8256210FA50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BE4-41AF-A5C7-8256210FA50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BE4-41AF-A5C7-8256210FA50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BE4-41AF-A5C7-8256210FA50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BE4-41AF-A5C7-8256210FA50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BE4-41AF-A5C7-8256210FA505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BE4-41AF-A5C7-8256210FA505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BE4-41AF-A5C7-8256210FA505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BE4-41AF-A5C7-8256210FA505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1996-1998</c:v>
                </c:pt>
                <c:pt idx="1">
                  <c:v>1999-2001</c:v>
                </c:pt>
                <c:pt idx="2">
                  <c:v>2002-2004</c:v>
                </c:pt>
                <c:pt idx="3">
                  <c:v>2005-2007</c:v>
                </c:pt>
                <c:pt idx="4">
                  <c:v>2008-2010</c:v>
                </c:pt>
                <c:pt idx="5">
                  <c:v>2011-2013</c:v>
                </c:pt>
                <c:pt idx="6">
                  <c:v>2014-2016</c:v>
                </c:pt>
              </c:strCache>
            </c:strRef>
          </c:cat>
          <c:val>
            <c:numRef>
              <c:f>Sheet1!$E$2:$E$8</c:f>
              <c:numCache>
                <c:formatCode>0.0</c:formatCode>
                <c:ptCount val="7"/>
                <c:pt idx="0">
                  <c:v>6.39</c:v>
                </c:pt>
                <c:pt idx="1">
                  <c:v>6.2245947401929573</c:v>
                </c:pt>
                <c:pt idx="2">
                  <c:v>6.1272138266938434</c:v>
                </c:pt>
                <c:pt idx="3">
                  <c:v>5.9101806716534888</c:v>
                </c:pt>
                <c:pt idx="4">
                  <c:v>5.79</c:v>
                </c:pt>
                <c:pt idx="5">
                  <c:v>5.59</c:v>
                </c:pt>
                <c:pt idx="6">
                  <c:v>5.19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A2C8-4269-841D-CE27447E6A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4.0591151768145282E-2"/>
                  <c:y val="-2.816325008341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E4-41AF-A5C7-8256210FA50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E4-41AF-A5C7-8256210FA50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E4-41AF-A5C7-8256210FA50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BE4-41AF-A5C7-8256210FA50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BE4-41AF-A5C7-8256210FA50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BE4-41AF-A5C7-8256210FA50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BE4-41AF-A5C7-8256210FA50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BE4-41AF-A5C7-8256210FA505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BE4-41AF-A5C7-8256210FA505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BE4-41AF-A5C7-8256210FA505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BE4-41AF-A5C7-8256210FA505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37-4A30-994F-AB411D40550D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1996-1998</c:v>
                </c:pt>
                <c:pt idx="1">
                  <c:v>1999-2001</c:v>
                </c:pt>
                <c:pt idx="2">
                  <c:v>2002-2004</c:v>
                </c:pt>
                <c:pt idx="3">
                  <c:v>2005-2007</c:v>
                </c:pt>
                <c:pt idx="4">
                  <c:v>2008-2010</c:v>
                </c:pt>
                <c:pt idx="5">
                  <c:v>2011-2013</c:v>
                </c:pt>
                <c:pt idx="6">
                  <c:v>2014-2016</c:v>
                </c:pt>
              </c:strCache>
            </c:strRef>
          </c:cat>
          <c:val>
            <c:numRef>
              <c:f>Sheet1!$F$2:$F$8</c:f>
              <c:numCache>
                <c:formatCode>0.0</c:formatCode>
                <c:ptCount val="7"/>
                <c:pt idx="0">
                  <c:v>7.23</c:v>
                </c:pt>
                <c:pt idx="1">
                  <c:v>6.9200167547647915</c:v>
                </c:pt>
                <c:pt idx="2">
                  <c:v>6.8574750404678975</c:v>
                </c:pt>
                <c:pt idx="3">
                  <c:v>6.7644104559927714</c:v>
                </c:pt>
                <c:pt idx="4">
                  <c:v>6.39</c:v>
                </c:pt>
                <c:pt idx="5">
                  <c:v>6.01</c:v>
                </c:pt>
                <c:pt idx="6">
                  <c:v>5.86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C11-43F8-B0BD-DD92F1457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7853696"/>
        <c:axId val="387925120"/>
      </c:lineChart>
      <c:catAx>
        <c:axId val="3878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925120"/>
        <c:crosses val="autoZero"/>
        <c:auto val="1"/>
        <c:lblAlgn val="ctr"/>
        <c:lblOffset val="100"/>
        <c:noMultiLvlLbl val="0"/>
      </c:catAx>
      <c:valAx>
        <c:axId val="387925120"/>
        <c:scaling>
          <c:orientation val="minMax"/>
          <c:max val="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Infant mortality rate per 1,000 live births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9777098037936336E-3"/>
              <c:y val="0.194617936381697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85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98002152507247E-2"/>
          <c:y val="2.4945439097614645E-2"/>
          <c:w val="0.83735067565210797"/>
          <c:h val="0.82645382252853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Infant mortality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0B8-4EB2-9877-8FF6E34C9A9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0B8-4EB2-9877-8FF6E34C9A9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0B8-4EB2-9877-8FF6E34C9A9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0B8-4EB2-9877-8FF6E34C9A9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0B8-4EB2-9877-8FF6E34C9A9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B8-4EB2-9877-8FF6E34C9A9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B8-4EB2-9877-8FF6E34C9A9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B8-4EB2-9877-8FF6E34C9A93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0B8-4EB2-9877-8FF6E34C9A93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0B8-4EB2-9877-8FF6E34C9A93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C0B8-4EB2-9877-8FF6E34C9A93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0B8-4EB2-9877-8FF6E34C9A93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C0B8-4EB2-9877-8FF6E34C9A93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0B8-4EB2-9877-8FF6E34C9A93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C0B8-4EB2-9877-8FF6E34C9A93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C0B8-4EB2-9877-8FF6E34C9A93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C0B8-4EB2-9877-8FF6E34C9A93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C0B8-4EB2-9877-8FF6E34C9A9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Hispanic</c:v>
                </c:pt>
                <c:pt idx="7">
                  <c:v>Non-Hispanic Black</c:v>
                </c:pt>
                <c:pt idx="8">
                  <c:v>Non-Hispanic White</c:v>
                </c:pt>
                <c:pt idx="10">
                  <c:v>&lt;HS</c:v>
                </c:pt>
                <c:pt idx="11">
                  <c:v>HS/Some college</c:v>
                </c:pt>
                <c:pt idx="12">
                  <c:v>College+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7.05</c:v>
                </c:pt>
                <c:pt idx="1">
                  <c:v>5.04</c:v>
                </c:pt>
                <c:pt idx="2">
                  <c:v>4.05</c:v>
                </c:pt>
                <c:pt idx="3">
                  <c:v>3.87</c:v>
                </c:pt>
                <c:pt idx="4" formatCode="0.00">
                  <c:v>3.4586633939529174</c:v>
                </c:pt>
                <c:pt idx="6" formatCode="0.00">
                  <c:v>4.6866863391772258</c:v>
                </c:pt>
                <c:pt idx="7">
                  <c:v>9.17</c:v>
                </c:pt>
                <c:pt idx="8">
                  <c:v>2.69</c:v>
                </c:pt>
                <c:pt idx="10" formatCode="0.00">
                  <c:v>5.8559326852009779</c:v>
                </c:pt>
                <c:pt idx="11" formatCode="0.00">
                  <c:v>4.7459647835656638</c:v>
                </c:pt>
                <c:pt idx="12" formatCode="0.00">
                  <c:v>2.1807453017766663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0B8-4EB2-9877-8FF6E34C9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6426368"/>
        <c:axId val="216427904"/>
      </c:barChart>
      <c:catAx>
        <c:axId val="21642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216427904"/>
        <c:crosses val="autoZero"/>
        <c:auto val="1"/>
        <c:lblAlgn val="ctr"/>
        <c:lblOffset val="100"/>
        <c:noMultiLvlLbl val="0"/>
      </c:catAx>
      <c:valAx>
        <c:axId val="216427904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Infant mortality rate per 1,000 live births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"/>
              <c:y val="5.287837051476297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216426368"/>
        <c:crossesAt val="1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23099322783681E-2"/>
          <c:y val="2.4945439097614645E-2"/>
          <c:w val="0.83392557848183158"/>
          <c:h val="0.82645382252853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Infant mortality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D54-45A4-8E8F-B970EDD6D9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54-45A4-8E8F-B970EDD6D9D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54-45A4-8E8F-B970EDD6D9D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54-45A4-8E8F-B970EDD6D9D4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D54-45A4-8E8F-B970EDD6D9D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54-45A4-8E8F-B970EDD6D9D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D54-45A4-8E8F-B970EDD6D9D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D54-45A4-8E8F-B970EDD6D9D4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2D54-45A4-8E8F-B970EDD6D9D4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2D54-45A4-8E8F-B970EDD6D9D4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2D54-45A4-8E8F-B970EDD6D9D4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2D54-45A4-8E8F-B970EDD6D9D4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2D54-45A4-8E8F-B970EDD6D9D4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2D54-45A4-8E8F-B970EDD6D9D4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2D54-45A4-8E8F-B970EDD6D9D4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2D54-45A4-8E8F-B970EDD6D9D4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2D54-45A4-8E8F-B970EDD6D9D4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2D54-45A4-8E8F-B970EDD6D9D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35+</c:v>
                </c:pt>
                <c:pt idx="6">
                  <c:v>Hispanic</c:v>
                </c:pt>
                <c:pt idx="7">
                  <c:v>Non-Hispanic Black</c:v>
                </c:pt>
                <c:pt idx="8">
                  <c:v>Non-Hispanic White</c:v>
                </c:pt>
                <c:pt idx="10">
                  <c:v>&lt;HS</c:v>
                </c:pt>
                <c:pt idx="11">
                  <c:v>HS/Some college</c:v>
                </c:pt>
                <c:pt idx="12">
                  <c:v>College+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8.56</c:v>
                </c:pt>
                <c:pt idx="1">
                  <c:v>6.98</c:v>
                </c:pt>
                <c:pt idx="2">
                  <c:v>5.53</c:v>
                </c:pt>
                <c:pt idx="3">
                  <c:v>4.87</c:v>
                </c:pt>
                <c:pt idx="4">
                  <c:v>5.83</c:v>
                </c:pt>
                <c:pt idx="6">
                  <c:v>5.05</c:v>
                </c:pt>
                <c:pt idx="7">
                  <c:v>11.18</c:v>
                </c:pt>
                <c:pt idx="8">
                  <c:v>4.99</c:v>
                </c:pt>
                <c:pt idx="10" formatCode="0.00">
                  <c:v>7.6752906064090753</c:v>
                </c:pt>
                <c:pt idx="11" formatCode="0.00">
                  <c:v>6.3897504971644539</c:v>
                </c:pt>
                <c:pt idx="12" formatCode="0.00">
                  <c:v>3.5253457161696868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2D54-45A4-8E8F-B970EDD6D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6475136"/>
        <c:axId val="216476672"/>
      </c:barChart>
      <c:catAx>
        <c:axId val="21647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216476672"/>
        <c:crosses val="autoZero"/>
        <c:auto val="1"/>
        <c:lblAlgn val="ctr"/>
        <c:lblOffset val="100"/>
        <c:noMultiLvlLbl val="0"/>
      </c:catAx>
      <c:valAx>
        <c:axId val="216476672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Infant mortality rate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 1,000 live births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2.2833981135176088E-3"/>
              <c:y val="7.09496664044629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216475136"/>
        <c:crossesAt val="1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5.0285174793225314E-2"/>
                  <c:y val="-1.6247930627733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Sheet1!$A$2:$A$8</c:f>
              <c:strCache>
                <c:ptCount val="7"/>
                <c:pt idx="0">
                  <c:v>1996-1998</c:v>
                </c:pt>
                <c:pt idx="1">
                  <c:v>1999-2001</c:v>
                </c:pt>
                <c:pt idx="2">
                  <c:v>2002-2004</c:v>
                </c:pt>
                <c:pt idx="3">
                  <c:v>2005-2007</c:v>
                </c:pt>
                <c:pt idx="4">
                  <c:v>2008-2010</c:v>
                </c:pt>
                <c:pt idx="5">
                  <c:v>2011-2013</c:v>
                </c:pt>
                <c:pt idx="6">
                  <c:v>2014-2016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5.0142647185960056</c:v>
                </c:pt>
                <c:pt idx="1">
                  <c:v>4.4598987073852898</c:v>
                </c:pt>
                <c:pt idx="2">
                  <c:v>5.0697084917617232</c:v>
                </c:pt>
                <c:pt idx="3">
                  <c:v>5.1251294913036363</c:v>
                </c:pt>
                <c:pt idx="4">
                  <c:v>5.2370301674758606</c:v>
                </c:pt>
                <c:pt idx="5">
                  <c:v>5.1299786731223698</c:v>
                </c:pt>
                <c:pt idx="6">
                  <c:v>4.2688203057398324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5.866603725876287E-2"/>
                  <c:y val="-5.4159768759110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Sheet1!$A$2:$A$8</c:f>
              <c:strCache>
                <c:ptCount val="7"/>
                <c:pt idx="0">
                  <c:v>1996-1998</c:v>
                </c:pt>
                <c:pt idx="1">
                  <c:v>1999-2001</c:v>
                </c:pt>
                <c:pt idx="2">
                  <c:v>2002-2004</c:v>
                </c:pt>
                <c:pt idx="3">
                  <c:v>2005-2007</c:v>
                </c:pt>
                <c:pt idx="4">
                  <c:v>2008-2010</c:v>
                </c:pt>
                <c:pt idx="5">
                  <c:v>2011-2013</c:v>
                </c:pt>
                <c:pt idx="6">
                  <c:v>2014-2016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11.471144749290445</c:v>
                </c:pt>
                <c:pt idx="1">
                  <c:v>11.680653209344522</c:v>
                </c:pt>
                <c:pt idx="2">
                  <c:v>12.008733624454148</c:v>
                </c:pt>
                <c:pt idx="3">
                  <c:v>11.169513797634691</c:v>
                </c:pt>
                <c:pt idx="4">
                  <c:v>12.54</c:v>
                </c:pt>
                <c:pt idx="5">
                  <c:v>9.3699999999999992</c:v>
                </c:pt>
                <c:pt idx="6">
                  <c:v>9.6199999999999992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5.02851747932253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Sheet1!$A$2:$A$8</c:f>
              <c:strCache>
                <c:ptCount val="7"/>
                <c:pt idx="0">
                  <c:v>1996-1998</c:v>
                </c:pt>
                <c:pt idx="1">
                  <c:v>1999-2001</c:v>
                </c:pt>
                <c:pt idx="2">
                  <c:v>2002-2004</c:v>
                </c:pt>
                <c:pt idx="3">
                  <c:v>2005-2007</c:v>
                </c:pt>
                <c:pt idx="4">
                  <c:v>2008-2010</c:v>
                </c:pt>
                <c:pt idx="5">
                  <c:v>2011-2013</c:v>
                </c:pt>
                <c:pt idx="6">
                  <c:v>2014-2016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3.9973970437854422</c:v>
                </c:pt>
                <c:pt idx="1">
                  <c:v>3.2478587705283011</c:v>
                </c:pt>
                <c:pt idx="2">
                  <c:v>3.4005100765114769</c:v>
                </c:pt>
                <c:pt idx="3">
                  <c:v>4.0104053761109899</c:v>
                </c:pt>
                <c:pt idx="4">
                  <c:v>3.53</c:v>
                </c:pt>
                <c:pt idx="5">
                  <c:v>3.15</c:v>
                </c:pt>
                <c:pt idx="6">
                  <c:v>2.56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196224"/>
        <c:axId val="216197760"/>
      </c:lineChart>
      <c:catAx>
        <c:axId val="21619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6197760"/>
        <c:crosses val="autoZero"/>
        <c:auto val="1"/>
        <c:lblAlgn val="ctr"/>
        <c:lblOffset val="100"/>
        <c:noMultiLvlLbl val="0"/>
      </c:catAx>
      <c:valAx>
        <c:axId val="216197760"/>
        <c:scaling>
          <c:orientation val="minMax"/>
          <c:max val="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smtClean="0"/>
                  <a:t>Infant mortality rate per 1,000 live births</a:t>
                </a:r>
                <a:endParaRPr lang="en-US" sz="12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6196224"/>
        <c:crosses val="autoZero"/>
        <c:crossBetween val="between"/>
        <c:majorUnit val="5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06455274171817E-2"/>
          <c:y val="2.4945439097614645E-2"/>
          <c:w val="0.83164219337447687"/>
          <c:h val="0.8496836577841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Infant mortality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C-4951-B268-1B56023777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8E-4360-909A-744312FDCC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8E-4360-909A-744312FDCCA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16B-41F7-99B2-1CDEB1DCF48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B-41F7-99B2-1CDEB1DCF48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16B-41F7-99B2-1CDEB1DCF48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C-4951-B268-1B56023777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C-4951-B268-1B56023777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C-4951-B268-1B5602377721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7FC-4951-B268-1B560237772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F5-4DA9-BF66-4933D6662F5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FC-4951-B268-1B560237772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FC-4951-B268-1B560237772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7FC-4951-B268-1B5602377721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7FC-4951-B268-1B560237772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7FC-4951-B268-1B560237772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7FC-4951-B268-1B5602377721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7FC-4951-B268-1B5602377721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7FC-4951-B268-1B5602377721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7FC-4951-B268-1B5602377721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FC-4951-B268-1B5602377721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7FC-4951-B268-1B56023777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7FC-4951-B268-1B5602377721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7.6*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Westchester</c:v>
                </c:pt>
                <c:pt idx="1">
                  <c:v>Rockland</c:v>
                </c:pt>
                <c:pt idx="2">
                  <c:v>Orange</c:v>
                </c:pt>
                <c:pt idx="4">
                  <c:v>Rest of NYS excluding NYC</c:v>
                </c:pt>
                <c:pt idx="5">
                  <c:v>United States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7.02</c:v>
                </c:pt>
                <c:pt idx="1">
                  <c:v>7.57</c:v>
                </c:pt>
                <c:pt idx="2">
                  <c:v>10.72</c:v>
                </c:pt>
                <c:pt idx="4">
                  <c:v>9.16</c:v>
                </c:pt>
                <c:pt idx="5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7FC-4951-B268-1B560237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6294144"/>
        <c:axId val="216295680"/>
      </c:barChart>
      <c:catAx>
        <c:axId val="21629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216295680"/>
        <c:crosses val="autoZero"/>
        <c:auto val="1"/>
        <c:lblAlgn val="ctr"/>
        <c:lblOffset val="100"/>
        <c:noMultiLvlLbl val="0"/>
      </c:catAx>
      <c:valAx>
        <c:axId val="216295680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41404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Infant mortality rate per 1,000 teen births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2781531531531531E-2"/>
              <c:y val="0.138678320473262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216294144"/>
        <c:crossesAt val="1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2726709242372"/>
          <c:y val="2.4833656394237125E-2"/>
          <c:w val="0.886114872408443"/>
          <c:h val="0.91348015720617337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4.89893210994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10.199999999999999</c:v>
                </c:pt>
                <c:pt idx="1">
                  <c:v>11</c:v>
                </c:pt>
                <c:pt idx="2">
                  <c:v>10</c:v>
                </c:pt>
                <c:pt idx="3">
                  <c:v>11.5</c:v>
                </c:pt>
                <c:pt idx="4">
                  <c:v>10.1</c:v>
                </c:pt>
                <c:pt idx="5">
                  <c:v>10.1</c:v>
                </c:pt>
                <c:pt idx="6">
                  <c:v>9.6999999999999993</c:v>
                </c:pt>
                <c:pt idx="7">
                  <c:v>9.6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8989321099485686E-2"/>
                  <c:y val="2.5602954621282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layout>
                <c:manualLayout>
                  <c:x val="0"/>
                  <c:y val="2.048236369702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0.0</c:formatCode>
                <c:ptCount val="8"/>
                <c:pt idx="0">
                  <c:v>44.8</c:v>
                </c:pt>
                <c:pt idx="1">
                  <c:v>44.5</c:v>
                </c:pt>
                <c:pt idx="2">
                  <c:v>41.3</c:v>
                </c:pt>
                <c:pt idx="3">
                  <c:v>43.4</c:v>
                </c:pt>
                <c:pt idx="4">
                  <c:v>40.1</c:v>
                </c:pt>
                <c:pt idx="5">
                  <c:v>41.8</c:v>
                </c:pt>
                <c:pt idx="6">
                  <c:v>41.5</c:v>
                </c:pt>
                <c:pt idx="7">
                  <c:v>36.5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7589626210928951E-2"/>
                  <c:y val="1.5361772772769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0.0</c:formatCode>
                <c:ptCount val="8"/>
                <c:pt idx="0">
                  <c:v>31.9</c:v>
                </c:pt>
                <c:pt idx="1">
                  <c:v>31.8</c:v>
                </c:pt>
                <c:pt idx="2">
                  <c:v>33.799999999999997</c:v>
                </c:pt>
                <c:pt idx="3">
                  <c:v>31.4</c:v>
                </c:pt>
                <c:pt idx="4">
                  <c:v>30.8</c:v>
                </c:pt>
                <c:pt idx="5">
                  <c:v>32.4</c:v>
                </c:pt>
                <c:pt idx="6">
                  <c:v>30.1</c:v>
                </c:pt>
                <c:pt idx="7">
                  <c:v>27.9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564096"/>
        <c:axId val="392668288"/>
      </c:lineChart>
      <c:catAx>
        <c:axId val="39256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668288"/>
        <c:crosses val="autoZero"/>
        <c:auto val="1"/>
        <c:lblAlgn val="ctr"/>
        <c:lblOffset val="100"/>
        <c:noMultiLvlLbl val="0"/>
      </c:catAx>
      <c:valAx>
        <c:axId val="392668288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Percentage of unintended pregnancy among live births, Westchester County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732670882082265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640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875590551181102"/>
          <c:y val="2.5602954621282911E-3"/>
          <c:w val="0.89124409448818898"/>
          <c:h val="5.7894065285875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32759098402518E-2"/>
          <c:y val="4.2755724629135156E-2"/>
          <c:w val="0.91130938040246423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4.8989321099485686E-2"/>
                  <c:y val="-2.048236369702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37-4A30-994F-AB411D40550D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7-4A30-994F-AB411D40550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37-4A30-994F-AB411D40550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37-4A30-994F-AB411D40550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37-4A30-994F-AB411D40550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37-4A30-994F-AB411D40550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37-4A30-994F-AB411D40550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4-41AF-A5C7-8256210FA505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37-4A30-994F-AB411D40550D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37-4A30-994F-AB411D40550D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37-4A30-994F-AB411D40550D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F37-4A30-994F-AB411D40550D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F37-4A30-994F-AB411D40550D}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F37-4A30-994F-AB411D405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38.6</c:v>
                </c:pt>
                <c:pt idx="1">
                  <c:v>39.200000000000003</c:v>
                </c:pt>
                <c:pt idx="2">
                  <c:v>39.4</c:v>
                </c:pt>
                <c:pt idx="3">
                  <c:v>37.799999999999997</c:v>
                </c:pt>
                <c:pt idx="4">
                  <c:v>35.5</c:v>
                </c:pt>
                <c:pt idx="5">
                  <c:v>37.200000000000003</c:v>
                </c:pt>
                <c:pt idx="6">
                  <c:v>35.6</c:v>
                </c:pt>
                <c:pt idx="7">
                  <c:v>32.5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 </c:v>
                </c:pt>
              </c:strCache>
            </c:strRef>
          </c:tx>
          <c:spPr>
            <a:ln>
              <a:solidFill>
                <a:schemeClr val="bg2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4.8989321099485686E-2"/>
                  <c:y val="2.5602954621282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43-4D6D-8C20-40621EE89539}"/>
                </c:ext>
              </c:extLst>
            </c:dLbl>
            <c:dLbl>
              <c:idx val="7"/>
              <c:layout>
                <c:manualLayout>
                  <c:x val="0"/>
                  <c:y val="-7.680886386384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43-4D6D-8C20-40621EE89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25.8</c:v>
                </c:pt>
                <c:pt idx="1">
                  <c:v>23.5</c:v>
                </c:pt>
                <c:pt idx="2">
                  <c:v>23.4</c:v>
                </c:pt>
                <c:pt idx="3">
                  <c:v>24.5</c:v>
                </c:pt>
                <c:pt idx="4">
                  <c:v>21.8</c:v>
                </c:pt>
                <c:pt idx="5">
                  <c:v>17.5</c:v>
                </c:pt>
                <c:pt idx="6">
                  <c:v>18.2</c:v>
                </c:pt>
                <c:pt idx="7">
                  <c:v>17.7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3-4D6D-8C20-40621EE89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 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4.8989321099485686E-2"/>
                  <c:y val="7.680886386384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3-4D6D-8C20-40621EE8953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43-4D6D-8C20-40621EE8953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43-4D6D-8C20-40621EE8953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43-4D6D-8C20-40621EE8953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43-4D6D-8C20-40621EE89539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43-4D6D-8C20-40621EE89539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43-4D6D-8C20-40621EE89539}"/>
                </c:ext>
              </c:extLst>
            </c:dLbl>
            <c:dLbl>
              <c:idx val="7"/>
              <c:layout>
                <c:manualLayout>
                  <c:x val="0"/>
                  <c:y val="-2.5602954621282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38.4</c:v>
                </c:pt>
                <c:pt idx="1">
                  <c:v>36.1</c:v>
                </c:pt>
                <c:pt idx="2">
                  <c:v>33.9</c:v>
                </c:pt>
                <c:pt idx="3" formatCode="0.0">
                  <c:v>37</c:v>
                </c:pt>
                <c:pt idx="4">
                  <c:v>32.9</c:v>
                </c:pt>
                <c:pt idx="5">
                  <c:v>30.1</c:v>
                </c:pt>
                <c:pt idx="6">
                  <c:v>27.9</c:v>
                </c:pt>
                <c:pt idx="7">
                  <c:v>27.3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43-4D6D-8C20-40621EE895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York State 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8989321099485686E-2"/>
                  <c:y val="2.5602954621282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C0-4ED4-BC8B-DBBF3675A88B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C0-4ED4-BC8B-DBBF3675A88B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C0-4ED4-BC8B-DBBF3675A88B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C0-4ED4-BC8B-DBBF3675A88B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C0-4ED4-BC8B-DBBF3675A88B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C0-4ED4-BC8B-DBBF3675A88B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C0-4ED4-BC8B-DBBF3675A8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36.4</c:v>
                </c:pt>
                <c:pt idx="1">
                  <c:v>35.700000000000003</c:v>
                </c:pt>
                <c:pt idx="2">
                  <c:v>34.9</c:v>
                </c:pt>
                <c:pt idx="3">
                  <c:v>34.200000000000003</c:v>
                </c:pt>
                <c:pt idx="4">
                  <c:v>33.700000000000003</c:v>
                </c:pt>
                <c:pt idx="5">
                  <c:v>32.700000000000003</c:v>
                </c:pt>
                <c:pt idx="6">
                  <c:v>31.7</c:v>
                </c:pt>
                <c:pt idx="7">
                  <c:v>30.5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C0-4ED4-BC8B-DBBF3675A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259136"/>
        <c:axId val="337305984"/>
      </c:lineChart>
      <c:catAx>
        <c:axId val="33725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05984"/>
        <c:crosses val="autoZero"/>
        <c:auto val="1"/>
        <c:lblAlgn val="ctr"/>
        <c:lblOffset val="100"/>
        <c:noMultiLvlLbl val="0"/>
      </c:catAx>
      <c:valAx>
        <c:axId val="337305984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Percent of unintended pregnancy among Medicaid live births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732670882082265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59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597253997010605"/>
          <c:y val="1.5361772772769745E-2"/>
          <c:w val="0.87402746002989395"/>
          <c:h val="9.4661179167258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33336524781385E-2"/>
          <c:y val="4.7876315553391745E-2"/>
          <c:w val="0.90011177862147407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3.2192982436804879E-2"/>
                  <c:y val="-2.5602954621282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4-41AF-A5C7-8256210FA505}"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Sheet1!$B$2:$B$16</c:f>
              <c:numCache>
                <c:formatCode>0.0</c:formatCode>
                <c:ptCount val="15"/>
                <c:pt idx="0">
                  <c:v>18.739999999999998</c:v>
                </c:pt>
                <c:pt idx="1">
                  <c:v>18.5</c:v>
                </c:pt>
                <c:pt idx="2">
                  <c:v>19.37</c:v>
                </c:pt>
                <c:pt idx="3">
                  <c:v>19.46</c:v>
                </c:pt>
                <c:pt idx="4">
                  <c:v>16.57</c:v>
                </c:pt>
                <c:pt idx="5">
                  <c:v>18.170000000000002</c:v>
                </c:pt>
                <c:pt idx="6">
                  <c:v>16.829999999999998</c:v>
                </c:pt>
                <c:pt idx="7">
                  <c:v>14.86</c:v>
                </c:pt>
                <c:pt idx="8">
                  <c:v>12.78</c:v>
                </c:pt>
                <c:pt idx="9">
                  <c:v>11.67</c:v>
                </c:pt>
                <c:pt idx="10">
                  <c:v>10.71</c:v>
                </c:pt>
                <c:pt idx="11">
                  <c:v>9.98</c:v>
                </c:pt>
                <c:pt idx="12">
                  <c:v>7.53</c:v>
                </c:pt>
                <c:pt idx="13">
                  <c:v>8.43</c:v>
                </c:pt>
                <c:pt idx="14">
                  <c:v>7.1017706224493073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1F78B4"/>
              </a:solidFill>
              <a:ln w="25400">
                <a:solidFill>
                  <a:schemeClr val="bg2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0"/>
              <c:layout>
                <c:manualLayout>
                  <c:x val="-3.0793287548248158E-2"/>
                  <c:y val="3.584413646979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CBE4-41AF-A5C7-8256210FA50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FB-40D0-865E-909D22CA772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BE4-41AF-A5C7-8256210FA50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BE4-41AF-A5C7-8256210FA50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FB-40D0-865E-909D22CA772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BE4-41AF-A5C7-8256210FA50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BE4-41AF-A5C7-8256210FA50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BE4-41AF-A5C7-8256210FA50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FB-40D0-865E-909D22CA772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BE4-41AF-A5C7-8256210FA505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BE4-41AF-A5C7-8256210FA505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FB-40D0-865E-909D22CA772F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BE4-41AF-A5C7-8256210FA5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Sheet1!$C$2:$C$16</c:f>
              <c:numCache>
                <c:formatCode>0.0</c:formatCode>
                <c:ptCount val="15"/>
                <c:pt idx="0">
                  <c:v>16.54</c:v>
                </c:pt>
                <c:pt idx="1">
                  <c:v>18.61</c:v>
                </c:pt>
                <c:pt idx="2">
                  <c:v>19.55</c:v>
                </c:pt>
                <c:pt idx="3">
                  <c:v>16.87</c:v>
                </c:pt>
                <c:pt idx="4">
                  <c:v>16.64</c:v>
                </c:pt>
                <c:pt idx="5">
                  <c:v>17.91</c:v>
                </c:pt>
                <c:pt idx="6">
                  <c:v>16.73</c:v>
                </c:pt>
                <c:pt idx="7">
                  <c:v>14.05</c:v>
                </c:pt>
                <c:pt idx="8">
                  <c:v>12.21</c:v>
                </c:pt>
                <c:pt idx="9">
                  <c:v>13.84</c:v>
                </c:pt>
                <c:pt idx="10">
                  <c:v>11.23</c:v>
                </c:pt>
                <c:pt idx="11">
                  <c:v>12.2</c:v>
                </c:pt>
                <c:pt idx="12">
                  <c:v>11.28</c:v>
                </c:pt>
                <c:pt idx="13">
                  <c:v>12.96</c:v>
                </c:pt>
                <c:pt idx="14">
                  <c:v>13.47848626231208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2.2395118216907754E-2"/>
                  <c:y val="-2.304265915915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E4-41AF-A5C7-8256210FA505}"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Sheet1!$D$2:$D$16</c:f>
              <c:numCache>
                <c:formatCode>0.0</c:formatCode>
                <c:ptCount val="15"/>
                <c:pt idx="0">
                  <c:v>25.4</c:v>
                </c:pt>
                <c:pt idx="1">
                  <c:v>23.77</c:v>
                </c:pt>
                <c:pt idx="2">
                  <c:v>24.23</c:v>
                </c:pt>
                <c:pt idx="3">
                  <c:v>21.97</c:v>
                </c:pt>
                <c:pt idx="4">
                  <c:v>25.31</c:v>
                </c:pt>
                <c:pt idx="5">
                  <c:v>25.57</c:v>
                </c:pt>
                <c:pt idx="6">
                  <c:v>22.77</c:v>
                </c:pt>
                <c:pt idx="7">
                  <c:v>21.93</c:v>
                </c:pt>
                <c:pt idx="8">
                  <c:v>21.85</c:v>
                </c:pt>
                <c:pt idx="9">
                  <c:v>18.829999999999998</c:v>
                </c:pt>
                <c:pt idx="10">
                  <c:v>15.89</c:v>
                </c:pt>
                <c:pt idx="11">
                  <c:v>14.84</c:v>
                </c:pt>
                <c:pt idx="12">
                  <c:v>15.41</c:v>
                </c:pt>
                <c:pt idx="13">
                  <c:v>13.85</c:v>
                </c:pt>
                <c:pt idx="14">
                  <c:v>14.855875831485587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2C8-4269-841D-CE27447E6A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Rest of NYS excluding NYC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3.079328754824813E-2"/>
                  <c:y val="2.8163250083411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BE4-41AF-A5C7-8256210FA50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BE4-41AF-A5C7-8256210FA50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BE4-41AF-A5C7-8256210FA50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BE4-41AF-A5C7-8256210FA50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BE4-41AF-A5C7-8256210FA50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BE4-41AF-A5C7-8256210FA50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BE4-41AF-A5C7-8256210FA50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BE4-41AF-A5C7-8256210FA50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BE4-41AF-A5C7-8256210FA505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BE4-41AF-A5C7-8256210FA505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BE4-41AF-A5C7-8256210FA505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BE4-41AF-A5C7-8256210FA505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BE4-41AF-A5C7-8256210FA5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Sheet1!$E$2:$E$16</c:f>
              <c:numCache>
                <c:formatCode>0.0</c:formatCode>
                <c:ptCount val="15"/>
                <c:pt idx="0">
                  <c:v>23.18</c:v>
                </c:pt>
                <c:pt idx="1">
                  <c:v>21.4</c:v>
                </c:pt>
                <c:pt idx="2">
                  <c:v>21.23</c:v>
                </c:pt>
                <c:pt idx="3">
                  <c:v>22.1</c:v>
                </c:pt>
                <c:pt idx="4">
                  <c:v>22.51</c:v>
                </c:pt>
                <c:pt idx="5">
                  <c:v>21.86</c:v>
                </c:pt>
                <c:pt idx="6">
                  <c:v>21.25</c:v>
                </c:pt>
                <c:pt idx="7">
                  <c:v>20.02</c:v>
                </c:pt>
                <c:pt idx="8">
                  <c:v>18.59</c:v>
                </c:pt>
                <c:pt idx="9">
                  <c:v>17.600000000000001</c:v>
                </c:pt>
                <c:pt idx="10">
                  <c:v>15.86</c:v>
                </c:pt>
                <c:pt idx="11">
                  <c:v>13.99</c:v>
                </c:pt>
                <c:pt idx="12">
                  <c:v>13.07</c:v>
                </c:pt>
                <c:pt idx="13">
                  <c:v>12.12</c:v>
                </c:pt>
                <c:pt idx="14">
                  <c:v>12.440569363781325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A2C8-4269-841D-CE27447E6A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2.2395118216907754E-2"/>
                  <c:y val="-2.5602954621282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E4-41AF-A5C7-8256210FA50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E4-41AF-A5C7-8256210FA50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E4-41AF-A5C7-8256210FA50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E4-41AF-A5C7-8256210FA505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BE4-41AF-A5C7-8256210FA50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BE4-41AF-A5C7-8256210FA50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BE4-41AF-A5C7-8256210FA50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BE4-41AF-A5C7-8256210FA505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BE4-41AF-A5C7-8256210FA50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BE4-41AF-A5C7-8256210FA505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BE4-41AF-A5C7-8256210FA505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BE4-41AF-A5C7-8256210FA505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BE4-41AF-A5C7-8256210FA505}"/>
                </c:ext>
              </c:extLst>
            </c:dLbl>
            <c:dLbl>
              <c:idx val="13"/>
              <c:delete val="1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Sheet1!$F$2:$F$16</c:f>
              <c:numCache>
                <c:formatCode>0.0</c:formatCode>
                <c:ptCount val="15"/>
                <c:pt idx="0">
                  <c:v>41.1</c:v>
                </c:pt>
                <c:pt idx="1">
                  <c:v>40.54</c:v>
                </c:pt>
                <c:pt idx="2">
                  <c:v>39.729999999999997</c:v>
                </c:pt>
                <c:pt idx="3">
                  <c:v>41.09</c:v>
                </c:pt>
                <c:pt idx="4">
                  <c:v>41.46</c:v>
                </c:pt>
                <c:pt idx="5">
                  <c:v>40.24</c:v>
                </c:pt>
                <c:pt idx="6">
                  <c:v>37.93</c:v>
                </c:pt>
                <c:pt idx="7">
                  <c:v>34.25</c:v>
                </c:pt>
                <c:pt idx="8">
                  <c:v>31.33</c:v>
                </c:pt>
                <c:pt idx="9">
                  <c:v>29.37</c:v>
                </c:pt>
                <c:pt idx="10">
                  <c:v>26.48</c:v>
                </c:pt>
                <c:pt idx="11">
                  <c:v>24.22</c:v>
                </c:pt>
                <c:pt idx="12">
                  <c:v>22.28</c:v>
                </c:pt>
                <c:pt idx="13">
                  <c:v>20.309999999999999</c:v>
                </c:pt>
                <c:pt idx="14">
                  <c:v>18.814618171477012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C11-43F8-B0BD-DD92F1457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142272"/>
        <c:axId val="395143808"/>
      </c:lineChart>
      <c:catAx>
        <c:axId val="3951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143808"/>
        <c:crosses val="autoZero"/>
        <c:auto val="1"/>
        <c:lblAlgn val="ctr"/>
        <c:lblOffset val="100"/>
        <c:noMultiLvlLbl val="0"/>
      </c:catAx>
      <c:valAx>
        <c:axId val="395143808"/>
        <c:scaling>
          <c:orientation val="minMax"/>
          <c:max val="4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  <a:latin typeface="+mn-lt"/>
                  </a:rPr>
                  <a:t>Teen birth rate per 1,000</a:t>
                </a:r>
                <a:endParaRPr lang="en-US" sz="120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9.3774424268722543E-3"/>
              <c:y val="0.312391625589585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14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59290442073009E-2"/>
          <c:y val="4.5380943988239192E-2"/>
          <c:w val="0.90988587060849868"/>
          <c:h val="0.89555808897127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Westchester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5.4455703534046523E-2"/>
                  <c:y val="-4.9907170697653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>
                  <c:v>72.193803686902811</c:v>
                </c:pt>
                <c:pt idx="1">
                  <c:v>73.450175262894348</c:v>
                </c:pt>
                <c:pt idx="2">
                  <c:v>73.477906739971488</c:v>
                </c:pt>
                <c:pt idx="3">
                  <c:v>73.468306126775502</c:v>
                </c:pt>
                <c:pt idx="4">
                  <c:v>76.77283320386195</c:v>
                </c:pt>
                <c:pt idx="5">
                  <c:v>76.478919272251872</c:v>
                </c:pt>
                <c:pt idx="6">
                  <c:v>79.154992715454441</c:v>
                </c:pt>
                <c:pt idx="7">
                  <c:v>81.583457100422706</c:v>
                </c:pt>
                <c:pt idx="8">
                  <c:v>84.111868484362475</c:v>
                </c:pt>
                <c:pt idx="9">
                  <c:v>84.888757629454616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Rockland</c:v>
                </c:pt>
              </c:strCache>
            </c:strRef>
          </c:tx>
          <c:spPr>
            <a:ln w="28575" cap="rnd">
              <a:solidFill>
                <a:srgbClr val="1F78B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1F78B4"/>
              </a:solidFill>
              <a:ln w="25400">
                <a:solidFill>
                  <a:schemeClr val="bg2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1FB-40D0-865E-909D22CA772F}"/>
              </c:ext>
            </c:extLst>
          </c:dPt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>
                  <c:v>65.217391304347828</c:v>
                </c:pt>
                <c:pt idx="1">
                  <c:v>67.318932655654379</c:v>
                </c:pt>
                <c:pt idx="2">
                  <c:v>69.949434143992292</c:v>
                </c:pt>
                <c:pt idx="3">
                  <c:v>71.415226529659037</c:v>
                </c:pt>
                <c:pt idx="4">
                  <c:v>70.861989912883999</c:v>
                </c:pt>
                <c:pt idx="5">
                  <c:v>71.460928652321627</c:v>
                </c:pt>
                <c:pt idx="6">
                  <c:v>76.30124366651313</c:v>
                </c:pt>
                <c:pt idx="7">
                  <c:v>77.719883284701964</c:v>
                </c:pt>
                <c:pt idx="8">
                  <c:v>80.3497555471982</c:v>
                </c:pt>
                <c:pt idx="9">
                  <c:v>78.417818740399383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13-4ED0-AAE3-E8FE8C694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Orange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>
                <c:manualLayout>
                  <c:x val="-5.4455703534046523E-2"/>
                  <c:y val="9.9814341395306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0.0</c:formatCode>
                <c:ptCount val="10"/>
                <c:pt idx="0">
                  <c:v>65.625650635019781</c:v>
                </c:pt>
                <c:pt idx="1">
                  <c:v>67.320943829609519</c:v>
                </c:pt>
                <c:pt idx="2">
                  <c:v>71.068001668752615</c:v>
                </c:pt>
                <c:pt idx="3">
                  <c:v>71.763702281936446</c:v>
                </c:pt>
                <c:pt idx="4">
                  <c:v>72.603036876355759</c:v>
                </c:pt>
                <c:pt idx="5">
                  <c:v>76.694000863185153</c:v>
                </c:pt>
                <c:pt idx="6">
                  <c:v>79.786998003106277</c:v>
                </c:pt>
                <c:pt idx="7">
                  <c:v>81.197681905988404</c:v>
                </c:pt>
                <c:pt idx="8">
                  <c:v>80.276459665772649</c:v>
                </c:pt>
                <c:pt idx="9">
                  <c:v>80.408997955010221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2C8-4269-841D-CE27447E6A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Rest of NYS excluding NYC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5.4455703534046523E-2"/>
                  <c:y val="-2.4953585348826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Sheet1!$E$2:$E$11</c:f>
              <c:numCache>
                <c:formatCode>0.0</c:formatCode>
                <c:ptCount val="10"/>
                <c:pt idx="0">
                  <c:v>74.938690579404991</c:v>
                </c:pt>
                <c:pt idx="1">
                  <c:v>75.701449202813308</c:v>
                </c:pt>
                <c:pt idx="2">
                  <c:v>76.667313484463719</c:v>
                </c:pt>
                <c:pt idx="3">
                  <c:v>76.481295452008695</c:v>
                </c:pt>
                <c:pt idx="4">
                  <c:v>77.105372329392239</c:v>
                </c:pt>
                <c:pt idx="5">
                  <c:v>77.875083622210056</c:v>
                </c:pt>
                <c:pt idx="6">
                  <c:v>81.883083649233598</c:v>
                </c:pt>
                <c:pt idx="7">
                  <c:v>82.784185949261229</c:v>
                </c:pt>
                <c:pt idx="8">
                  <c:v>83.124260763712016</c:v>
                </c:pt>
                <c:pt idx="9">
                  <c:v>82.688291800083533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A2C8-4269-841D-CE27447E6A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United States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5.4455703534046523E-2"/>
                  <c:y val="-2.4953585348826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Sheet1!$F$2:$F$11</c:f>
              <c:numCache>
                <c:formatCode>0.0</c:formatCode>
                <c:ptCount val="10"/>
                <c:pt idx="0">
                  <c:v>66.380623381273239</c:v>
                </c:pt>
                <c:pt idx="1">
                  <c:v>68.303163032554309</c:v>
                </c:pt>
                <c:pt idx="2">
                  <c:v>69.47731000260481</c:v>
                </c:pt>
                <c:pt idx="3">
                  <c:v>70.921046753086202</c:v>
                </c:pt>
                <c:pt idx="4">
                  <c:v>71.62100622546474</c:v>
                </c:pt>
                <c:pt idx="5">
                  <c:v>71.037374683847503</c:v>
                </c:pt>
                <c:pt idx="6">
                  <c:v>73.602267838525677</c:v>
                </c:pt>
                <c:pt idx="7">
                  <c:v>74.331887705671178</c:v>
                </c:pt>
                <c:pt idx="8">
                  <c:v>77.144315985456004</c:v>
                </c:pt>
                <c:pt idx="9">
                  <c:v>77.287592528565369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C11-43F8-B0BD-DD92F1457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69952"/>
        <c:axId val="342271488"/>
      </c:lineChart>
      <c:catAx>
        <c:axId val="34226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271488"/>
        <c:crossesAt val="0"/>
        <c:auto val="1"/>
        <c:lblAlgn val="ctr"/>
        <c:lblOffset val="100"/>
        <c:noMultiLvlLbl val="0"/>
      </c:catAx>
      <c:valAx>
        <c:axId val="342271488"/>
        <c:scaling>
          <c:orientation val="minMax"/>
          <c:max val="90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Percent starting prenatal care in the first trimester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25740183247537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2699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4229145269886"/>
          <c:y val="5.659248889105481E-2"/>
          <c:w val="0.61948933013808061"/>
          <c:h val="0.801673024128820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Births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CF-4724-BA69-640161C604B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CF-4724-BA69-640161C604B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 prenatal care</c:v>
                </c:pt>
                <c:pt idx="1">
                  <c:v>1st trimester</c:v>
                </c:pt>
                <c:pt idx="2">
                  <c:v>2nd trimester</c:v>
                </c:pt>
                <c:pt idx="3">
                  <c:v>3rd trimester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16639</c:v>
                </c:pt>
                <c:pt idx="2">
                  <c:v>2900</c:v>
                </c:pt>
                <c:pt idx="3">
                  <c:v>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CF-4724-BA69-640161C60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9621134314732398E-2"/>
          <c:y val="0.88672567809237735"/>
          <c:w val="0.94807657195024553"/>
          <c:h val="7.107583617979286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0.02947</cdr:x>
      <cdr:y>0.89833</cdr:y>
    </cdr:from>
    <cdr:to>
      <cdr:x>0.06298</cdr:x>
      <cdr:y>0.97319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014" y="457200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0.42531</cdr:x>
      <cdr:y>0.00754</cdr:y>
    </cdr:from>
    <cdr:to>
      <cdr:x>0.54603</cdr:x>
      <cdr:y>0.12559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95E0BF5-BA94-45C9-9E97-7C67A7480552}"/>
            </a:ext>
          </a:extLst>
        </cdr:cNvPr>
        <cdr:cNvSpPr txBox="1"/>
      </cdr:nvSpPr>
      <cdr:spPr>
        <a:xfrm xmlns:a="http://schemas.openxmlformats.org/drawingml/2006/main">
          <a:off x="4439980" y="19665"/>
          <a:ext cx="1260245" cy="3077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United States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0.54647</cdr:x>
      <cdr:y>0.66792</cdr:y>
    </cdr:from>
    <cdr:to>
      <cdr:x>0.9203</cdr:x>
      <cdr:y>0.82174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5274136C-C3F9-467A-867D-B8D67F36FE4E}"/>
            </a:ext>
          </a:extLst>
        </cdr:cNvPr>
        <cdr:cNvSpPr txBox="1"/>
      </cdr:nvSpPr>
      <cdr:spPr>
        <a:xfrm xmlns:a="http://schemas.openxmlformats.org/drawingml/2006/main">
          <a:off x="4455577" y="3207407"/>
          <a:ext cx="3048000" cy="7386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Preterm defined as giving birth &lt;37 weeks based on obstetrician/clinical estimate of gestational age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0.34267</cdr:x>
      <cdr:y>0.00106</cdr:y>
    </cdr:from>
    <cdr:to>
      <cdr:x>0.79349</cdr:x>
      <cdr:y>0.07563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1186B443-FAEB-4CDB-A6BD-00CA42CB3701}"/>
            </a:ext>
          </a:extLst>
        </cdr:cNvPr>
        <cdr:cNvSpPr txBox="1"/>
      </cdr:nvSpPr>
      <cdr:spPr>
        <a:xfrm xmlns:a="http://schemas.openxmlformats.org/drawingml/2006/main">
          <a:off x="1853400" y="5255"/>
          <a:ext cx="2438383" cy="3693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i="1" dirty="0" smtClean="0"/>
            <a:t>2017</a:t>
          </a:r>
          <a:endParaRPr lang="en-US" i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0.32454</cdr:x>
      <cdr:y>0.01132</cdr:y>
    </cdr:from>
    <cdr:to>
      <cdr:x>0.74012</cdr:x>
      <cdr:y>0.07346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C64D9A32-58D9-4C1B-B890-65CE51F70C2A}"/>
            </a:ext>
          </a:extLst>
        </cdr:cNvPr>
        <cdr:cNvSpPr txBox="1"/>
      </cdr:nvSpPr>
      <cdr:spPr>
        <a:xfrm xmlns:a="http://schemas.openxmlformats.org/drawingml/2006/main">
          <a:off x="1904206" y="56068"/>
          <a:ext cx="243837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i="1" dirty="0" smtClean="0"/>
            <a:t>2016</a:t>
          </a:r>
          <a:endParaRPr lang="en-US" sz="14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0.28567</cdr:x>
      <cdr:y>0.02741</cdr:y>
    </cdr:from>
    <cdr:to>
      <cdr:x>0.54278</cdr:x>
      <cdr:y>0.10378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122420"/>
          <a:ext cx="1371600" cy="341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i="1" dirty="0" smtClean="0"/>
            <a:t>2007-2016</a:t>
          </a:r>
          <a:endParaRPr lang="en-US" sz="1400" i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0.9638</cdr:x>
      <cdr:y>0.38995</cdr:y>
    </cdr:from>
    <cdr:to>
      <cdr:x>0.98056</cdr:x>
      <cdr:y>0.79615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8763001" y="1828800"/>
          <a:ext cx="152400" cy="1904999"/>
        </a:xfrm>
        <a:prstGeom xmlns:a="http://schemas.openxmlformats.org/drawingml/2006/main" prst="rightBrace">
          <a:avLst/>
        </a:prstGeom>
        <a:ln xmlns:a="http://schemas.openxmlformats.org/drawingml/2006/main" w="25400">
          <a:solidFill>
            <a:schemeClr val="accent4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47D85AF-C9C9-4DF5-87E1-CBCDD2FCE8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FF043D-581C-43A1-A4EE-417D14F19D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70B5B-8BD7-4035-B61F-3DA7FFE91A0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4F7D49-175D-4635-AD3A-8C26BBDD5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A14339-ED8E-43C7-8288-E5A868C038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52317-07AB-47BB-9670-95EA7CA39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65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CB7DA-E938-4D00-8426-2E3974EEFB97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9DCE5-5103-4FC2-A56B-B9D2798A8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24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94123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55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55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48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7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45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67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1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48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67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5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45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59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1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6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6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6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1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6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6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1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6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45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6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45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58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6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70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41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47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4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58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7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92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666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47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676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831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66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355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355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355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947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8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percent of live births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737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66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10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bur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354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522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582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334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92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4FEFA-7F39-4FC6-BF2A-605ECD23366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825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4FEFA-7F39-4FC6-BF2A-605ECD23366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2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4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1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5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3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3"/>
            <a:ext cx="7783996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6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73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3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6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1"/>
            <a:ext cx="7783996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7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2" y="2223881"/>
            <a:ext cx="7783996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34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5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90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791903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83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2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066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1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7" y="3865206"/>
            <a:ext cx="4578163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57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30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281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6" y="1220737"/>
            <a:ext cx="8316212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12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10" y="1200342"/>
            <a:ext cx="7783996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10" y="3665825"/>
            <a:ext cx="7783996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567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722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251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8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94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7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4" y="3638196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9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82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61" y="1476375"/>
            <a:ext cx="5165730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7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272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6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576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934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0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71" y="2327455"/>
            <a:ext cx="8122877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7" y="387508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51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2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5" y="1160473"/>
            <a:ext cx="8122877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99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3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60" y="1837581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2" y="2554219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08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7" y="1760462"/>
            <a:ext cx="8316212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4" y="3055721"/>
            <a:ext cx="831495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3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19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4" y="2801030"/>
            <a:ext cx="346141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86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8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3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83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30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2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4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OCPHDept@montefiore.or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onder.cdc.gov/natality.html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health.ny.gov/statistics/chac/indicators/sub.htm" TargetMode="External"/><Relationship Id="rId5" Type="http://schemas.openxmlformats.org/officeDocument/2006/relationships/hyperlink" Target="https://webbi1.health.ny.gov/SASStoredProcess/guest?_program=/EBI/PHIG/apps/dashboard/pa_dashboard&amp;p=ch" TargetMode="External"/><Relationship Id="rId4" Type="http://schemas.openxmlformats.org/officeDocument/2006/relationships/hyperlink" Target="https://wonder.cdc.gov/lbd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7012" y="1277212"/>
            <a:ext cx="11869738" cy="366254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800" dirty="0"/>
              <a:t>Lower Hudson Valley Community Health Dashboard: 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4400" b="0" i="1" dirty="0" smtClean="0"/>
              <a:t>Maternal and Infant Health </a:t>
            </a:r>
            <a:r>
              <a:rPr lang="en-US" sz="4400" b="0" i="1" dirty="0"/>
              <a:t>in Westchester, Rockland, and Orange counties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Last Updated: </a:t>
            </a:r>
            <a:r>
              <a:rPr lang="en-US" sz="2400" b="0" dirty="0" smtClean="0"/>
              <a:t>3/20/2019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56663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385827"/>
              </p:ext>
            </p:extLst>
          </p:nvPr>
        </p:nvGraphicFramePr>
        <p:xfrm>
          <a:off x="760412" y="1219200"/>
          <a:ext cx="10668000" cy="50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The percent of unintended pregnancy continues to be lower for non-Hispanic white women in Westchester County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4AB61A-8065-4AAE-9E1F-81B353B805AB}"/>
              </a:ext>
            </a:extLst>
          </p:cNvPr>
          <p:cNvSpPr txBox="1"/>
          <p:nvPr/>
        </p:nvSpPr>
        <p:spPr>
          <a:xfrm>
            <a:off x="1049769" y="6369016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Prevention Agenda, 2008-2015.</a:t>
            </a:r>
          </a:p>
        </p:txBody>
      </p:sp>
    </p:spTree>
    <p:extLst>
      <p:ext uri="{BB962C8B-B14F-4D97-AF65-F5344CB8AC3E}">
        <p14:creationId xmlns:p14="http://schemas.microsoft.com/office/powerpoint/2010/main" val="206611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921200"/>
              </p:ext>
            </p:extLst>
          </p:nvPr>
        </p:nvGraphicFramePr>
        <p:xfrm>
          <a:off x="1065212" y="1320800"/>
          <a:ext cx="9073406" cy="496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1" y="350335"/>
            <a:ext cx="11696701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Unintended pregnancy among Medicaid births is highest in Westchester and Orange counties, but has declined in each county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4AB61A-8065-4AAE-9E1F-81B353B805AB}"/>
              </a:ext>
            </a:extLst>
          </p:cNvPr>
          <p:cNvSpPr txBox="1"/>
          <p:nvPr/>
        </p:nvSpPr>
        <p:spPr>
          <a:xfrm>
            <a:off x="1049769" y="6369016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Prevention Agenda, 2008-2015.</a:t>
            </a:r>
          </a:p>
        </p:txBody>
      </p:sp>
    </p:spTree>
    <p:extLst>
      <p:ext uri="{BB962C8B-B14F-4D97-AF65-F5344CB8AC3E}">
        <p14:creationId xmlns:p14="http://schemas.microsoft.com/office/powerpoint/2010/main" val="72185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3075057"/>
            <a:ext cx="10515600" cy="707886"/>
          </a:xfrm>
        </p:spPr>
        <p:txBody>
          <a:bodyPr/>
          <a:lstStyle/>
          <a:p>
            <a:r>
              <a:rPr lang="en-US" sz="5000" dirty="0"/>
              <a:t>Teen (age 15-19y) birth rates</a:t>
            </a:r>
          </a:p>
        </p:txBody>
      </p:sp>
    </p:spTree>
    <p:extLst>
      <p:ext uri="{BB962C8B-B14F-4D97-AF65-F5344CB8AC3E}">
        <p14:creationId xmlns:p14="http://schemas.microsoft.com/office/powerpoint/2010/main" val="29776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630B1-1F59-453F-8C06-D744416C5FBE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</a:t>
            </a:r>
            <a:r>
              <a:rPr lang="en-US" sz="1200" dirty="0" smtClean="0"/>
              <a:t>Data and Bridged-Race Population Estimates, </a:t>
            </a:r>
            <a:r>
              <a:rPr lang="en-US" sz="1200" dirty="0" smtClean="0"/>
              <a:t>2003-2017.</a:t>
            </a:r>
            <a:endParaRPr lang="en-US" sz="1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034240"/>
              </p:ext>
            </p:extLst>
          </p:nvPr>
        </p:nvGraphicFramePr>
        <p:xfrm>
          <a:off x="836612" y="1295400"/>
          <a:ext cx="9390986" cy="496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Teen birth rates have declined in Westchester, Rockland, and Orange counties since 2003; and remain highest in Orange County</a:t>
            </a:r>
          </a:p>
        </p:txBody>
      </p:sp>
    </p:spTree>
    <p:extLst>
      <p:ext uri="{BB962C8B-B14F-4D97-AF65-F5344CB8AC3E}">
        <p14:creationId xmlns:p14="http://schemas.microsoft.com/office/powerpoint/2010/main" val="11384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054596"/>
            <a:ext cx="8153400" cy="757130"/>
          </a:xfrm>
        </p:spPr>
        <p:txBody>
          <a:bodyPr/>
          <a:lstStyle/>
          <a:p>
            <a:r>
              <a:rPr lang="en-US" dirty="0" smtClean="0"/>
              <a:t>Prenatal Health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44041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995845"/>
            <a:ext cx="7315200" cy="2874633"/>
          </a:xfrm>
        </p:spPr>
        <p:txBody>
          <a:bodyPr/>
          <a:lstStyle/>
          <a:p>
            <a:r>
              <a:rPr lang="en-US" dirty="0"/>
              <a:t>Timely initiation of prenatal care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b="0" dirty="0"/>
              <a:t>Defined as starting prenatal care in </a:t>
            </a:r>
            <a:r>
              <a:rPr lang="en-US" sz="3200" b="0" dirty="0" smtClean="0"/>
              <a:t>the first 3 months of </a:t>
            </a:r>
            <a:r>
              <a:rPr lang="en-US" sz="3200" b="0" dirty="0"/>
              <a:t>pregnancy</a:t>
            </a:r>
          </a:p>
        </p:txBody>
      </p:sp>
    </p:spTree>
    <p:extLst>
      <p:ext uri="{BB962C8B-B14F-4D97-AF65-F5344CB8AC3E}">
        <p14:creationId xmlns:p14="http://schemas.microsoft.com/office/powerpoint/2010/main" val="387140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630B1-1F59-453F-8C06-D744416C5FBE}"/>
              </a:ext>
            </a:extLst>
          </p:cNvPr>
          <p:cNvSpPr txBox="1"/>
          <p:nvPr/>
        </p:nvSpPr>
        <p:spPr>
          <a:xfrm>
            <a:off x="989012" y="639633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</a:t>
            </a:r>
            <a:r>
              <a:rPr lang="en-US" sz="1200" dirty="0" smtClean="0"/>
              <a:t>Data, 2008-2017. </a:t>
            </a:r>
            <a:endParaRPr lang="en-US" sz="1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180082"/>
              </p:ext>
            </p:extLst>
          </p:nvPr>
        </p:nvGraphicFramePr>
        <p:xfrm>
          <a:off x="949598" y="1219200"/>
          <a:ext cx="9095466" cy="508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682625" y="350337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The proportion of women starting prenatal care in the first trimester has increased </a:t>
            </a:r>
            <a:r>
              <a:rPr lang="en-US" sz="2800" dirty="0" smtClean="0"/>
              <a:t>throughout the region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451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0" y="233938"/>
            <a:ext cx="10969943" cy="8309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The percent of women who </a:t>
            </a:r>
            <a:r>
              <a:rPr lang="en-US" sz="2400" dirty="0" smtClean="0"/>
              <a:t>start prenatal care </a:t>
            </a:r>
            <a:r>
              <a:rPr lang="en-US" sz="2400" u="sng" dirty="0" smtClean="0"/>
              <a:t>late</a:t>
            </a:r>
            <a:r>
              <a:rPr lang="en-US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lower in the Lower Hudson Valley and the rest of NYS excluding NYC than in the U.S. overall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78225625"/>
              </p:ext>
            </p:extLst>
          </p:nvPr>
        </p:nvGraphicFramePr>
        <p:xfrm>
          <a:off x="150812" y="1387090"/>
          <a:ext cx="6934200" cy="517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89802866"/>
              </p:ext>
            </p:extLst>
          </p:nvPr>
        </p:nvGraphicFramePr>
        <p:xfrm>
          <a:off x="5501494" y="1753436"/>
          <a:ext cx="3886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0011" y="1385597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Rest of NYS excluding NYC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611" y="137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Lower Hudson Valley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08494534"/>
              </p:ext>
            </p:extLst>
          </p:nvPr>
        </p:nvGraphicFramePr>
        <p:xfrm>
          <a:off x="8151812" y="3276600"/>
          <a:ext cx="3886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69225" y="290124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United States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BCD1D3-D076-4BB8-9AB8-83F2E9E520DD}"/>
              </a:ext>
            </a:extLst>
          </p:cNvPr>
          <p:cNvSpPr txBox="1"/>
          <p:nvPr/>
        </p:nvSpPr>
        <p:spPr>
          <a:xfrm>
            <a:off x="1065212" y="6421012"/>
            <a:ext cx="794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</a:t>
            </a:r>
            <a:r>
              <a:rPr lang="en-US" sz="1200" dirty="0" smtClean="0"/>
              <a:t>Data, 2017.</a:t>
            </a:r>
            <a:endParaRPr lang="en-US" sz="1200" dirty="0"/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is comprised of Westchester, Rockland, and Orange counties.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46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238552"/>
            <a:ext cx="10969943" cy="1126462"/>
          </a:xfrm>
        </p:spPr>
        <p:txBody>
          <a:bodyPr/>
          <a:lstStyle/>
          <a:p>
            <a:r>
              <a:rPr lang="en-US" sz="2800" dirty="0"/>
              <a:t>Teen women, non-Hispanic black </a:t>
            </a:r>
            <a:r>
              <a:rPr lang="en-US" sz="2800" dirty="0" smtClean="0"/>
              <a:t>women, </a:t>
            </a:r>
            <a:r>
              <a:rPr lang="en-US" sz="2800" dirty="0"/>
              <a:t>and those with less education are least likely to start prenatal care in the </a:t>
            </a:r>
            <a:r>
              <a:rPr lang="en-US" sz="2800" dirty="0" smtClean="0"/>
              <a:t>first trimester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14715596"/>
              </p:ext>
            </p:extLst>
          </p:nvPr>
        </p:nvGraphicFramePr>
        <p:xfrm>
          <a:off x="608012" y="1371600"/>
          <a:ext cx="10439400" cy="260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1412" y="6396335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</a:t>
            </a:r>
            <a:r>
              <a:rPr lang="en-US" sz="1200" dirty="0" smtClean="0"/>
              <a:t>Data, 2017.</a:t>
            </a:r>
            <a:endParaRPr lang="en-US" sz="1200" dirty="0"/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is comprised of Westchester, Rockland, and Orange counties.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accent4"/>
                </a:solidFill>
              </a:rPr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6B42F71-D860-4785-8DF5-956C673980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300256"/>
              </p:ext>
            </p:extLst>
          </p:nvPr>
        </p:nvGraphicFramePr>
        <p:xfrm>
          <a:off x="608012" y="3943198"/>
          <a:ext cx="10439400" cy="249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5E0BF5-BA94-45C9-9E97-7C67A7480552}"/>
              </a:ext>
            </a:extLst>
          </p:cNvPr>
          <p:cNvSpPr txBox="1"/>
          <p:nvPr/>
        </p:nvSpPr>
        <p:spPr>
          <a:xfrm>
            <a:off x="4746065" y="1371600"/>
            <a:ext cx="1864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Lower Hudson Valley</a:t>
            </a:r>
          </a:p>
        </p:txBody>
      </p:sp>
    </p:spTree>
    <p:extLst>
      <p:ext uri="{BB962C8B-B14F-4D97-AF65-F5344CB8AC3E}">
        <p14:creationId xmlns:p14="http://schemas.microsoft.com/office/powerpoint/2010/main" val="1353058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80032"/>
            <a:ext cx="10969943" cy="781752"/>
          </a:xfrm>
        </p:spPr>
        <p:txBody>
          <a:bodyPr/>
          <a:lstStyle/>
          <a:p>
            <a:r>
              <a:rPr lang="en-US" sz="2800" dirty="0"/>
              <a:t>In the Lower Hudson Valley, disparities in the early initiation of prenatal </a:t>
            </a:r>
            <a:r>
              <a:rPr lang="en-US" sz="2800" dirty="0"/>
              <a:t>care by race/ethnicity remain</a:t>
            </a:r>
            <a:endParaRPr lang="en-US" sz="2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105407"/>
              </p:ext>
            </p:extLst>
          </p:nvPr>
        </p:nvGraphicFramePr>
        <p:xfrm>
          <a:off x="684212" y="1219201"/>
          <a:ext cx="9601200" cy="511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BCD1D3-D076-4BB8-9AB8-83F2E9E520DD}"/>
              </a:ext>
            </a:extLst>
          </p:cNvPr>
          <p:cNvSpPr txBox="1"/>
          <p:nvPr/>
        </p:nvSpPr>
        <p:spPr>
          <a:xfrm>
            <a:off x="989012" y="6402736"/>
            <a:ext cx="794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(Body)"/>
              </a:rPr>
              <a:t>Data source: CDC </a:t>
            </a:r>
            <a:r>
              <a:rPr lang="en-US" sz="1200" dirty="0" smtClean="0">
                <a:latin typeface="Arial (Body)"/>
              </a:rPr>
              <a:t>WONDER </a:t>
            </a:r>
            <a:r>
              <a:rPr lang="en-US" sz="1200" dirty="0">
                <a:latin typeface="Arial (Body)"/>
              </a:rPr>
              <a:t>Births </a:t>
            </a:r>
            <a:r>
              <a:rPr lang="en-US" sz="1200" dirty="0" smtClean="0">
                <a:latin typeface="Arial (Body)"/>
              </a:rPr>
              <a:t>Data, 2008-2017.</a:t>
            </a:r>
            <a:endParaRPr lang="en-US" sz="1200" dirty="0">
              <a:latin typeface="Arial (Body)"/>
            </a:endParaRPr>
          </a:p>
          <a:p>
            <a:r>
              <a:rPr lang="en-US" sz="1200" dirty="0">
                <a:latin typeface="Arial (Body)"/>
                <a:cs typeface="Arial" panose="020B0604020202020204" pitchFamily="34" charset="0"/>
              </a:rPr>
              <a:t>Lower Hudson Valley is comprised of Westchester, Rockland, and Orange counties.</a:t>
            </a:r>
            <a:r>
              <a:rPr lang="en-US" sz="1200" dirty="0">
                <a:latin typeface="Arial (Body)"/>
              </a:rPr>
              <a:t> </a:t>
            </a:r>
            <a:r>
              <a:rPr lang="en-US" sz="1200" dirty="0">
                <a:solidFill>
                  <a:schemeClr val="accent4"/>
                </a:solidFill>
                <a:latin typeface="Arial (Body)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10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10958" y="457200"/>
            <a:ext cx="11506200" cy="4370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Overview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91076" y="1219200"/>
            <a:ext cx="7010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3" action="ppaction://hlinksldjump"/>
              </a:rPr>
              <a:t>Planning for Pregnancy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Inter-pregnancy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Unintended </a:t>
            </a:r>
            <a:r>
              <a:rPr lang="en-US" sz="1600" dirty="0" smtClean="0"/>
              <a:t>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Teen </a:t>
            </a:r>
            <a:r>
              <a:rPr lang="en-US" sz="1600" dirty="0"/>
              <a:t>birth rate</a:t>
            </a:r>
          </a:p>
          <a:p>
            <a:endParaRPr lang="en-US" dirty="0" smtClean="0"/>
          </a:p>
          <a:p>
            <a:r>
              <a:rPr lang="en-US" b="1" dirty="0" smtClean="0">
                <a:hlinkClick r:id="rId4" action="ppaction://hlinksldjump"/>
              </a:rPr>
              <a:t>Prenatal Health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Diabetes during 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Hypertension during 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Tobacco use during 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Prenatal care</a:t>
            </a:r>
          </a:p>
          <a:p>
            <a:endParaRPr lang="en-US" dirty="0" smtClean="0"/>
          </a:p>
          <a:p>
            <a:r>
              <a:rPr lang="en-US" b="1" dirty="0" smtClean="0">
                <a:hlinkClick r:id="rId5" action="ppaction://hlinksldjump"/>
              </a:rPr>
              <a:t>Postpartum Health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Pre-term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Low </a:t>
            </a:r>
            <a:r>
              <a:rPr lang="en-US" sz="1600" dirty="0"/>
              <a:t>b</a:t>
            </a:r>
            <a:r>
              <a:rPr lang="en-US" sz="1600" dirty="0" smtClean="0"/>
              <a:t>irth weight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Exclusive breastfeeding in the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Newborn drug-related diagnosis rate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Infant mortality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8841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69" y="455264"/>
            <a:ext cx="10969943" cy="781752"/>
          </a:xfrm>
        </p:spPr>
        <p:txBody>
          <a:bodyPr/>
          <a:lstStyle/>
          <a:p>
            <a:r>
              <a:rPr lang="en-US" sz="2800" dirty="0"/>
              <a:t>The percent of </a:t>
            </a:r>
            <a:r>
              <a:rPr lang="en-US" sz="2800" u="sng" dirty="0"/>
              <a:t>teen mothers</a:t>
            </a:r>
            <a:r>
              <a:rPr lang="en-US" sz="2800" dirty="0"/>
              <a:t> starting prenatal care in the first trimester has </a:t>
            </a:r>
            <a:r>
              <a:rPr lang="en-US" sz="2800" dirty="0" smtClean="0"/>
              <a:t>increased</a:t>
            </a:r>
            <a:endParaRPr lang="en-US" sz="2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163524"/>
              </p:ext>
            </p:extLst>
          </p:nvPr>
        </p:nvGraphicFramePr>
        <p:xfrm>
          <a:off x="836612" y="1384827"/>
          <a:ext cx="10064006" cy="506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F974FB-40CF-44B6-A14F-B3479877335C}"/>
              </a:ext>
            </a:extLst>
          </p:cNvPr>
          <p:cNvSpPr txBox="1"/>
          <p:nvPr/>
        </p:nvSpPr>
        <p:spPr>
          <a:xfrm>
            <a:off x="1012502" y="644565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</a:t>
            </a:r>
            <a:r>
              <a:rPr lang="en-US" sz="1200" dirty="0" smtClean="0"/>
              <a:t>Data, 2008-2017.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9868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4"/>
            <a:ext cx="8334850" cy="1421928"/>
          </a:xfrm>
        </p:spPr>
        <p:txBody>
          <a:bodyPr/>
          <a:lstStyle/>
          <a:p>
            <a:r>
              <a:rPr lang="en-US" dirty="0" smtClean="0"/>
              <a:t>Hypertension during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26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538496"/>
              </p:ext>
            </p:extLst>
          </p:nvPr>
        </p:nvGraphicFramePr>
        <p:xfrm>
          <a:off x="1065212" y="1219200"/>
          <a:ext cx="9073406" cy="50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Chronic hypertension during pregnancy is lower in the region than in New York State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AB61A-8065-4AAE-9E1F-81B353B805AB}"/>
              </a:ext>
            </a:extLst>
          </p:cNvPr>
          <p:cNvSpPr txBox="1"/>
          <p:nvPr/>
        </p:nvSpPr>
        <p:spPr>
          <a:xfrm>
            <a:off x="1065212" y="6391806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</a:t>
            </a:r>
            <a:r>
              <a:rPr lang="en-US" sz="1200" dirty="0" smtClean="0"/>
              <a:t>CDC WONDER Births Data, 2007-2017.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9884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341106"/>
              </p:ext>
            </p:extLst>
          </p:nvPr>
        </p:nvGraphicFramePr>
        <p:xfrm>
          <a:off x="1065212" y="1219200"/>
          <a:ext cx="9073406" cy="50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Pregnancy-associated hypertension is lower in the region than in New York State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AB61A-8065-4AAE-9E1F-81B353B805AB}"/>
              </a:ext>
            </a:extLst>
          </p:cNvPr>
          <p:cNvSpPr txBox="1"/>
          <p:nvPr/>
        </p:nvSpPr>
        <p:spPr>
          <a:xfrm>
            <a:off x="1065212" y="6391806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Data, </a:t>
            </a:r>
            <a:r>
              <a:rPr lang="en-US" sz="1200" dirty="0" smtClean="0"/>
              <a:t>2007-2017.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328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41312" y="374958"/>
            <a:ext cx="11506200" cy="7325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 dirty="0" smtClean="0"/>
              <a:t>Pregnancy-associated hypertension is most common among older moms, non-Hispanic black moms and those with more education</a:t>
            </a: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AB61A-8065-4AAE-9E1F-81B353B805AB}"/>
              </a:ext>
            </a:extLst>
          </p:cNvPr>
          <p:cNvSpPr txBox="1"/>
          <p:nvPr/>
        </p:nvSpPr>
        <p:spPr>
          <a:xfrm>
            <a:off x="1065212" y="6172200"/>
            <a:ext cx="907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Data, </a:t>
            </a:r>
            <a:r>
              <a:rPr lang="en-US" sz="1200" dirty="0" smtClean="0"/>
              <a:t>2015-2017.</a:t>
            </a:r>
          </a:p>
          <a:p>
            <a:r>
              <a:rPr lang="en-US" sz="1200" dirty="0" smtClean="0"/>
              <a:t>Data for those &lt;20 years suppressed due to small sample size.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Region is comprised of Westchester, Rockland, and Orange counties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97100482"/>
              </p:ext>
            </p:extLst>
          </p:nvPr>
        </p:nvGraphicFramePr>
        <p:xfrm>
          <a:off x="1217612" y="1447800"/>
          <a:ext cx="8939743" cy="494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009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4"/>
            <a:ext cx="8334850" cy="1421928"/>
          </a:xfrm>
        </p:spPr>
        <p:txBody>
          <a:bodyPr/>
          <a:lstStyle/>
          <a:p>
            <a:r>
              <a:rPr lang="en-US" dirty="0" smtClean="0"/>
              <a:t>Diabetes during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44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582031"/>
              </p:ext>
            </p:extLst>
          </p:nvPr>
        </p:nvGraphicFramePr>
        <p:xfrm>
          <a:off x="1065212" y="1219200"/>
          <a:ext cx="9073406" cy="50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Diabetes during pregnancy has increased in Westchester and Orange counties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AB61A-8065-4AAE-9E1F-81B353B805AB}"/>
              </a:ext>
            </a:extLst>
          </p:cNvPr>
          <p:cNvSpPr txBox="1"/>
          <p:nvPr/>
        </p:nvSpPr>
        <p:spPr>
          <a:xfrm>
            <a:off x="1065212" y="6391806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Data, </a:t>
            </a:r>
            <a:r>
              <a:rPr lang="en-US" sz="1200" dirty="0" smtClean="0"/>
              <a:t>2007-2017.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466012" y="4303931"/>
            <a:ext cx="350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Defined as gestational diabetes + established 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66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41312" y="374958"/>
            <a:ext cx="11506200" cy="7325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 dirty="0" smtClean="0"/>
              <a:t>Diabetes during pregnancy is most common among older moms, Hispanic and non-Hispanic black moms and those with less education</a:t>
            </a: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AB61A-8065-4AAE-9E1F-81B353B805AB}"/>
              </a:ext>
            </a:extLst>
          </p:cNvPr>
          <p:cNvSpPr txBox="1"/>
          <p:nvPr/>
        </p:nvSpPr>
        <p:spPr>
          <a:xfrm>
            <a:off x="1065212" y="6391806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Data, </a:t>
            </a:r>
            <a:r>
              <a:rPr lang="en-US" sz="1200" dirty="0" smtClean="0"/>
              <a:t>2015-2017.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Region is comprised of Westchester, Rockland, and Orange counties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9481" y="1676400"/>
            <a:ext cx="3505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Defined as gestational diabetes + established diabetes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11841678"/>
              </p:ext>
            </p:extLst>
          </p:nvPr>
        </p:nvGraphicFramePr>
        <p:xfrm>
          <a:off x="1217612" y="1447800"/>
          <a:ext cx="8939743" cy="494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3215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4"/>
            <a:ext cx="8334850" cy="1421928"/>
          </a:xfrm>
        </p:spPr>
        <p:txBody>
          <a:bodyPr/>
          <a:lstStyle/>
          <a:p>
            <a:r>
              <a:rPr lang="en-US" dirty="0" smtClean="0"/>
              <a:t>Tobacco use during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27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947262"/>
              </p:ext>
            </p:extLst>
          </p:nvPr>
        </p:nvGraphicFramePr>
        <p:xfrm>
          <a:off x="1065212" y="1219200"/>
          <a:ext cx="9073406" cy="50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74958"/>
            <a:ext cx="11506200" cy="7325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 dirty="0" smtClean="0"/>
              <a:t>Although much lower than in NYS, tobacco smoking during pregnancy is higher in Orange than Westchester and Rockland counties</a:t>
            </a: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AB61A-8065-4AAE-9E1F-81B353B805AB}"/>
              </a:ext>
            </a:extLst>
          </p:cNvPr>
          <p:cNvSpPr txBox="1"/>
          <p:nvPr/>
        </p:nvSpPr>
        <p:spPr>
          <a:xfrm>
            <a:off x="1065212" y="6391806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Data, </a:t>
            </a:r>
            <a:r>
              <a:rPr lang="en-US" sz="1200" dirty="0" smtClean="0"/>
              <a:t>2008-2017.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163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054596"/>
            <a:ext cx="8153400" cy="757130"/>
          </a:xfrm>
        </p:spPr>
        <p:txBody>
          <a:bodyPr/>
          <a:lstStyle/>
          <a:p>
            <a:r>
              <a:rPr lang="en-US" dirty="0" smtClean="0"/>
              <a:t>Planning for Pregnancy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106923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41312" y="374958"/>
            <a:ext cx="11506200" cy="7325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 dirty="0" smtClean="0"/>
              <a:t>Tobacco smoking during pregnancy is more common among younger moms, non-Hispanic black moms and those with less education</a:t>
            </a: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AB61A-8065-4AAE-9E1F-81B353B805AB}"/>
              </a:ext>
            </a:extLst>
          </p:cNvPr>
          <p:cNvSpPr txBox="1"/>
          <p:nvPr/>
        </p:nvSpPr>
        <p:spPr>
          <a:xfrm>
            <a:off x="1065212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Data, </a:t>
            </a:r>
            <a:r>
              <a:rPr lang="en-US" sz="1200" dirty="0" smtClean="0"/>
              <a:t>2015-2017.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Hudson Valley is comprised of Westchester, Rockland, and Orange counties.</a:t>
            </a:r>
            <a:endParaRPr lang="en-US" sz="1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595182"/>
              </p:ext>
            </p:extLst>
          </p:nvPr>
        </p:nvGraphicFramePr>
        <p:xfrm>
          <a:off x="912812" y="1524000"/>
          <a:ext cx="9525000" cy="500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5939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054596"/>
            <a:ext cx="8153400" cy="757130"/>
          </a:xfrm>
        </p:spPr>
        <p:txBody>
          <a:bodyPr/>
          <a:lstStyle/>
          <a:p>
            <a:pPr>
              <a:tabLst>
                <a:tab pos="3200400" algn="l"/>
              </a:tabLst>
            </a:pPr>
            <a:r>
              <a:rPr lang="en-US" dirty="0" smtClean="0"/>
              <a:t>Cesarean Section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4020738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699263"/>
              </p:ext>
            </p:extLst>
          </p:nvPr>
        </p:nvGraphicFramePr>
        <p:xfrm>
          <a:off x="912812" y="1132088"/>
          <a:ext cx="9753600" cy="514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A larger percentage of women give birth through cesarean section in Westchester County than in the rest of the region and NY State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4AB61A-8065-4AAE-9E1F-81B353B805AB}"/>
              </a:ext>
            </a:extLst>
          </p:cNvPr>
          <p:cNvSpPr txBox="1"/>
          <p:nvPr/>
        </p:nvSpPr>
        <p:spPr>
          <a:xfrm>
            <a:off x="1049769" y="6211669"/>
            <a:ext cx="907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</a:t>
            </a:r>
            <a:r>
              <a:rPr lang="en-US" sz="1200" dirty="0" smtClean="0"/>
              <a:t>CDC WONDER Births data, 2007-2017</a:t>
            </a:r>
            <a:endParaRPr lang="en-US" sz="1200" dirty="0"/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includes both single and multiple births.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Region is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comprised of Westchester, Rockland, and Orange counties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66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Cesarean sections are more common </a:t>
            </a:r>
            <a:r>
              <a:rPr lang="en-US" sz="2800" dirty="0" smtClean="0"/>
              <a:t>among </a:t>
            </a:r>
            <a:r>
              <a:rPr lang="en-US" sz="2800" dirty="0" smtClean="0"/>
              <a:t>older moms, non-Hispanic black moms and those with more education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AB61A-8065-4AAE-9E1F-81B353B805AB}"/>
              </a:ext>
            </a:extLst>
          </p:cNvPr>
          <p:cNvSpPr txBox="1"/>
          <p:nvPr/>
        </p:nvSpPr>
        <p:spPr>
          <a:xfrm>
            <a:off x="1065212" y="6211669"/>
            <a:ext cx="907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Data, </a:t>
            </a:r>
            <a:r>
              <a:rPr lang="en-US" sz="1200" dirty="0" smtClean="0"/>
              <a:t>2017.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includes single and multiple births.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Hudson Valley is comprised of Westchester, Rockland, and Orange counties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96796963"/>
              </p:ext>
            </p:extLst>
          </p:nvPr>
        </p:nvGraphicFramePr>
        <p:xfrm>
          <a:off x="989012" y="1294654"/>
          <a:ext cx="9525000" cy="500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661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/>
              <a:t>Preterm delivery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5F7650-E349-4533-8680-F98C62FC0338}"/>
              </a:ext>
            </a:extLst>
          </p:cNvPr>
          <p:cNvSpPr txBox="1"/>
          <p:nvPr/>
        </p:nvSpPr>
        <p:spPr>
          <a:xfrm>
            <a:off x="1123266" y="4114800"/>
            <a:ext cx="672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Defined as giving birth &lt;37 weeks based on obstetrician/clinical estimate of gestational age, which has been shown to be a more reliable measurement than estimates by last menstrual period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21823E-26ED-4EFE-9B28-11160B2C5A0B}"/>
              </a:ext>
            </a:extLst>
          </p:cNvPr>
          <p:cNvSpPr/>
          <p:nvPr/>
        </p:nvSpPr>
        <p:spPr>
          <a:xfrm>
            <a:off x="227012" y="5387861"/>
            <a:ext cx="92783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are limited to single births because there is evidence that multiple pregnancies greatly increase the risk for preterm delivery. </a:t>
            </a:r>
          </a:p>
          <a:p>
            <a:endParaRPr lang="en-US" dirty="0"/>
          </a:p>
          <a:p>
            <a:r>
              <a:rPr lang="en-US" sz="1200" i="1" dirty="0"/>
              <a:t>Sources: </a:t>
            </a:r>
            <a:r>
              <a:rPr lang="en-US" sz="1200" dirty="0" smtClean="0"/>
              <a:t>Dietz, Bombard, &amp; Hutchings, 2014.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90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72489"/>
            <a:ext cx="11353800" cy="757130"/>
          </a:xfrm>
        </p:spPr>
        <p:txBody>
          <a:bodyPr/>
          <a:lstStyle/>
          <a:p>
            <a:r>
              <a:rPr lang="en-US" sz="2700" dirty="0"/>
              <a:t>The percent of </a:t>
            </a:r>
            <a:r>
              <a:rPr lang="en-US" sz="2700" dirty="0" smtClean="0"/>
              <a:t>preterm births has modestly decreased </a:t>
            </a:r>
            <a:r>
              <a:rPr lang="en-US" sz="2700" dirty="0"/>
              <a:t>in </a:t>
            </a:r>
            <a:r>
              <a:rPr lang="en-US" sz="2700" dirty="0" smtClean="0"/>
              <a:t>the region and remains lower than in the rest of NYS and the United States</a:t>
            </a:r>
            <a:endParaRPr lang="en-US" sz="27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451243"/>
              </p:ext>
            </p:extLst>
          </p:nvPr>
        </p:nvGraphicFramePr>
        <p:xfrm>
          <a:off x="531813" y="1371600"/>
          <a:ext cx="8153400" cy="487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F974FB-40CF-44B6-A14F-B3479877335C}"/>
              </a:ext>
            </a:extLst>
          </p:cNvPr>
          <p:cNvSpPr txBox="1"/>
          <p:nvPr/>
        </p:nvSpPr>
        <p:spPr>
          <a:xfrm>
            <a:off x="1019919" y="6410983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</a:t>
            </a:r>
            <a:r>
              <a:rPr lang="en-US" sz="1200" dirty="0" smtClean="0"/>
              <a:t>Data, 2007-2017. </a:t>
            </a:r>
            <a:r>
              <a:rPr lang="en-US" sz="1200" dirty="0"/>
              <a:t>Data limited to single births.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32464470"/>
              </p:ext>
            </p:extLst>
          </p:nvPr>
        </p:nvGraphicFramePr>
        <p:xfrm>
          <a:off x="7997825" y="1143000"/>
          <a:ext cx="4191000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19418" y="144630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Gestational age distribution in the Lower Hudson Valley, </a:t>
            </a:r>
            <a:r>
              <a:rPr lang="en-US" sz="1200" i="1" dirty="0" smtClean="0"/>
              <a:t>2017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31471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857936"/>
              </p:ext>
            </p:extLst>
          </p:nvPr>
        </p:nvGraphicFramePr>
        <p:xfrm>
          <a:off x="609440" y="1295400"/>
          <a:ext cx="5408772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41" y="332325"/>
            <a:ext cx="11352372" cy="781752"/>
          </a:xfrm>
        </p:spPr>
        <p:txBody>
          <a:bodyPr/>
          <a:lstStyle/>
          <a:p>
            <a:r>
              <a:rPr lang="en-US" sz="2800" dirty="0"/>
              <a:t>In the Lower Hudson Valley, </a:t>
            </a:r>
            <a:r>
              <a:rPr lang="en-US" sz="2800" dirty="0" smtClean="0"/>
              <a:t>non-Hispanic black </a:t>
            </a:r>
            <a:r>
              <a:rPr lang="en-US" sz="2800" dirty="0"/>
              <a:t>vs. non-Hispanic </a:t>
            </a:r>
            <a:r>
              <a:rPr lang="en-US" sz="2800" dirty="0" smtClean="0"/>
              <a:t>white </a:t>
            </a:r>
            <a:r>
              <a:rPr lang="en-US" sz="2800" dirty="0"/>
              <a:t>disparities in the percent of preterm births have narrowed</a:t>
            </a:r>
          </a:p>
        </p:txBody>
      </p:sp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F974FB-40CF-44B6-A14F-B3479877335C}"/>
              </a:ext>
            </a:extLst>
          </p:cNvPr>
          <p:cNvSpPr txBox="1"/>
          <p:nvPr/>
        </p:nvSpPr>
        <p:spPr>
          <a:xfrm>
            <a:off x="1141412" y="6365467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</a:t>
            </a:r>
            <a:r>
              <a:rPr lang="en-US" sz="1200" dirty="0" smtClean="0"/>
              <a:t>Data, 2007-2017. </a:t>
            </a:r>
            <a:endParaRPr lang="en-US" sz="1200" dirty="0"/>
          </a:p>
          <a:p>
            <a:r>
              <a:rPr lang="en-US" sz="1200" dirty="0"/>
              <a:t>Data limited to single births.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is comprised of Westchester, Rockland, and Orange counties.</a:t>
            </a:r>
            <a:r>
              <a:rPr lang="en-US" sz="1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E68FC3-AF05-49B5-8234-DB7E05BB87A2}"/>
              </a:ext>
            </a:extLst>
          </p:cNvPr>
          <p:cNvSpPr txBox="1"/>
          <p:nvPr/>
        </p:nvSpPr>
        <p:spPr>
          <a:xfrm>
            <a:off x="7847012" y="4800600"/>
            <a:ext cx="3048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Preterm defined as giving birth &lt;37 weeks based on obstetrician/clinical estimate of gestational age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36763708"/>
              </p:ext>
            </p:extLst>
          </p:nvPr>
        </p:nvGraphicFramePr>
        <p:xfrm>
          <a:off x="5940425" y="1447800"/>
          <a:ext cx="6097587" cy="476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8316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41" y="159970"/>
            <a:ext cx="11428571" cy="1126462"/>
          </a:xfrm>
        </p:spPr>
        <p:txBody>
          <a:bodyPr/>
          <a:lstStyle/>
          <a:p>
            <a:r>
              <a:rPr lang="en-US" sz="2800" dirty="0"/>
              <a:t>In the Lower Hudson Valley, teens </a:t>
            </a:r>
            <a:r>
              <a:rPr lang="en-US" sz="2800" dirty="0" smtClean="0"/>
              <a:t>(and </a:t>
            </a:r>
            <a:r>
              <a:rPr lang="en-US" sz="2800" dirty="0"/>
              <a:t>older </a:t>
            </a:r>
            <a:r>
              <a:rPr lang="en-US" sz="2800" dirty="0" smtClean="0"/>
              <a:t>women), as well as those with less education, </a:t>
            </a:r>
            <a:r>
              <a:rPr lang="en-US" sz="2800" dirty="0"/>
              <a:t>tend to have higher preterm birth rates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70764"/>
              </p:ext>
            </p:extLst>
          </p:nvPr>
        </p:nvGraphicFramePr>
        <p:xfrm>
          <a:off x="760412" y="1371600"/>
          <a:ext cx="9448799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F974FB-40CF-44B6-A14F-B3479877335C}"/>
              </a:ext>
            </a:extLst>
          </p:cNvPr>
          <p:cNvSpPr txBox="1"/>
          <p:nvPr/>
        </p:nvSpPr>
        <p:spPr>
          <a:xfrm>
            <a:off x="1124386" y="6381587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sources: CDC </a:t>
            </a:r>
            <a:r>
              <a:rPr lang="en-US" sz="1200" dirty="0" smtClean="0"/>
              <a:t>WONDER </a:t>
            </a:r>
            <a:r>
              <a:rPr lang="en-US" sz="1200" dirty="0"/>
              <a:t>Births </a:t>
            </a:r>
            <a:r>
              <a:rPr lang="en-US" sz="1200" dirty="0" smtClean="0"/>
              <a:t>Data, 2017. </a:t>
            </a:r>
            <a:endParaRPr lang="en-US" sz="1200" dirty="0"/>
          </a:p>
          <a:p>
            <a:r>
              <a:rPr lang="en-US" sz="1200" dirty="0"/>
              <a:t>Data limited to single births.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is comprised of Westchester, Rockland, and Orange counties.</a:t>
            </a:r>
            <a:r>
              <a:rPr lang="en-US" sz="1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934654-B4D6-4841-8E95-1E308133CFEB}"/>
              </a:ext>
            </a:extLst>
          </p:cNvPr>
          <p:cNvSpPr txBox="1"/>
          <p:nvPr/>
        </p:nvSpPr>
        <p:spPr>
          <a:xfrm>
            <a:off x="8532812" y="1286432"/>
            <a:ext cx="3048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Preterm defined as giving birth &lt;37 weeks based on obstetrician/clinical estimate of gestational age</a:t>
            </a:r>
          </a:p>
        </p:txBody>
      </p:sp>
    </p:spTree>
    <p:extLst>
      <p:ext uri="{BB962C8B-B14F-4D97-AF65-F5344CB8AC3E}">
        <p14:creationId xmlns:p14="http://schemas.microsoft.com/office/powerpoint/2010/main" val="2186524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023774"/>
              </p:ext>
            </p:extLst>
          </p:nvPr>
        </p:nvGraphicFramePr>
        <p:xfrm>
          <a:off x="912812" y="1132088"/>
          <a:ext cx="9753600" cy="514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The percent of preterm births among Medicaid births has declined across all three counties since 2008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4AB61A-8065-4AAE-9E1F-81B353B805AB}"/>
              </a:ext>
            </a:extLst>
          </p:cNvPr>
          <p:cNvSpPr txBox="1"/>
          <p:nvPr/>
        </p:nvSpPr>
        <p:spPr>
          <a:xfrm>
            <a:off x="1049769" y="6211669"/>
            <a:ext cx="907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Prevention Agenda, 2008-2015.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includes both single and multiple births. Lower Hudson Valley is comprised of Westchester, Rockland, and Orange counties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/>
              <a:t>*Data points for New York State are three-year averages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1512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2"/>
            <a:ext cx="7104538" cy="757130"/>
          </a:xfrm>
        </p:spPr>
        <p:txBody>
          <a:bodyPr/>
          <a:lstStyle/>
          <a:p>
            <a:r>
              <a:rPr lang="en-US" dirty="0"/>
              <a:t>Low birth weight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5E37B7-21B7-4945-AE99-00B78EF938EA}"/>
              </a:ext>
            </a:extLst>
          </p:cNvPr>
          <p:cNvSpPr txBox="1"/>
          <p:nvPr/>
        </p:nvSpPr>
        <p:spPr>
          <a:xfrm>
            <a:off x="1133259" y="403147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Defined as &lt;2,500 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6575A2-7976-416C-B75F-849D80EA14E3}"/>
              </a:ext>
            </a:extLst>
          </p:cNvPr>
          <p:cNvSpPr/>
          <p:nvPr/>
        </p:nvSpPr>
        <p:spPr>
          <a:xfrm>
            <a:off x="227012" y="5334000"/>
            <a:ext cx="92783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are limited to single births because there is evidence that multiple births are more likely to result in low birth weight.</a:t>
            </a:r>
          </a:p>
          <a:p>
            <a:endParaRPr lang="en-US" dirty="0"/>
          </a:p>
          <a:p>
            <a:r>
              <a:rPr lang="en-US" sz="1200" i="1" dirty="0"/>
              <a:t>Source: </a:t>
            </a:r>
            <a:r>
              <a:rPr lang="en-US" sz="1200" dirty="0" smtClean="0"/>
              <a:t>Ventura et al.,  1996.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678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054596"/>
            <a:ext cx="8001000" cy="757130"/>
          </a:xfrm>
        </p:spPr>
        <p:txBody>
          <a:bodyPr/>
          <a:lstStyle/>
          <a:p>
            <a:r>
              <a:rPr lang="en-US" dirty="0"/>
              <a:t>Intra-pregnancy interval</a:t>
            </a:r>
            <a:endParaRPr lang="en-US" sz="32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4B2CC4-BEA8-4F5F-A30B-B125279058BB}"/>
              </a:ext>
            </a:extLst>
          </p:cNvPr>
          <p:cNvSpPr txBox="1"/>
          <p:nvPr/>
        </p:nvSpPr>
        <p:spPr>
          <a:xfrm>
            <a:off x="1141412" y="4114800"/>
            <a:ext cx="732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Having a live birth within 24 months of a previous pregnancy increases risk of adverse maternal and infant health outcomes.</a:t>
            </a:r>
          </a:p>
        </p:txBody>
      </p:sp>
    </p:spTree>
    <p:extLst>
      <p:ext uri="{BB962C8B-B14F-4D97-AF65-F5344CB8AC3E}">
        <p14:creationId xmlns:p14="http://schemas.microsoft.com/office/powerpoint/2010/main" val="1626529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82908"/>
            <a:ext cx="11199971" cy="1126462"/>
          </a:xfrm>
        </p:spPr>
        <p:txBody>
          <a:bodyPr/>
          <a:lstStyle/>
          <a:p>
            <a:r>
              <a:rPr lang="en-US" sz="2800" dirty="0"/>
              <a:t>The percent of total births with low birth weight has remained relatively stable in Westchester, Rockland, and Orange counties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27746"/>
              </p:ext>
            </p:extLst>
          </p:nvPr>
        </p:nvGraphicFramePr>
        <p:xfrm>
          <a:off x="610235" y="1410649"/>
          <a:ext cx="7388384" cy="498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F974FB-40CF-44B6-A14F-B3479877335C}"/>
              </a:ext>
            </a:extLst>
          </p:cNvPr>
          <p:cNvSpPr txBox="1"/>
          <p:nvPr/>
        </p:nvSpPr>
        <p:spPr>
          <a:xfrm>
            <a:off x="1019919" y="644571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</a:t>
            </a:r>
            <a:r>
              <a:rPr lang="en-US" sz="1200" dirty="0" smtClean="0"/>
              <a:t>Data, 2007-2017. </a:t>
            </a:r>
            <a:r>
              <a:rPr lang="en-US" sz="1200" dirty="0"/>
              <a:t>Data limited to single births.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18709571"/>
              </p:ext>
            </p:extLst>
          </p:nvPr>
        </p:nvGraphicFramePr>
        <p:xfrm>
          <a:off x="7997825" y="1143000"/>
          <a:ext cx="4191000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80565" y="16002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Birth weight distribution in the Lower Hudson Valley, 2016</a:t>
            </a:r>
          </a:p>
        </p:txBody>
      </p:sp>
    </p:spTree>
    <p:extLst>
      <p:ext uri="{BB962C8B-B14F-4D97-AF65-F5344CB8AC3E}">
        <p14:creationId xmlns:p14="http://schemas.microsoft.com/office/powerpoint/2010/main" val="3430076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41" y="332325"/>
            <a:ext cx="10969943" cy="781752"/>
          </a:xfrm>
        </p:spPr>
        <p:txBody>
          <a:bodyPr/>
          <a:lstStyle/>
          <a:p>
            <a:r>
              <a:rPr lang="en-US" sz="2800" dirty="0"/>
              <a:t>In the Lower Hudson Valley, the non-Hispanic b</a:t>
            </a:r>
            <a:r>
              <a:rPr lang="en-US" sz="2800" dirty="0" smtClean="0"/>
              <a:t>lack </a:t>
            </a:r>
            <a:r>
              <a:rPr lang="en-US" sz="2800" dirty="0"/>
              <a:t>population has the highest burden of low birth weight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410044"/>
              </p:ext>
            </p:extLst>
          </p:nvPr>
        </p:nvGraphicFramePr>
        <p:xfrm>
          <a:off x="304638" y="1295401"/>
          <a:ext cx="5637374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F974FB-40CF-44B6-A14F-B3479877335C}"/>
              </a:ext>
            </a:extLst>
          </p:cNvPr>
          <p:cNvSpPr txBox="1"/>
          <p:nvPr/>
        </p:nvSpPr>
        <p:spPr>
          <a:xfrm>
            <a:off x="1065211" y="6320135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</a:t>
            </a:r>
            <a:r>
              <a:rPr lang="en-US" sz="1200" dirty="0" smtClean="0"/>
              <a:t>Data, </a:t>
            </a:r>
            <a:r>
              <a:rPr lang="en-US" sz="1200" dirty="0"/>
              <a:t>2007-2016. </a:t>
            </a:r>
          </a:p>
          <a:p>
            <a:r>
              <a:rPr lang="en-US" sz="1200" dirty="0"/>
              <a:t>Data limited to single births.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is comprised of Westchester, Rockland, and Orange counties.</a:t>
            </a:r>
            <a:r>
              <a:rPr lang="en-US" sz="1200" dirty="0"/>
              <a:t>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204497"/>
              </p:ext>
            </p:extLst>
          </p:nvPr>
        </p:nvGraphicFramePr>
        <p:xfrm>
          <a:off x="5814305" y="1181100"/>
          <a:ext cx="56388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3012" y="12500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2017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2462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410907"/>
            <a:ext cx="10969943" cy="781752"/>
          </a:xfrm>
        </p:spPr>
        <p:txBody>
          <a:bodyPr/>
          <a:lstStyle/>
          <a:p>
            <a:r>
              <a:rPr lang="en-US" sz="2800" dirty="0"/>
              <a:t>In the Lower Hudson Valley, infants born to teen mothers are </a:t>
            </a:r>
            <a:r>
              <a:rPr lang="en-US" sz="2800" dirty="0" smtClean="0"/>
              <a:t>more likely </a:t>
            </a:r>
            <a:r>
              <a:rPr lang="en-US" sz="2800" dirty="0"/>
              <a:t>to </a:t>
            </a:r>
            <a:r>
              <a:rPr lang="en-US" sz="2800" dirty="0" smtClean="0"/>
              <a:t>be low </a:t>
            </a:r>
            <a:r>
              <a:rPr lang="en-US" sz="2800" dirty="0"/>
              <a:t>birth </a:t>
            </a:r>
            <a:r>
              <a:rPr lang="en-US" sz="2800" dirty="0" smtClean="0"/>
              <a:t>weight</a:t>
            </a:r>
            <a:endParaRPr lang="en-US"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5047900"/>
              </p:ext>
            </p:extLst>
          </p:nvPr>
        </p:nvGraphicFramePr>
        <p:xfrm>
          <a:off x="608012" y="1355141"/>
          <a:ext cx="112776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F974FB-40CF-44B6-A14F-B3479877335C}"/>
              </a:ext>
            </a:extLst>
          </p:cNvPr>
          <p:cNvSpPr txBox="1"/>
          <p:nvPr/>
        </p:nvSpPr>
        <p:spPr>
          <a:xfrm>
            <a:off x="1065211" y="6320135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Births </a:t>
            </a:r>
            <a:r>
              <a:rPr lang="en-US" sz="1200" dirty="0" smtClean="0"/>
              <a:t>Data, 2017. </a:t>
            </a:r>
            <a:endParaRPr lang="en-US" sz="1200" dirty="0"/>
          </a:p>
          <a:p>
            <a:r>
              <a:rPr lang="en-US" sz="1200" dirty="0"/>
              <a:t>Data limited to single births.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is comprised of Westchester, Rockland, and Orange counties.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084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389799"/>
            <a:ext cx="8229600" cy="2086725"/>
          </a:xfrm>
        </p:spPr>
        <p:txBody>
          <a:bodyPr/>
          <a:lstStyle/>
          <a:p>
            <a:r>
              <a:rPr lang="en-US" dirty="0"/>
              <a:t>Exclusive breastfeeding in the hospital</a:t>
            </a:r>
            <a:endParaRPr lang="en-US" sz="32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D13847-E1E6-4AB3-9CD1-16C60776A8F9}"/>
              </a:ext>
            </a:extLst>
          </p:cNvPr>
          <p:cNvSpPr txBox="1"/>
          <p:nvPr/>
        </p:nvSpPr>
        <p:spPr>
          <a:xfrm>
            <a:off x="1141412" y="4419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/>
              <a:t>Exclusive breastfeeding in the hospital is </a:t>
            </a:r>
            <a:r>
              <a:rPr lang="en-US" dirty="0" smtClean="0"/>
              <a:t>a </a:t>
            </a:r>
            <a:r>
              <a:rPr lang="en-US" dirty="0"/>
              <a:t>good predictor of meeting breastfeeding recommendations after hospital discharge. The goal is exclusive breastfeeding for the first 6 months. </a:t>
            </a:r>
          </a:p>
        </p:txBody>
      </p:sp>
    </p:spTree>
    <p:extLst>
      <p:ext uri="{BB962C8B-B14F-4D97-AF65-F5344CB8AC3E}">
        <p14:creationId xmlns:p14="http://schemas.microsoft.com/office/powerpoint/2010/main" val="2512812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440324"/>
              </p:ext>
            </p:extLst>
          </p:nvPr>
        </p:nvGraphicFramePr>
        <p:xfrm>
          <a:off x="1065212" y="1219200"/>
          <a:ext cx="9073406" cy="50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74958"/>
            <a:ext cx="11506200" cy="7325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 dirty="0" smtClean="0"/>
              <a:t>The percent of infants exclusively breastfed in the hospital has declined in Westchester county, but increased in Rockland and Orange counties</a:t>
            </a: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AB61A-8065-4AAE-9E1F-81B353B805AB}"/>
              </a:ext>
            </a:extLst>
          </p:cNvPr>
          <p:cNvSpPr txBox="1"/>
          <p:nvPr/>
        </p:nvSpPr>
        <p:spPr>
          <a:xfrm>
            <a:off x="1065212" y="6391806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Birth Records, New York State Prevention Agenda, 2008-2015.</a:t>
            </a:r>
          </a:p>
        </p:txBody>
      </p:sp>
    </p:spTree>
    <p:extLst>
      <p:ext uri="{BB962C8B-B14F-4D97-AF65-F5344CB8AC3E}">
        <p14:creationId xmlns:p14="http://schemas.microsoft.com/office/powerpoint/2010/main" val="874768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187496"/>
              </p:ext>
            </p:extLst>
          </p:nvPr>
        </p:nvGraphicFramePr>
        <p:xfrm>
          <a:off x="760412" y="1219200"/>
          <a:ext cx="9601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25714"/>
            <a:ext cx="1150620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/>
              <a:t>Across racial/ethnic groups, a greater percentage of infants are exclusively breastfed in Orange county than in NY state, although disparities persist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4AB61A-8065-4AAE-9E1F-81B353B805AB}"/>
              </a:ext>
            </a:extLst>
          </p:cNvPr>
          <p:cNvSpPr txBox="1"/>
          <p:nvPr/>
        </p:nvSpPr>
        <p:spPr>
          <a:xfrm>
            <a:off x="1049769" y="650751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Prevention Agenda, 2008-2015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630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949634"/>
              </p:ext>
            </p:extLst>
          </p:nvPr>
        </p:nvGraphicFramePr>
        <p:xfrm>
          <a:off x="481072" y="1219200"/>
          <a:ext cx="995674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The racial/ethnic disparities in the percent of infants exclusively breastfed are larger in Rockland county than in New York State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4AB61A-8065-4AAE-9E1F-81B353B805AB}"/>
              </a:ext>
            </a:extLst>
          </p:cNvPr>
          <p:cNvSpPr txBox="1"/>
          <p:nvPr/>
        </p:nvSpPr>
        <p:spPr>
          <a:xfrm>
            <a:off x="1049769" y="6507515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Prevention Agenda, 2008-2015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624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012844"/>
              </p:ext>
            </p:extLst>
          </p:nvPr>
        </p:nvGraphicFramePr>
        <p:xfrm>
          <a:off x="836612" y="1066800"/>
          <a:ext cx="10210800" cy="524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4AB61A-8065-4AAE-9E1F-81B353B805AB}"/>
              </a:ext>
            </a:extLst>
          </p:cNvPr>
          <p:cNvSpPr txBox="1"/>
          <p:nvPr/>
        </p:nvSpPr>
        <p:spPr>
          <a:xfrm>
            <a:off x="1049769" y="6428601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Prevention Agenda, 2008-2015</a:t>
            </a:r>
            <a:r>
              <a:rPr lang="en-US" sz="1200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5612" y="105573"/>
            <a:ext cx="1150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Across </a:t>
            </a:r>
            <a:r>
              <a:rPr lang="en-US" sz="2400" b="1" dirty="0" smtClean="0"/>
              <a:t>racial/ethnic </a:t>
            </a:r>
            <a:r>
              <a:rPr lang="en-US" sz="2400" b="1" dirty="0"/>
              <a:t>groups, a greater percentage of infants are exclusively breastfed </a:t>
            </a:r>
            <a:r>
              <a:rPr lang="en-US" sz="2400" b="1" dirty="0" smtClean="0"/>
              <a:t>in Westchester county than </a:t>
            </a:r>
            <a:r>
              <a:rPr lang="en-US" sz="2400" b="1" dirty="0"/>
              <a:t>in </a:t>
            </a:r>
            <a:r>
              <a:rPr lang="en-US" sz="2400" b="1" dirty="0" smtClean="0"/>
              <a:t>NY state, </a:t>
            </a:r>
            <a:r>
              <a:rPr lang="en-US" sz="2400" b="1" dirty="0"/>
              <a:t>although disparities </a:t>
            </a:r>
            <a:r>
              <a:rPr lang="en-US" sz="2400" b="1" dirty="0" smtClean="0"/>
              <a:t>persist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4216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125337"/>
              </p:ext>
            </p:extLst>
          </p:nvPr>
        </p:nvGraphicFramePr>
        <p:xfrm>
          <a:off x="1065212" y="1371600"/>
          <a:ext cx="9073406" cy="490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264159"/>
            <a:ext cx="11506200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Among Medicaid births, the percent of infants exclusively breastfed remained higher in the region than New York State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4AB61A-8065-4AAE-9E1F-81B353B805AB}"/>
              </a:ext>
            </a:extLst>
          </p:cNvPr>
          <p:cNvSpPr txBox="1"/>
          <p:nvPr/>
        </p:nvSpPr>
        <p:spPr>
          <a:xfrm>
            <a:off x="1049769" y="6369016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Prevention Agenda, 2008-2015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*Data points for New York State are three-year averages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7030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722197"/>
            <a:ext cx="8229600" cy="1421928"/>
          </a:xfrm>
        </p:spPr>
        <p:txBody>
          <a:bodyPr/>
          <a:lstStyle/>
          <a:p>
            <a:r>
              <a:rPr lang="en-US" dirty="0" smtClean="0"/>
              <a:t>Newborn drug-related diagnosis rate</a:t>
            </a:r>
            <a:endParaRPr lang="en-US" sz="32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D13847-E1E6-4AB3-9CD1-16C60776A8F9}"/>
              </a:ext>
            </a:extLst>
          </p:cNvPr>
          <p:cNvSpPr txBox="1"/>
          <p:nvPr/>
        </p:nvSpPr>
        <p:spPr>
          <a:xfrm>
            <a:off x="1141412" y="4419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 smtClean="0"/>
              <a:t>Defined as the number of newborns with a drug-related ICD-9 code per 10,000 newborn discharges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2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15253"/>
            <a:ext cx="11430000" cy="8617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500" dirty="0" smtClean="0"/>
              <a:t>The percent of live births within 24 months of </a:t>
            </a:r>
            <a:r>
              <a:rPr lang="en-US" sz="2500" dirty="0"/>
              <a:t>a previous pregnancy </a:t>
            </a:r>
            <a:r>
              <a:rPr lang="en-US" sz="2500" dirty="0" smtClean="0"/>
              <a:t>declined in Westchester, but increased in Rockland and Orange counties</a:t>
            </a:r>
            <a:endParaRPr lang="en-US" sz="25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23148021"/>
              </p:ext>
            </p:extLst>
          </p:nvPr>
        </p:nvGraphicFramePr>
        <p:xfrm>
          <a:off x="989012" y="1447800"/>
          <a:ext cx="9067800" cy="491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7612" y="6400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sources: CDC WONDER Birth Data, 2008-2015; New York State Prevention Agenda, 2008-2015.</a:t>
            </a:r>
          </a:p>
          <a:p>
            <a:r>
              <a:rPr lang="en-US" sz="1200" dirty="0" smtClean="0"/>
              <a:t>Note: The denominator is all live births, excluding first births, as first births could not have a previous pregnancy to term.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3790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739981"/>
              </p:ext>
            </p:extLst>
          </p:nvPr>
        </p:nvGraphicFramePr>
        <p:xfrm>
          <a:off x="1065212" y="1219200"/>
          <a:ext cx="9073406" cy="50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74958"/>
            <a:ext cx="11506200" cy="7325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 dirty="0" smtClean="0"/>
              <a:t>In each county, the newborn drug-related diagnosis rate has at least doubled since 2008, increasing over fivefold in Orange county</a:t>
            </a: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AB61A-8065-4AAE-9E1F-81B353B805AB}"/>
              </a:ext>
            </a:extLst>
          </p:cNvPr>
          <p:cNvSpPr txBox="1"/>
          <p:nvPr/>
        </p:nvSpPr>
        <p:spPr>
          <a:xfrm>
            <a:off x="1065212" y="6391806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</a:t>
            </a:r>
            <a:r>
              <a:rPr lang="en-US" sz="1200" dirty="0" smtClean="0"/>
              <a:t>Department of Health, Statewide Planning and Research Cooperative System (SPARCS), 2008-2014.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4207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3"/>
            <a:ext cx="8334850" cy="757130"/>
          </a:xfrm>
        </p:spPr>
        <p:txBody>
          <a:bodyPr/>
          <a:lstStyle/>
          <a:p>
            <a:r>
              <a:rPr lang="en-US" dirty="0"/>
              <a:t>Infant mortality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355F35-2DBA-46F0-A562-A691FB553D8D}"/>
              </a:ext>
            </a:extLst>
          </p:cNvPr>
          <p:cNvSpPr txBox="1"/>
          <p:nvPr/>
        </p:nvSpPr>
        <p:spPr>
          <a:xfrm>
            <a:off x="1137050" y="4191000"/>
            <a:ext cx="686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Defined as the death of an infant before his or her first birthday</a:t>
            </a:r>
          </a:p>
        </p:txBody>
      </p:sp>
    </p:spTree>
    <p:extLst>
      <p:ext uri="{BB962C8B-B14F-4D97-AF65-F5344CB8AC3E}">
        <p14:creationId xmlns:p14="http://schemas.microsoft.com/office/powerpoint/2010/main" val="949331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447839"/>
            <a:ext cx="11199971" cy="707886"/>
          </a:xfrm>
        </p:spPr>
        <p:txBody>
          <a:bodyPr/>
          <a:lstStyle/>
          <a:p>
            <a:pPr>
              <a:tabLst>
                <a:tab pos="58738" algn="l"/>
              </a:tabLst>
            </a:pPr>
            <a:r>
              <a:rPr lang="en-US" sz="2500" dirty="0"/>
              <a:t>In the Lower Hudson Valley, the </a:t>
            </a:r>
            <a:r>
              <a:rPr lang="en-US" sz="2500" dirty="0" smtClean="0"/>
              <a:t>infant mortality rate is highest </a:t>
            </a:r>
            <a:r>
              <a:rPr lang="en-US" sz="2500" dirty="0"/>
              <a:t>in Orange </a:t>
            </a:r>
            <a:r>
              <a:rPr lang="en-US" sz="2500" dirty="0" smtClean="0"/>
              <a:t>County</a:t>
            </a:r>
            <a:r>
              <a:rPr lang="en-US" sz="2500" dirty="0"/>
              <a:t>, but </a:t>
            </a:r>
            <a:r>
              <a:rPr lang="en-US" sz="2500" dirty="0" smtClean="0"/>
              <a:t>lower </a:t>
            </a:r>
            <a:r>
              <a:rPr lang="en-US" sz="2500" dirty="0"/>
              <a:t>than in the rest of New York </a:t>
            </a:r>
            <a:r>
              <a:rPr lang="en-US" sz="2500" dirty="0" smtClean="0"/>
              <a:t>State and the U.S.</a:t>
            </a:r>
            <a:endParaRPr lang="en-US" sz="25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75892329"/>
              </p:ext>
            </p:extLst>
          </p:nvPr>
        </p:nvGraphicFramePr>
        <p:xfrm>
          <a:off x="379412" y="1428938"/>
          <a:ext cx="586739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99884845"/>
              </p:ext>
            </p:extLst>
          </p:nvPr>
        </p:nvGraphicFramePr>
        <p:xfrm>
          <a:off x="6627812" y="1428938"/>
          <a:ext cx="5334792" cy="446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32612" y="5248427"/>
            <a:ext cx="293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Percentages of deaths of children &lt; 1 year old due to each cause are shown for the Lower Hudson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54E96F-7F8C-4814-9983-942627BE1528}"/>
              </a:ext>
            </a:extLst>
          </p:cNvPr>
          <p:cNvSpPr txBox="1"/>
          <p:nvPr/>
        </p:nvSpPr>
        <p:spPr>
          <a:xfrm>
            <a:off x="1065212" y="6360917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Linked Birth/Infant Death Records, </a:t>
            </a:r>
            <a:r>
              <a:rPr lang="en-US" sz="1200" dirty="0" smtClean="0"/>
              <a:t>2016. </a:t>
            </a:r>
            <a:endParaRPr lang="en-US" sz="1200" dirty="0"/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is comprised of Westchester, Rockland, and Orange counties.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807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771596"/>
              </p:ext>
            </p:extLst>
          </p:nvPr>
        </p:nvGraphicFramePr>
        <p:xfrm>
          <a:off x="1065212" y="1320800"/>
          <a:ext cx="9073406" cy="496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Since 1995, infant </a:t>
            </a:r>
            <a:r>
              <a:rPr lang="en-US" sz="2800" dirty="0"/>
              <a:t>mortality rates have declined </a:t>
            </a:r>
            <a:r>
              <a:rPr lang="en-US" sz="2800" dirty="0" smtClean="0"/>
              <a:t>throughout the region, but remain </a:t>
            </a:r>
            <a:r>
              <a:rPr lang="en-US" sz="2800" dirty="0"/>
              <a:t>highest in Orange </a:t>
            </a:r>
            <a:r>
              <a:rPr lang="en-US" sz="2800" dirty="0" smtClean="0"/>
              <a:t>county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4AB61A-8065-4AAE-9E1F-81B353B805AB}"/>
              </a:ext>
            </a:extLst>
          </p:cNvPr>
          <p:cNvSpPr txBox="1"/>
          <p:nvPr/>
        </p:nvSpPr>
        <p:spPr>
          <a:xfrm>
            <a:off x="1065212" y="6368775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Linked Birth/Infant Death Records, </a:t>
            </a:r>
            <a:r>
              <a:rPr lang="en-US" sz="1200" dirty="0" smtClean="0"/>
              <a:t>1995-2016.</a:t>
            </a:r>
            <a:endParaRPr lang="en-US" sz="1200" dirty="0"/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is comprised of Westchester, Rockland, and Orange counties.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888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460150"/>
            <a:ext cx="10969943" cy="683264"/>
          </a:xfrm>
        </p:spPr>
        <p:txBody>
          <a:bodyPr/>
          <a:lstStyle/>
          <a:p>
            <a:r>
              <a:rPr lang="en-US" sz="2400" dirty="0" smtClean="0"/>
              <a:t>Maternal age, race/ethnicity and education are strongly related to infant mortality rates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41412" y="6396335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Linked Birth/Infant Death Records, </a:t>
            </a:r>
            <a:r>
              <a:rPr lang="en-US" sz="1200" dirty="0" smtClean="0"/>
              <a:t>2012-2016. Figure based on maternal race/ethnicity. </a:t>
            </a:r>
            <a:endParaRPr lang="en-US" sz="1200" dirty="0"/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is comprised of Westchester, Rockland, and Orange counties.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5E0BF5-BA94-45C9-9E97-7C67A7480552}"/>
              </a:ext>
            </a:extLst>
          </p:cNvPr>
          <p:cNvSpPr txBox="1"/>
          <p:nvPr/>
        </p:nvSpPr>
        <p:spPr>
          <a:xfrm>
            <a:off x="4746065" y="1327387"/>
            <a:ext cx="1864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Lower Hudson Valley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31E89719-2527-4544-814A-AD5AB1136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367030"/>
              </p:ext>
            </p:extLst>
          </p:nvPr>
        </p:nvGraphicFramePr>
        <p:xfrm>
          <a:off x="761840" y="1524000"/>
          <a:ext cx="11123772" cy="222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46EC3C2-55C3-4AEB-BA65-F121FBAA7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363264"/>
              </p:ext>
            </p:extLst>
          </p:nvPr>
        </p:nvGraphicFramePr>
        <p:xfrm>
          <a:off x="746369" y="3913719"/>
          <a:ext cx="11123772" cy="262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AA7CDC-4C92-4888-A9B6-4662233E5E8D}"/>
              </a:ext>
            </a:extLst>
          </p:cNvPr>
          <p:cNvSpPr txBox="1"/>
          <p:nvPr/>
        </p:nvSpPr>
        <p:spPr>
          <a:xfrm>
            <a:off x="5047974" y="3708009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2729523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34A2A-2ED8-46DB-B48E-B8C82B5C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210906"/>
            <a:ext cx="11199972" cy="1126462"/>
          </a:xfrm>
        </p:spPr>
        <p:txBody>
          <a:bodyPr/>
          <a:lstStyle/>
          <a:p>
            <a:r>
              <a:rPr lang="en-US" sz="2800" dirty="0" smtClean="0"/>
              <a:t>In the Lower Hudson Valley, the infant mortality rate has declined by 12 percent, although racial/ethnic disparities persist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2361EE-C1A7-4C50-9034-59B465E33D58}"/>
              </a:ext>
            </a:extLst>
          </p:cNvPr>
          <p:cNvSpPr txBox="1"/>
          <p:nvPr/>
        </p:nvSpPr>
        <p:spPr>
          <a:xfrm>
            <a:off x="1065212" y="6396335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Linked Birth/Infant Death Records, </a:t>
            </a:r>
            <a:r>
              <a:rPr lang="en-US" sz="1200" dirty="0" smtClean="0"/>
              <a:t>1995-2016.</a:t>
            </a:r>
            <a:endParaRPr lang="en-US" sz="1200" dirty="0"/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 Hudson Valley is comprised of Westchester, Rockland, and Orange counties.</a:t>
            </a:r>
            <a:r>
              <a:rPr lang="en-US" sz="1200" dirty="0"/>
              <a:t> 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52410172"/>
              </p:ext>
            </p:extLst>
          </p:nvPr>
        </p:nvGraphicFramePr>
        <p:xfrm>
          <a:off x="912812" y="1447800"/>
          <a:ext cx="9092143" cy="468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ight Brace 5"/>
          <p:cNvSpPr/>
          <p:nvPr/>
        </p:nvSpPr>
        <p:spPr>
          <a:xfrm>
            <a:off x="2284412" y="2895600"/>
            <a:ext cx="152400" cy="1828800"/>
          </a:xfrm>
          <a:prstGeom prst="rightBrace">
            <a:avLst/>
          </a:prstGeom>
          <a:ln w="254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288" y="3587235"/>
            <a:ext cx="53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7.5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8212" y="395656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7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91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423217"/>
            <a:ext cx="10969943" cy="757130"/>
          </a:xfrm>
        </p:spPr>
        <p:txBody>
          <a:bodyPr/>
          <a:lstStyle/>
          <a:p>
            <a:r>
              <a:rPr lang="en-US" sz="2700" dirty="0"/>
              <a:t>Among </a:t>
            </a:r>
            <a:r>
              <a:rPr lang="en-US" sz="2700" u="sng" dirty="0"/>
              <a:t>teen mothers</a:t>
            </a:r>
            <a:r>
              <a:rPr lang="en-US" sz="2700" dirty="0"/>
              <a:t>, Orange </a:t>
            </a:r>
            <a:r>
              <a:rPr lang="en-US" sz="2700" dirty="0" smtClean="0"/>
              <a:t>county </a:t>
            </a:r>
            <a:r>
              <a:rPr lang="en-US" sz="2700" dirty="0"/>
              <a:t>has a higher infant mortality rate than Westchester and Rockland counties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59742543"/>
              </p:ext>
            </p:extLst>
          </p:nvPr>
        </p:nvGraphicFramePr>
        <p:xfrm>
          <a:off x="609441" y="1267744"/>
          <a:ext cx="11277600" cy="508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7612" y="63256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CDC </a:t>
            </a:r>
            <a:r>
              <a:rPr lang="en-US" sz="1200" dirty="0" smtClean="0"/>
              <a:t>WONDER </a:t>
            </a:r>
            <a:r>
              <a:rPr lang="en-US" sz="1200" dirty="0"/>
              <a:t>Linked Birth/Infant Death Records, </a:t>
            </a:r>
            <a:r>
              <a:rPr lang="en-US" sz="1200" dirty="0" smtClean="0"/>
              <a:t>2007-2016. </a:t>
            </a:r>
            <a:endParaRPr lang="en-US" sz="1200" dirty="0"/>
          </a:p>
          <a:p>
            <a:r>
              <a:rPr lang="en-US" sz="1200" dirty="0"/>
              <a:t>*Interpret with caution due to small numbers. </a:t>
            </a:r>
          </a:p>
        </p:txBody>
      </p:sp>
    </p:spTree>
    <p:extLst>
      <p:ext uri="{BB962C8B-B14F-4D97-AF65-F5344CB8AC3E}">
        <p14:creationId xmlns:p14="http://schemas.microsoft.com/office/powerpoint/2010/main" val="412923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About the Lower Hudson Valley Community Health Dashboard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provide Lower Hudson Valley-specific data on risk factors and health outcomes with an emphasis on presenting data on trends, socio-demographic differences (e.g., by age, sex, race/ethnicity, etc.) and sub-county/neighborhood level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Data 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 more information please contact </a:t>
            </a:r>
            <a:r>
              <a:rPr lang="en-US" dirty="0" smtClean="0"/>
              <a:t>us at </a:t>
            </a:r>
            <a:r>
              <a:rPr lang="en-US" dirty="0" smtClean="0">
                <a:hlinkClick r:id="rId3"/>
              </a:rPr>
              <a:t>OCPHDept@montefiore.org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89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853" y="1219200"/>
            <a:ext cx="1120140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Links to Data Sources:</a:t>
            </a:r>
          </a:p>
          <a:p>
            <a:pPr marL="742950" lvl="1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1500" dirty="0" smtClean="0"/>
              <a:t>CDC WONDER </a:t>
            </a:r>
            <a:r>
              <a:rPr lang="en-US" sz="1500" dirty="0"/>
              <a:t>Births Data and Bridged-Race Population Estimates: </a:t>
            </a:r>
            <a:r>
              <a:rPr lang="en-US" sz="1500" dirty="0">
                <a:hlinkClick r:id="rId3"/>
              </a:rPr>
              <a:t>https</a:t>
            </a:r>
            <a:r>
              <a:rPr lang="en-US" sz="1500" dirty="0" smtClean="0">
                <a:hlinkClick r:id="rId3"/>
              </a:rPr>
              <a:t>://WONDER.cdc.gov/natality.html</a:t>
            </a:r>
            <a:endParaRPr lang="en-US" sz="1500" dirty="0"/>
          </a:p>
          <a:p>
            <a:pPr marL="742950" lvl="1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CDC </a:t>
            </a:r>
            <a:r>
              <a:rPr lang="en-US" sz="1500" dirty="0" smtClean="0"/>
              <a:t>WONDER </a:t>
            </a:r>
            <a:r>
              <a:rPr lang="en-US" sz="1500" dirty="0"/>
              <a:t>Linked Birth/Infant Death Records: </a:t>
            </a:r>
            <a:r>
              <a:rPr lang="en-US" sz="1500" dirty="0">
                <a:hlinkClick r:id="rId4"/>
              </a:rPr>
              <a:t>https</a:t>
            </a:r>
            <a:r>
              <a:rPr lang="en-US" sz="1500" dirty="0" smtClean="0">
                <a:hlinkClick r:id="rId4"/>
              </a:rPr>
              <a:t>://WONDER.cdc.gov/lbd.html</a:t>
            </a:r>
            <a:endParaRPr lang="en-US" sz="1500" dirty="0"/>
          </a:p>
          <a:p>
            <a:pPr marL="742950" lvl="1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New York State Prevention </a:t>
            </a:r>
            <a:r>
              <a:rPr lang="en-US" sz="1500" dirty="0" smtClean="0"/>
              <a:t>Agenda: </a:t>
            </a:r>
            <a:r>
              <a:rPr lang="en-US" sz="1500" dirty="0" smtClean="0">
                <a:hlinkClick r:id="rId5"/>
              </a:rPr>
              <a:t>https</a:t>
            </a:r>
            <a:r>
              <a:rPr lang="en-US" sz="1500" dirty="0">
                <a:hlinkClick r:id="rId5"/>
              </a:rPr>
              <a:t>://webbi1.health.ny.gov/SASStoredProcess/guest?_program=/</a:t>
            </a:r>
            <a:r>
              <a:rPr lang="en-US" sz="1500" dirty="0" smtClean="0">
                <a:hlinkClick r:id="rId5"/>
              </a:rPr>
              <a:t>EBI/PHIG/apps/dashboard/pa_dashboard&amp;p=ch</a:t>
            </a:r>
            <a:endParaRPr lang="en-US" sz="1500" dirty="0" smtClean="0"/>
          </a:p>
          <a:p>
            <a:pPr marL="742950" lvl="1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1500" dirty="0" smtClean="0"/>
              <a:t>New York State </a:t>
            </a:r>
            <a:r>
              <a:rPr lang="en-US" sz="1500" dirty="0" err="1" smtClean="0"/>
              <a:t>Dept</a:t>
            </a:r>
            <a:r>
              <a:rPr lang="en-US" sz="1500" dirty="0" smtClean="0"/>
              <a:t> of Health, Statewide Planning and Research </a:t>
            </a:r>
            <a:r>
              <a:rPr lang="en-US" sz="1500" dirty="0"/>
              <a:t>Cooperative System (SPARCS), </a:t>
            </a:r>
            <a:r>
              <a:rPr lang="en-US" sz="1500" dirty="0">
                <a:hlinkClick r:id="rId6"/>
              </a:rPr>
              <a:t>https://</a:t>
            </a:r>
            <a:r>
              <a:rPr lang="en-US" sz="1500" dirty="0" smtClean="0">
                <a:hlinkClick r:id="rId6"/>
              </a:rPr>
              <a:t>www.health.ny.gov/statistics/chac/indicators/sub.htm</a:t>
            </a:r>
            <a:r>
              <a:rPr lang="en-US" sz="1500" dirty="0" smtClean="0"/>
              <a:t> </a:t>
            </a:r>
          </a:p>
          <a:p>
            <a:pPr lvl="1"/>
            <a:endParaRPr lang="en-US" dirty="0" smtClean="0"/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Literature</a:t>
            </a:r>
            <a:endParaRPr lang="en-US" dirty="0"/>
          </a:p>
          <a:p>
            <a:pPr marL="742950" lvl="1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1500" dirty="0" smtClean="0"/>
              <a:t>Dietz </a:t>
            </a:r>
            <a:r>
              <a:rPr lang="en-US" sz="1500" dirty="0"/>
              <a:t>PM, Bombard JM, Hutchings YL. Validation of obstetric estimate of gestational age on US birth certificates. </a:t>
            </a:r>
            <a:r>
              <a:rPr lang="en-US" sz="1500" dirty="0" smtClean="0"/>
              <a:t>Am </a:t>
            </a:r>
            <a:r>
              <a:rPr lang="en-US" sz="1500" dirty="0"/>
              <a:t>J </a:t>
            </a:r>
            <a:r>
              <a:rPr lang="en-US" sz="1500" dirty="0" err="1"/>
              <a:t>Obstet</a:t>
            </a:r>
            <a:r>
              <a:rPr lang="en-US" sz="1500" dirty="0"/>
              <a:t> </a:t>
            </a:r>
            <a:r>
              <a:rPr lang="en-US" sz="1500" dirty="0" err="1"/>
              <a:t>Gynecol</a:t>
            </a:r>
            <a:r>
              <a:rPr lang="en-US" sz="1500" dirty="0"/>
              <a:t> 2014;210:335.e1-335.e5.</a:t>
            </a:r>
            <a:endParaRPr lang="en-US" sz="1500" i="1" dirty="0"/>
          </a:p>
          <a:p>
            <a:pPr marL="742950" lvl="1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1500" dirty="0" smtClean="0"/>
              <a:t>Ventura </a:t>
            </a:r>
            <a:r>
              <a:rPr lang="en-US" sz="1500" dirty="0"/>
              <a:t>SJ, Martin JA, Curtin SC, Mathews TJ. Report of final </a:t>
            </a:r>
            <a:r>
              <a:rPr lang="en-US" sz="1500" dirty="0" err="1"/>
              <a:t>natality</a:t>
            </a:r>
            <a:r>
              <a:rPr lang="en-US" sz="1500" dirty="0"/>
              <a:t> statistics, 1996. Hyattsville, Maryland: US Department for Health and Human Services, CDC, National Center for Health Statistics. Monthly vital statistics reports (</a:t>
            </a:r>
            <a:r>
              <a:rPr lang="en-US" sz="1500" dirty="0" err="1"/>
              <a:t>vol</a:t>
            </a:r>
            <a:r>
              <a:rPr lang="en-US" sz="1500" dirty="0"/>
              <a:t> 46, no. 11).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4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722197"/>
            <a:ext cx="8153400" cy="1421928"/>
          </a:xfrm>
        </p:spPr>
        <p:txBody>
          <a:bodyPr/>
          <a:lstStyle/>
          <a:p>
            <a:r>
              <a:rPr lang="en-US" dirty="0"/>
              <a:t>Unintended pregnancy</a:t>
            </a:r>
            <a:endParaRPr lang="en-US" sz="32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21A507-6A0C-4E9A-97CC-C92EA95C408C}"/>
              </a:ext>
            </a:extLst>
          </p:cNvPr>
          <p:cNvSpPr txBox="1"/>
          <p:nvPr/>
        </p:nvSpPr>
        <p:spPr>
          <a:xfrm>
            <a:off x="1152962" y="3959459"/>
            <a:ext cx="7323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Unintended pregnancy refers to current pregnancy indicated as ‘Wanted Later’ or ‘Wanted Never’. </a:t>
            </a:r>
            <a:r>
              <a:rPr lang="en-US" dirty="0" smtClean="0"/>
              <a:t>In this report, unintended pregnancy is only measured among live births, which excludes pregnancies that ended in miscarriages and induced abortions.</a:t>
            </a:r>
          </a:p>
        </p:txBody>
      </p:sp>
    </p:spTree>
    <p:extLst>
      <p:ext uri="{BB962C8B-B14F-4D97-AF65-F5344CB8AC3E}">
        <p14:creationId xmlns:p14="http://schemas.microsoft.com/office/powerpoint/2010/main" val="8682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222762"/>
              </p:ext>
            </p:extLst>
          </p:nvPr>
        </p:nvGraphicFramePr>
        <p:xfrm>
          <a:off x="1065212" y="1320800"/>
          <a:ext cx="9073406" cy="496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The percent of unintended pregnancy among live births has declined </a:t>
            </a:r>
            <a:r>
              <a:rPr lang="en-US" sz="2800" dirty="0" smtClean="0"/>
              <a:t>throughout the region since 2008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4AB61A-8065-4AAE-9E1F-81B353B805AB}"/>
              </a:ext>
            </a:extLst>
          </p:cNvPr>
          <p:cNvSpPr txBox="1"/>
          <p:nvPr/>
        </p:nvSpPr>
        <p:spPr>
          <a:xfrm>
            <a:off x="1065212" y="6391806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</a:t>
            </a:r>
            <a:r>
              <a:rPr lang="en-US" sz="1200" dirty="0" smtClean="0"/>
              <a:t>New </a:t>
            </a:r>
            <a:r>
              <a:rPr lang="en-US" sz="1200" dirty="0"/>
              <a:t>York State Prevention Agenda, 2008-2015.</a:t>
            </a:r>
          </a:p>
        </p:txBody>
      </p:sp>
    </p:spTree>
    <p:extLst>
      <p:ext uri="{BB962C8B-B14F-4D97-AF65-F5344CB8AC3E}">
        <p14:creationId xmlns:p14="http://schemas.microsoft.com/office/powerpoint/2010/main" val="97077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531723"/>
              </p:ext>
            </p:extLst>
          </p:nvPr>
        </p:nvGraphicFramePr>
        <p:xfrm>
          <a:off x="1065212" y="1219200"/>
          <a:ext cx="9753600" cy="50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341312" y="350336"/>
            <a:ext cx="115062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The percent of unintended pregnancy continues to be higher for Hispanic and non-Hispanic </a:t>
            </a:r>
            <a:r>
              <a:rPr lang="en-US" sz="2800" dirty="0"/>
              <a:t>b</a:t>
            </a:r>
            <a:r>
              <a:rPr lang="en-US" sz="2800" dirty="0" smtClean="0"/>
              <a:t>lack women in Orange </a:t>
            </a:r>
            <a:r>
              <a:rPr lang="en-US" sz="2800" dirty="0" smtClean="0"/>
              <a:t>County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4AB61A-8065-4AAE-9E1F-81B353B805AB}"/>
              </a:ext>
            </a:extLst>
          </p:cNvPr>
          <p:cNvSpPr txBox="1"/>
          <p:nvPr/>
        </p:nvSpPr>
        <p:spPr>
          <a:xfrm>
            <a:off x="1049769" y="6369016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Prevention Agenda, 2008-2015.</a:t>
            </a:r>
          </a:p>
        </p:txBody>
      </p:sp>
    </p:spTree>
    <p:extLst>
      <p:ext uri="{BB962C8B-B14F-4D97-AF65-F5344CB8AC3E}">
        <p14:creationId xmlns:p14="http://schemas.microsoft.com/office/powerpoint/2010/main" val="400370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902029"/>
              </p:ext>
            </p:extLst>
          </p:nvPr>
        </p:nvGraphicFramePr>
        <p:xfrm>
          <a:off x="1065212" y="1320800"/>
          <a:ext cx="9829800" cy="496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4AB61A-8065-4AAE-9E1F-81B353B805AB}"/>
              </a:ext>
            </a:extLst>
          </p:cNvPr>
          <p:cNvSpPr txBox="1"/>
          <p:nvPr/>
        </p:nvSpPr>
        <p:spPr>
          <a:xfrm>
            <a:off x="1049769" y="6369016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Prevention Agenda, 2008-2015.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41312" y="177981"/>
            <a:ext cx="11506200" cy="11264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/>
              <a:t>Non-Hispanic black and Hispanic women experienced a smaller decline in unintended pregnancy than non-Hispanic white women in Rockland County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2866727"/>
      </p:ext>
    </p:extLst>
  </p:cSld>
  <p:clrMapOvr>
    <a:masterClrMapping/>
  </p:clrMapOvr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64746</TotalTime>
  <Words>2784</Words>
  <Application>Microsoft Office PowerPoint</Application>
  <PresentationFormat>Custom</PresentationFormat>
  <Paragraphs>458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Montefiore DOING MORE</vt:lpstr>
      <vt:lpstr>Lower Hudson Valley Community Health Dashboard:  Maternal and Infant Health in Westchester, Rockland, and Orange counties  Last Updated: 3/20/2019</vt:lpstr>
      <vt:lpstr>PowerPoint Presentation</vt:lpstr>
      <vt:lpstr>Planning for Pregnancy</vt:lpstr>
      <vt:lpstr>Intra-pregnancy interval</vt:lpstr>
      <vt:lpstr>The percent of live births within 24 months of a previous pregnancy declined in Westchester, but increased in Rockland and Orange counties</vt:lpstr>
      <vt:lpstr>Unintended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Teen (age 15-19y) birth rates</vt:lpstr>
      <vt:lpstr>PowerPoint Presentation</vt:lpstr>
      <vt:lpstr>Prenatal Health</vt:lpstr>
      <vt:lpstr>Timely initiation of prenatal care  Defined as starting prenatal care in the first 3 months of pregnancy</vt:lpstr>
      <vt:lpstr>PowerPoint Presentation</vt:lpstr>
      <vt:lpstr>The percent of women who start prenatal care late is lower in the Lower Hudson Valley and the rest of NYS excluding NYC than in the U.S. overall </vt:lpstr>
      <vt:lpstr>Teen women, non-Hispanic black women, and those with less education are least likely to start prenatal care in the first trimester</vt:lpstr>
      <vt:lpstr>In the Lower Hudson Valley, disparities in the early initiation of prenatal care by race/ethnicity remain</vt:lpstr>
      <vt:lpstr>The percent of teen mothers starting prenatal care in the first trimester has increased</vt:lpstr>
      <vt:lpstr>Hypertension during pregnancy</vt:lpstr>
      <vt:lpstr>PowerPoint Presentation</vt:lpstr>
      <vt:lpstr>PowerPoint Presentation</vt:lpstr>
      <vt:lpstr>PowerPoint Presentation</vt:lpstr>
      <vt:lpstr>Diabetes during pregnancy</vt:lpstr>
      <vt:lpstr>PowerPoint Presentation</vt:lpstr>
      <vt:lpstr>PowerPoint Presentation</vt:lpstr>
      <vt:lpstr>Tobacco use during pregnancy</vt:lpstr>
      <vt:lpstr>PowerPoint Presentation</vt:lpstr>
      <vt:lpstr>PowerPoint Presentation</vt:lpstr>
      <vt:lpstr>Cesarean Section</vt:lpstr>
      <vt:lpstr>PowerPoint Presentation</vt:lpstr>
      <vt:lpstr>PowerPoint Presentation</vt:lpstr>
      <vt:lpstr>Preterm delivery</vt:lpstr>
      <vt:lpstr>The percent of preterm births has modestly decreased in the region and remains lower than in the rest of NYS and the United States</vt:lpstr>
      <vt:lpstr>In the Lower Hudson Valley, non-Hispanic black vs. non-Hispanic white disparities in the percent of preterm births have narrowed</vt:lpstr>
      <vt:lpstr>In the Lower Hudson Valley, teens (and older women), as well as those with less education, tend to have higher preterm birth rates</vt:lpstr>
      <vt:lpstr>PowerPoint Presentation</vt:lpstr>
      <vt:lpstr>Low birth weight</vt:lpstr>
      <vt:lpstr>The percent of total births with low birth weight has remained relatively stable in Westchester, Rockland, and Orange counties</vt:lpstr>
      <vt:lpstr>In the Lower Hudson Valley, the non-Hispanic black population has the highest burden of low birth weight</vt:lpstr>
      <vt:lpstr>In the Lower Hudson Valley, infants born to teen mothers are more likely to be low birth weight</vt:lpstr>
      <vt:lpstr>Exclusive breastfeeding in the hospital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Newborn drug-related diagnosis rate</vt:lpstr>
      <vt:lpstr>PowerPoint Presentation</vt:lpstr>
      <vt:lpstr>Infant mortality</vt:lpstr>
      <vt:lpstr>In the Lower Hudson Valley, the infant mortality rate is highest in Orange County, but lower than in the rest of New York State and the U.S.</vt:lpstr>
      <vt:lpstr>PowerPoint Presentation</vt:lpstr>
      <vt:lpstr>Maternal age, race/ethnicity and education are strongly related to infant mortality rates</vt:lpstr>
      <vt:lpstr>In the Lower Hudson Valley, the infant mortality rate has declined by 12 percent, although racial/ethnic disparities persist</vt:lpstr>
      <vt:lpstr>Among teen mothers, Orange county has a higher infant mortality rate than Westchester and Rockland counties</vt:lpstr>
      <vt:lpstr>About the Lower Hudson Valley Community Health Dashboard Project</vt:lpstr>
      <vt:lpstr>Sources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Bronx Community Health Dashboard:  Drug Abuse and Opioids  Created: 5/18/2017 Last Updated: 5/18/2017</dc:title>
  <dc:creator>dkocp05</dc:creator>
  <cp:lastModifiedBy>Carrie Heller</cp:lastModifiedBy>
  <cp:revision>1007</cp:revision>
  <dcterms:created xsi:type="dcterms:W3CDTF">2017-05-18T20:31:35Z</dcterms:created>
  <dcterms:modified xsi:type="dcterms:W3CDTF">2019-03-21T18:54:50Z</dcterms:modified>
</cp:coreProperties>
</file>