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charts/chart10.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1.xml" ContentType="application/vnd.openxmlformats-officedocument.drawingml.chart+xml"/>
  <Override PartName="/ppt/notesSlides/notesSlide17.xml" ContentType="application/vnd.openxmlformats-officedocument.presentationml.notesSlide+xml"/>
  <Override PartName="/ppt/charts/chart12.xml" ContentType="application/vnd.openxmlformats-officedocument.drawingml.chart+xml"/>
  <Override PartName="/ppt/notesSlides/notesSlide18.xml" ContentType="application/vnd.openxmlformats-officedocument.presentationml.notesSlide+xml"/>
  <Override PartName="/ppt/charts/chart13.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4.xml" ContentType="application/vnd.openxmlformats-officedocument.drawingml.chart+xml"/>
  <Override PartName="/ppt/notesSlides/notesSlide21.xml" ContentType="application/vnd.openxmlformats-officedocument.presentationml.notesSlide+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7.xml" ContentType="application/vnd.openxmlformats-officedocument.drawingml.chart+xml"/>
  <Override PartName="/ppt/notesSlides/notesSlide25.xml" ContentType="application/vnd.openxmlformats-officedocument.presentationml.notesSlide+xml"/>
  <Override PartName="/ppt/charts/chart18.xml" ContentType="application/vnd.openxmlformats-officedocument.drawingml.chart+xml"/>
  <Override PartName="/ppt/notesSlides/notesSlide26.xml" ContentType="application/vnd.openxmlformats-officedocument.presentationml.notesSlide+xml"/>
  <Override PartName="/ppt/charts/chart19.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0.xml" ContentType="application/vnd.openxmlformats-officedocument.drawingml.chart+xml"/>
  <Override PartName="/ppt/notesSlides/notesSlide29.xml" ContentType="application/vnd.openxmlformats-officedocument.presentationml.notesSlide+xml"/>
  <Override PartName="/ppt/charts/chart21.xml" ContentType="application/vnd.openxmlformats-officedocument.drawingml.chart+xml"/>
  <Override PartName="/ppt/notesSlides/notesSlide30.xml" ContentType="application/vnd.openxmlformats-officedocument.presentationml.notesSlide+xml"/>
  <Override PartName="/ppt/charts/chart22.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23.xml" ContentType="application/vnd.openxmlformats-officedocument.drawingml.chart+xml"/>
  <Override PartName="/ppt/notesSlides/notesSlide33.xml" ContentType="application/vnd.openxmlformats-officedocument.presentationml.notesSlide+xml"/>
  <Override PartName="/ppt/charts/chart24.xml" ContentType="application/vnd.openxmlformats-officedocument.drawingml.chart+xml"/>
  <Override PartName="/ppt/notesSlides/notesSlide34.xml" ContentType="application/vnd.openxmlformats-officedocument.presentationml.notesSlide+xml"/>
  <Override PartName="/ppt/charts/chart25.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6.xml" ContentType="application/vnd.openxmlformats-officedocument.drawingml.chart+xml"/>
  <Override PartName="/ppt/notesSlides/notesSlide37.xml" ContentType="application/vnd.openxmlformats-officedocument.presentationml.notesSlide+xml"/>
  <Override PartName="/ppt/charts/chart27.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8.xml" ContentType="application/vnd.openxmlformats-officedocument.drawingml.chart+xml"/>
  <Override PartName="/ppt/notesSlides/notesSlide40.xml" ContentType="application/vnd.openxmlformats-officedocument.presentationml.notesSlide+xml"/>
  <Override PartName="/ppt/charts/chart29.xml" ContentType="application/vnd.openxmlformats-officedocument.drawingml.chart+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30.xml" ContentType="application/vnd.openxmlformats-officedocument.drawingml.chart+xml"/>
  <Override PartName="/ppt/notesSlides/notesSlide43.xml" ContentType="application/vnd.openxmlformats-officedocument.presentationml.notesSlide+xml"/>
  <Override PartName="/ppt/charts/chart31.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2.xml" ContentType="application/vnd.openxmlformats-officedocument.drawingml.chart+xml"/>
  <Override PartName="/ppt/notesSlides/notesSlide46.xml" ContentType="application/vnd.openxmlformats-officedocument.presentationml.notesSlide+xml"/>
  <Override PartName="/ppt/charts/chart33.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34.xml" ContentType="application/vnd.openxmlformats-officedocument.drawingml.chart+xml"/>
  <Override PartName="/ppt/notesSlides/notesSlide49.xml" ContentType="application/vnd.openxmlformats-officedocument.presentationml.notesSlide+xml"/>
  <Override PartName="/ppt/charts/chart35.xml" ContentType="application/vnd.openxmlformats-officedocument.drawingml.chart+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charts/chart36.xml" ContentType="application/vnd.openxmlformats-officedocument.drawingml.chart+xml"/>
  <Override PartName="/ppt/notesSlides/notesSlide52.xml" ContentType="application/vnd.openxmlformats-officedocument.presentationml.notesSlide+xml"/>
  <Override PartName="/ppt/charts/chart37.xml" ContentType="application/vnd.openxmlformats-officedocument.drawingml.chart+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38.xml" ContentType="application/vnd.openxmlformats-officedocument.drawingml.chart+xml"/>
  <Override PartName="/ppt/notesSlides/notesSlide55.xml" ContentType="application/vnd.openxmlformats-officedocument.presentationml.notesSlide+xml"/>
  <Override PartName="/ppt/charts/chart39.xml" ContentType="application/vnd.openxmlformats-officedocument.drawingml.chart+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40.xml" ContentType="application/vnd.openxmlformats-officedocument.drawingml.chart+xml"/>
  <Override PartName="/ppt/notesSlides/notesSlide58.xml" ContentType="application/vnd.openxmlformats-officedocument.presentationml.notesSlide+xml"/>
  <Override PartName="/ppt/charts/chart41.xml" ContentType="application/vnd.openxmlformats-officedocument.drawingml.chart+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42.xml" ContentType="application/vnd.openxmlformats-officedocument.drawingml.chart+xml"/>
  <Override PartName="/ppt/notesSlides/notesSlide61.xml" ContentType="application/vnd.openxmlformats-officedocument.presentationml.notesSlide+xml"/>
  <Override PartName="/ppt/charts/chart43.xml" ContentType="application/vnd.openxmlformats-officedocument.drawingml.chart+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charts/chart44.xml" ContentType="application/vnd.openxmlformats-officedocument.drawingml.chart+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45.xml" ContentType="application/vnd.openxmlformats-officedocument.drawingml.chart+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charts/chart46.xml" ContentType="application/vnd.openxmlformats-officedocument.drawingml.chart+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1"/>
  </p:notesMasterIdLst>
  <p:sldIdLst>
    <p:sldId id="270" r:id="rId2"/>
    <p:sldId id="633" r:id="rId3"/>
    <p:sldId id="596" r:id="rId4"/>
    <p:sldId id="597" r:id="rId5"/>
    <p:sldId id="598" r:id="rId6"/>
    <p:sldId id="599" r:id="rId7"/>
    <p:sldId id="600" r:id="rId8"/>
    <p:sldId id="601" r:id="rId9"/>
    <p:sldId id="602" r:id="rId10"/>
    <p:sldId id="603" r:id="rId11"/>
    <p:sldId id="604" r:id="rId12"/>
    <p:sldId id="501" r:id="rId13"/>
    <p:sldId id="555" r:id="rId14"/>
    <p:sldId id="551" r:id="rId15"/>
    <p:sldId id="553" r:id="rId16"/>
    <p:sldId id="554" r:id="rId17"/>
    <p:sldId id="556" r:id="rId18"/>
    <p:sldId id="557" r:id="rId19"/>
    <p:sldId id="559" r:id="rId20"/>
    <p:sldId id="424" r:id="rId21"/>
    <p:sldId id="441" r:id="rId22"/>
    <p:sldId id="595" r:id="rId23"/>
    <p:sldId id="585" r:id="rId24"/>
    <p:sldId id="563" r:id="rId25"/>
    <p:sldId id="442" r:id="rId26"/>
    <p:sldId id="586" r:id="rId27"/>
    <p:sldId id="588" r:id="rId28"/>
    <p:sldId id="426" r:id="rId29"/>
    <p:sldId id="445" r:id="rId30"/>
    <p:sldId id="589" r:id="rId31"/>
    <p:sldId id="591" r:id="rId32"/>
    <p:sldId id="564" r:id="rId33"/>
    <p:sldId id="446" r:id="rId34"/>
    <p:sldId id="592" r:id="rId35"/>
    <p:sldId id="594" r:id="rId36"/>
    <p:sldId id="605" r:id="rId37"/>
    <p:sldId id="606" r:id="rId38"/>
    <p:sldId id="607" r:id="rId39"/>
    <p:sldId id="608" r:id="rId40"/>
    <p:sldId id="609" r:id="rId41"/>
    <p:sldId id="610" r:id="rId42"/>
    <p:sldId id="611" r:id="rId43"/>
    <p:sldId id="612" r:id="rId44"/>
    <p:sldId id="613" r:id="rId45"/>
    <p:sldId id="544" r:id="rId46"/>
    <p:sldId id="545" r:id="rId47"/>
    <p:sldId id="546" r:id="rId48"/>
    <p:sldId id="614" r:id="rId49"/>
    <p:sldId id="615" r:id="rId50"/>
    <p:sldId id="616" r:id="rId51"/>
    <p:sldId id="617" r:id="rId52"/>
    <p:sldId id="618" r:id="rId53"/>
    <p:sldId id="619" r:id="rId54"/>
    <p:sldId id="620" r:id="rId55"/>
    <p:sldId id="621" r:id="rId56"/>
    <p:sldId id="622" r:id="rId57"/>
    <p:sldId id="623" r:id="rId58"/>
    <p:sldId id="624" r:id="rId59"/>
    <p:sldId id="625" r:id="rId60"/>
    <p:sldId id="626" r:id="rId61"/>
    <p:sldId id="627" r:id="rId62"/>
    <p:sldId id="628" r:id="rId63"/>
    <p:sldId id="629" r:id="rId64"/>
    <p:sldId id="630" r:id="rId65"/>
    <p:sldId id="631" r:id="rId66"/>
    <p:sldId id="632" r:id="rId67"/>
    <p:sldId id="542" r:id="rId68"/>
    <p:sldId id="543" r:id="rId69"/>
    <p:sldId id="361" r:id="rId70"/>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208">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36" autoAdjust="0"/>
    <p:restoredTop sz="92060" autoAdjust="0"/>
  </p:normalViewPr>
  <p:slideViewPr>
    <p:cSldViewPr showGuides="1">
      <p:cViewPr>
        <p:scale>
          <a:sx n="90" d="100"/>
          <a:sy n="90" d="100"/>
        </p:scale>
        <p:origin x="-1590" y="-720"/>
      </p:cViewPr>
      <p:guideLst>
        <p:guide orient="horz" pos="2208"/>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23302917423783601"/>
          <c:y val="0.10651714631825999"/>
          <c:w val="0.74220482535836896"/>
          <c:h val="0.83408073928680404"/>
        </c:manualLayout>
      </c:layout>
      <c:barChart>
        <c:barDir val="bar"/>
        <c:grouping val="clustered"/>
        <c:varyColors val="0"/>
        <c:ser>
          <c:idx val="0"/>
          <c:order val="0"/>
          <c:tx>
            <c:strRef>
              <c:f>Sheet1!$B$1</c:f>
              <c:strCache>
                <c:ptCount val="1"/>
                <c:pt idx="0">
                  <c:v>Percent of Total DALYs</c:v>
                </c:pt>
              </c:strCache>
            </c:strRef>
          </c:tx>
          <c:spPr>
            <a:solidFill>
              <a:schemeClr val="accent1"/>
            </a:solidFill>
            <a:ln>
              <a:solidFill>
                <a:schemeClr val="bg1">
                  <a:lumMod val="50000"/>
                </a:schemeClr>
              </a:solidFill>
            </a:ln>
            <a:effectLst/>
          </c:spPr>
          <c:invertIfNegative val="0"/>
          <c:dPt>
            <c:idx val="2"/>
            <c:invertIfNegative val="0"/>
            <c:bubble3D val="0"/>
            <c:extLst xmlns:c16r2="http://schemas.microsoft.com/office/drawing/2015/06/chart">
              <c:ext xmlns:c16="http://schemas.microsoft.com/office/drawing/2014/chart" uri="{C3380CC4-5D6E-409C-BE32-E72D297353CC}">
                <c16:uniqueId val="{00000003-C2DF-4CA2-BD24-50E14D19B20B}"/>
              </c:ext>
            </c:extLst>
          </c:dPt>
          <c:dPt>
            <c:idx val="4"/>
            <c:invertIfNegative val="0"/>
            <c:bubble3D val="0"/>
            <c:extLst xmlns:c16r2="http://schemas.microsoft.com/office/drawing/2015/06/chart">
              <c:ext xmlns:c16="http://schemas.microsoft.com/office/drawing/2014/chart" uri="{C3380CC4-5D6E-409C-BE32-E72D297353CC}">
                <c16:uniqueId val="{00000002-B098-43A3-832C-B0A29CB948A7}"/>
              </c:ext>
            </c:extLst>
          </c:dPt>
          <c:dPt>
            <c:idx val="5"/>
            <c:invertIfNegative val="0"/>
            <c:bubble3D val="0"/>
            <c:extLst xmlns:c16r2="http://schemas.microsoft.com/office/drawing/2015/06/chart">
              <c:ext xmlns:c16="http://schemas.microsoft.com/office/drawing/2014/chart" uri="{C3380CC4-5D6E-409C-BE32-E72D297353CC}">
                <c16:uniqueId val="{00000003-B098-43A3-832C-B0A29CB948A7}"/>
              </c:ext>
            </c:extLst>
          </c:dPt>
          <c:dPt>
            <c:idx val="6"/>
            <c:invertIfNegative val="0"/>
            <c:bubble3D val="0"/>
            <c:extLst xmlns:c16r2="http://schemas.microsoft.com/office/drawing/2015/06/chart">
              <c:ext xmlns:c16="http://schemas.microsoft.com/office/drawing/2014/chart" uri="{C3380CC4-5D6E-409C-BE32-E72D297353CC}">
                <c16:uniqueId val="{00000004-B098-43A3-832C-B0A29CB948A7}"/>
              </c:ext>
            </c:extLst>
          </c:dPt>
          <c:dPt>
            <c:idx val="8"/>
            <c:invertIfNegative val="0"/>
            <c:bubble3D val="0"/>
            <c:extLst xmlns:c16r2="http://schemas.microsoft.com/office/drawing/2015/06/chart">
              <c:ext xmlns:c16="http://schemas.microsoft.com/office/drawing/2014/chart" uri="{C3380CC4-5D6E-409C-BE32-E72D297353CC}">
                <c16:uniqueId val="{00000003-B53B-4FE8-BCE3-6E056D642DAD}"/>
              </c:ext>
            </c:extLst>
          </c:dPt>
          <c:dPt>
            <c:idx val="10"/>
            <c:invertIfNegative val="0"/>
            <c:bubble3D val="0"/>
            <c:extLst xmlns:c16r2="http://schemas.microsoft.com/office/drawing/2015/06/chart">
              <c:ext xmlns:c16="http://schemas.microsoft.com/office/drawing/2014/chart" uri="{C3380CC4-5D6E-409C-BE32-E72D297353CC}">
                <c16:uniqueId val="{00000007-B098-43A3-832C-B0A29CB948A7}"/>
              </c:ext>
            </c:extLst>
          </c:dPt>
          <c:dPt>
            <c:idx val="12"/>
            <c:invertIfNegative val="0"/>
            <c:bubble3D val="0"/>
            <c:spPr>
              <a:solidFill>
                <a:schemeClr val="accent4"/>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8-B098-43A3-832C-B0A29CB948A7}"/>
              </c:ext>
            </c:extLst>
          </c:dPt>
          <c:dPt>
            <c:idx val="13"/>
            <c:invertIfNegative val="0"/>
            <c:bubble3D val="0"/>
            <c:spPr>
              <a:solidFill>
                <a:schemeClr val="accent4"/>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9-B098-43A3-832C-B0A29CB948A7}"/>
              </c:ext>
            </c:extLst>
          </c:dPt>
          <c:dPt>
            <c:idx val="14"/>
            <c:invertIfNegative val="0"/>
            <c:bubble3D val="0"/>
            <c:spPr>
              <a:solidFill>
                <a:schemeClr val="accent4"/>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B098-43A3-832C-B0A29CB948A7}"/>
              </c:ext>
            </c:extLst>
          </c:dPt>
          <c:dPt>
            <c:idx val="15"/>
            <c:invertIfNegative val="0"/>
            <c:bubble3D val="0"/>
            <c:spPr>
              <a:solidFill>
                <a:schemeClr val="accent4"/>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D-B098-43A3-832C-B0A29CB948A7}"/>
              </c:ext>
            </c:extLst>
          </c:dPt>
          <c:dLbls>
            <c:numFmt formatCode="#,##0.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Testicular cancer</c:v>
                </c:pt>
                <c:pt idx="1">
                  <c:v>Hodgkin lymphoma</c:v>
                </c:pt>
                <c:pt idx="2">
                  <c:v>Thyroid cancer</c:v>
                </c:pt>
                <c:pt idx="3">
                  <c:v>Other pharynx cancer</c:v>
                </c:pt>
                <c:pt idx="4">
                  <c:v>Multiple myeloma</c:v>
                </c:pt>
                <c:pt idx="5">
                  <c:v>Skin melanoma</c:v>
                </c:pt>
                <c:pt idx="6">
                  <c:v>Bladder cancer</c:v>
                </c:pt>
                <c:pt idx="7">
                  <c:v>Stomach cancer</c:v>
                </c:pt>
                <c:pt idx="8">
                  <c:v>Kidney cancer</c:v>
                </c:pt>
                <c:pt idx="9">
                  <c:v>Brain cancer</c:v>
                </c:pt>
                <c:pt idx="10">
                  <c:v>Non-Hodgkin lymphoma</c:v>
                </c:pt>
                <c:pt idx="11">
                  <c:v>Leukemia</c:v>
                </c:pt>
                <c:pt idx="12">
                  <c:v>Larynx cancer</c:v>
                </c:pt>
                <c:pt idx="13">
                  <c:v>Esophageal cancer</c:v>
                </c:pt>
                <c:pt idx="14">
                  <c:v>Liver cancer</c:v>
                </c:pt>
                <c:pt idx="15">
                  <c:v>Pancreatic cancer</c:v>
                </c:pt>
              </c:strCache>
            </c:strRef>
          </c:cat>
          <c:val>
            <c:numRef>
              <c:f>Sheet1!$B$2:$B$17</c:f>
              <c:numCache>
                <c:formatCode>General</c:formatCode>
                <c:ptCount val="16"/>
                <c:pt idx="0">
                  <c:v>2.5000000000000001E-2</c:v>
                </c:pt>
                <c:pt idx="1">
                  <c:v>4.5999999999999999E-2</c:v>
                </c:pt>
                <c:pt idx="2">
                  <c:v>5.5E-2</c:v>
                </c:pt>
                <c:pt idx="3">
                  <c:v>0.09</c:v>
                </c:pt>
                <c:pt idx="4">
                  <c:v>0.28000000000000003</c:v>
                </c:pt>
                <c:pt idx="5">
                  <c:v>0.28000000000000003</c:v>
                </c:pt>
                <c:pt idx="6">
                  <c:v>0.32</c:v>
                </c:pt>
                <c:pt idx="7">
                  <c:v>0.34</c:v>
                </c:pt>
                <c:pt idx="8">
                  <c:v>0.37</c:v>
                </c:pt>
                <c:pt idx="9">
                  <c:v>0.49</c:v>
                </c:pt>
                <c:pt idx="10">
                  <c:v>0.51</c:v>
                </c:pt>
                <c:pt idx="11">
                  <c:v>0.59</c:v>
                </c:pt>
                <c:pt idx="12">
                  <c:v>0.12</c:v>
                </c:pt>
                <c:pt idx="13">
                  <c:v>0.4</c:v>
                </c:pt>
                <c:pt idx="14">
                  <c:v>0.6</c:v>
                </c:pt>
                <c:pt idx="15">
                  <c:v>0.94</c:v>
                </c:pt>
              </c:numCache>
            </c:numRef>
          </c:val>
          <c:extLst xmlns:c16r2="http://schemas.microsoft.com/office/drawing/2015/06/chart">
            <c:ext xmlns:c16="http://schemas.microsoft.com/office/drawing/2014/chart" uri="{C3380CC4-5D6E-409C-BE32-E72D297353CC}">
              <c16:uniqueId val="{00000000-C2DF-4CA2-BD24-50E14D19B20B}"/>
            </c:ext>
          </c:extLst>
        </c:ser>
        <c:dLbls>
          <c:showLegendKey val="0"/>
          <c:showVal val="0"/>
          <c:showCatName val="0"/>
          <c:showSerName val="0"/>
          <c:showPercent val="0"/>
          <c:showBubbleSize val="0"/>
        </c:dLbls>
        <c:gapWidth val="70"/>
        <c:axId val="97439744"/>
        <c:axId val="97441280"/>
      </c:barChart>
      <c:catAx>
        <c:axId val="97439744"/>
        <c:scaling>
          <c:orientation val="minMax"/>
        </c:scaling>
        <c:delete val="0"/>
        <c:axPos val="l"/>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7441280"/>
        <c:crosses val="autoZero"/>
        <c:auto val="1"/>
        <c:lblAlgn val="ctr"/>
        <c:lblOffset val="100"/>
        <c:noMultiLvlLbl val="0"/>
      </c:catAx>
      <c:valAx>
        <c:axId val="97441280"/>
        <c:scaling>
          <c:orientation val="minMax"/>
          <c:max val="1"/>
        </c:scaling>
        <c:delete val="0"/>
        <c:axPos val="b"/>
        <c:numFmt formatCode="#,##0.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74397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17170208038306E-2"/>
          <c:y val="7.2939933586266964E-2"/>
          <c:w val="0.922896463730565"/>
          <c:h val="0.8593442308689363"/>
        </c:manualLayout>
      </c:layout>
      <c:barChart>
        <c:barDir val="col"/>
        <c:grouping val="clustered"/>
        <c:varyColors val="0"/>
        <c:ser>
          <c:idx val="0"/>
          <c:order val="0"/>
          <c:tx>
            <c:strRef>
              <c:f>Sheet1!$A$2</c:f>
              <c:strCache>
                <c:ptCount val="1"/>
                <c:pt idx="0">
                  <c:v>Hispanic</c:v>
                </c:pt>
              </c:strCache>
            </c:strRef>
          </c:tx>
          <c:spPr>
            <a:solidFill>
              <a:schemeClr val="accent2"/>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extLst xmlns:c16r2="http://schemas.microsoft.com/office/drawing/2015/06/chart">
              <c:ext xmlns:c16="http://schemas.microsoft.com/office/drawing/2014/chart" uri="{C3380CC4-5D6E-409C-BE32-E72D297353CC}">
                <c16:uniqueId val="{0000000C-FC73-48A0-9140-3DE1B998C2D9}"/>
              </c:ext>
            </c:extLst>
          </c:dPt>
          <c:dLbls>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Sheet1!$B$2:$C$2</c:f>
              <c:numCache>
                <c:formatCode>General</c:formatCode>
                <c:ptCount val="2"/>
                <c:pt idx="0">
                  <c:v>31</c:v>
                </c:pt>
                <c:pt idx="1">
                  <c:v>10.1</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Sheet1!$A$3</c:f>
              <c:strCache>
                <c:ptCount val="1"/>
                <c:pt idx="0">
                  <c:v>Non-Hispanic black</c:v>
                </c:pt>
              </c:strCache>
            </c:strRef>
          </c:tx>
          <c:spPr>
            <a:solidFill>
              <a:schemeClr val="accent5"/>
            </a:solidFill>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Sheet1!$B$3:$C$3</c:f>
              <c:numCache>
                <c:formatCode>General</c:formatCode>
                <c:ptCount val="2"/>
                <c:pt idx="0">
                  <c:v>26.7</c:v>
                </c:pt>
                <c:pt idx="1">
                  <c:v>7.4</c:v>
                </c:pt>
              </c:numCache>
            </c:numRef>
          </c:val>
          <c:extLst xmlns:c16r2="http://schemas.microsoft.com/office/drawing/2015/06/chart">
            <c:ext xmlns:c16="http://schemas.microsoft.com/office/drawing/2014/chart" uri="{C3380CC4-5D6E-409C-BE32-E72D297353CC}">
              <c16:uniqueId val="{00000012-B5CB-405D-BB13-3CBB0A31EDF3}"/>
            </c:ext>
          </c:extLst>
        </c:ser>
        <c:ser>
          <c:idx val="2"/>
          <c:order val="2"/>
          <c:tx>
            <c:strRef>
              <c:f>Sheet1!$A$4</c:f>
              <c:strCache>
                <c:ptCount val="1"/>
                <c:pt idx="0">
                  <c:v>Non-Hispanic white</c:v>
                </c:pt>
              </c:strCache>
            </c:strRef>
          </c:tx>
          <c:spPr>
            <a:solidFill>
              <a:schemeClr val="tx2"/>
            </a:solidFill>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Sheet1!$B$4:$C$4</c:f>
              <c:numCache>
                <c:formatCode>General</c:formatCode>
                <c:ptCount val="2"/>
                <c:pt idx="0">
                  <c:v>19.8</c:v>
                </c:pt>
                <c:pt idx="1">
                  <c:v>5.3</c:v>
                </c:pt>
              </c:numCache>
            </c:numRef>
          </c:val>
          <c:extLst xmlns:c16r2="http://schemas.microsoft.com/office/drawing/2015/06/chart">
            <c:ext xmlns:c16="http://schemas.microsoft.com/office/drawing/2014/chart" uri="{C3380CC4-5D6E-409C-BE32-E72D297353CC}">
              <c16:uniqueId val="{00000012-AD79-4DD9-861D-32FF4F55AD04}"/>
            </c:ext>
          </c:extLst>
        </c:ser>
        <c:dLbls>
          <c:showLegendKey val="0"/>
          <c:showVal val="0"/>
          <c:showCatName val="0"/>
          <c:showSerName val="0"/>
          <c:showPercent val="0"/>
          <c:showBubbleSize val="0"/>
        </c:dLbls>
        <c:gapWidth val="70"/>
        <c:axId val="107059456"/>
        <c:axId val="107073536"/>
      </c:barChart>
      <c:catAx>
        <c:axId val="10705945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7073536"/>
        <c:crosses val="autoZero"/>
        <c:auto val="1"/>
        <c:lblAlgn val="ctr"/>
        <c:lblOffset val="100"/>
        <c:noMultiLvlLbl val="0"/>
      </c:catAx>
      <c:valAx>
        <c:axId val="107073536"/>
        <c:scaling>
          <c:orientation val="minMax"/>
          <c:max val="35"/>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liver cancer incidence rate per 100,000</a:t>
                </a:r>
                <a:endParaRPr lang="en-US" sz="1200" dirty="0">
                  <a:effectLst/>
                </a:endParaRPr>
              </a:p>
            </c:rich>
          </c:tx>
          <c:layout>
            <c:manualLayout>
              <c:xMode val="edge"/>
              <c:yMode val="edge"/>
              <c:x val="0"/>
              <c:y val="9.1610928095281902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7059456"/>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66294148974506E-2"/>
          <c:y val="7.2939933586266964E-2"/>
          <c:w val="0.89502665414600002"/>
          <c:h val="0.8593442308689363"/>
        </c:manualLayout>
      </c:layout>
      <c:barChart>
        <c:barDir val="col"/>
        <c:grouping val="clustered"/>
        <c:varyColors val="0"/>
        <c:ser>
          <c:idx val="0"/>
          <c:order val="0"/>
          <c:tx>
            <c:strRef>
              <c:f>Sheet1!$B$1</c:f>
              <c:strCache>
                <c:ptCount val="1"/>
                <c:pt idx="0">
                  <c:v>Male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Sheet1!$B$2:$B$8</c:f>
              <c:numCache>
                <c:formatCode>0.0</c:formatCode>
                <c:ptCount val="7"/>
                <c:pt idx="0">
                  <c:v>17.7</c:v>
                </c:pt>
                <c:pt idx="1">
                  <c:v>10.1</c:v>
                </c:pt>
                <c:pt idx="2">
                  <c:v>12</c:v>
                </c:pt>
                <c:pt idx="3">
                  <c:v>8.9</c:v>
                </c:pt>
                <c:pt idx="4">
                  <c:v>10.8</c:v>
                </c:pt>
                <c:pt idx="6" formatCode="General">
                  <c:v>11.3</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Sheet1!$C$1</c:f>
              <c:strCache>
                <c:ptCount val="1"/>
                <c:pt idx="0">
                  <c:v>Female</c:v>
                </c:pt>
              </c:strCache>
            </c:strRef>
          </c:tx>
          <c:spPr>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Sheet1!$C$2:$C$8</c:f>
              <c:numCache>
                <c:formatCode>0.0</c:formatCode>
                <c:ptCount val="7"/>
                <c:pt idx="0">
                  <c:v>5.6</c:v>
                </c:pt>
                <c:pt idx="1">
                  <c:v>3.9</c:v>
                </c:pt>
                <c:pt idx="2">
                  <c:v>4.0999999999999996</c:v>
                </c:pt>
                <c:pt idx="3">
                  <c:v>3.8</c:v>
                </c:pt>
                <c:pt idx="4">
                  <c:v>3.5</c:v>
                </c:pt>
                <c:pt idx="6" formatCode="General">
                  <c:v>4.2</c:v>
                </c:pt>
              </c:numCache>
            </c:numRef>
          </c:val>
          <c:extLst xmlns:c16r2="http://schemas.microsoft.com/office/drawing/2015/06/chart">
            <c:ext xmlns:c16="http://schemas.microsoft.com/office/drawing/2014/chart" uri="{C3380CC4-5D6E-409C-BE32-E72D297353CC}">
              <c16:uniqueId val="{00000012-B5CB-405D-BB13-3CBB0A31EDF3}"/>
            </c:ext>
          </c:extLst>
        </c:ser>
        <c:dLbls>
          <c:showLegendKey val="0"/>
          <c:showVal val="0"/>
          <c:showCatName val="0"/>
          <c:showSerName val="0"/>
          <c:showPercent val="0"/>
          <c:showBubbleSize val="0"/>
        </c:dLbls>
        <c:gapWidth val="70"/>
        <c:axId val="110363392"/>
        <c:axId val="110364928"/>
      </c:barChart>
      <c:catAx>
        <c:axId val="11036339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10364928"/>
        <c:crosses val="autoZero"/>
        <c:auto val="1"/>
        <c:lblAlgn val="ctr"/>
        <c:lblOffset val="100"/>
        <c:noMultiLvlLbl val="0"/>
      </c:catAx>
      <c:valAx>
        <c:axId val="110364928"/>
        <c:scaling>
          <c:orientation val="minMax"/>
          <c:max val="18"/>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mortality rate from liver cancer per 100,000</a:t>
                </a:r>
                <a:endParaRPr lang="en-US" sz="1200" dirty="0">
                  <a:effectLst/>
                </a:endParaRPr>
              </a:p>
            </c:rich>
          </c:tx>
          <c:layout>
            <c:manualLayout>
              <c:xMode val="edge"/>
              <c:yMode val="edge"/>
              <c:x val="0"/>
              <c:y val="0.13048651302265099"/>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0363392"/>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03776763075901"/>
          <c:y val="1.66425098708314E-2"/>
          <c:w val="0.88257522537209399"/>
          <c:h val="0.88427163242047202"/>
        </c:manualLayout>
      </c:layout>
      <c:lineChart>
        <c:grouping val="standard"/>
        <c:varyColors val="0"/>
        <c:ser>
          <c:idx val="0"/>
          <c:order val="0"/>
          <c:tx>
            <c:strRef>
              <c:f>Sheet1!$B$1</c:f>
              <c:strCache>
                <c:ptCount val="1"/>
                <c:pt idx="0">
                  <c:v>Bronx male</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C885-4156-A502-60FA197C7385}"/>
              </c:ext>
            </c:extLst>
          </c:dPt>
          <c:dPt>
            <c:idx val="5"/>
            <c:bubble3D val="0"/>
            <c:extLst xmlns:c16r2="http://schemas.microsoft.com/office/drawing/2015/06/chart">
              <c:ext xmlns:c16="http://schemas.microsoft.com/office/drawing/2014/chart" uri="{C3380CC4-5D6E-409C-BE32-E72D297353CC}">
                <c16:uniqueId val="{00000001-C885-4156-A502-60FA197C7385}"/>
              </c:ext>
            </c:extLst>
          </c:dPt>
          <c:dPt>
            <c:idx val="9"/>
            <c:bubble3D val="0"/>
            <c:extLst xmlns:c16r2="http://schemas.microsoft.com/office/drawing/2015/06/chart">
              <c:ext xmlns:c16="http://schemas.microsoft.com/office/drawing/2014/chart" uri="{C3380CC4-5D6E-409C-BE32-E72D297353CC}">
                <c16:uniqueId val="{00000002-C885-4156-A502-60FA197C7385}"/>
              </c:ext>
            </c:extLst>
          </c:dPt>
          <c:dPt>
            <c:idx val="12"/>
            <c:bubble3D val="0"/>
            <c:extLst xmlns:c16r2="http://schemas.microsoft.com/office/drawing/2015/06/chart">
              <c:ext xmlns:c16="http://schemas.microsoft.com/office/drawing/2014/chart" uri="{C3380CC4-5D6E-409C-BE32-E72D297353CC}">
                <c16:uniqueId val="{00000003-C885-4156-A502-60FA197C7385}"/>
              </c:ext>
            </c:extLst>
          </c:dPt>
          <c:dLbls>
            <c:dLbl>
              <c:idx val="0"/>
              <c:layout>
                <c:manualLayout>
                  <c:x val="-4.1673241811297473E-2"/>
                  <c:y val="9.958062443324314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050-4CFF-A6B4-C6D593F6775B}"/>
                </c:ext>
              </c:extLst>
            </c:dLbl>
            <c:dLbl>
              <c:idx val="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DAE-4701-A018-114A580F8B9E}"/>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Sheet1!$B$2:$B$9</c:f>
              <c:numCache>
                <c:formatCode>0.0</c:formatCode>
                <c:ptCount val="8"/>
                <c:pt idx="0">
                  <c:v>6.3</c:v>
                </c:pt>
                <c:pt idx="1">
                  <c:v>6.7</c:v>
                </c:pt>
                <c:pt idx="2">
                  <c:v>8.1</c:v>
                </c:pt>
                <c:pt idx="3">
                  <c:v>10.7</c:v>
                </c:pt>
                <c:pt idx="4">
                  <c:v>8.6999999999999993</c:v>
                </c:pt>
                <c:pt idx="5">
                  <c:v>14</c:v>
                </c:pt>
                <c:pt idx="6">
                  <c:v>15.6</c:v>
                </c:pt>
                <c:pt idx="7">
                  <c:v>17.7</c:v>
                </c:pt>
              </c:numCache>
            </c:numRef>
          </c:val>
          <c:smooth val="0"/>
          <c:extLst xmlns:c16r2="http://schemas.microsoft.com/office/drawing/2015/06/chart">
            <c:ext xmlns:c16="http://schemas.microsoft.com/office/drawing/2014/chart" uri="{C3380CC4-5D6E-409C-BE32-E72D297353CC}">
              <c16:uniqueId val="{00000004-C885-4156-A502-60FA197C7385}"/>
            </c:ext>
          </c:extLst>
        </c:ser>
        <c:ser>
          <c:idx val="1"/>
          <c:order val="1"/>
          <c:tx>
            <c:strRef>
              <c:f>Sheet1!$C$1</c:f>
              <c:strCache>
                <c:ptCount val="1"/>
                <c:pt idx="0">
                  <c:v>Bronx female</c:v>
                </c:pt>
              </c:strCache>
            </c:strRef>
          </c:tx>
          <c:spPr>
            <a:ln w="28575" cap="rnd">
              <a:solidFill>
                <a:schemeClr val="accent4"/>
              </a:solidFill>
              <a:prstDash val="dash"/>
              <a:round/>
            </a:ln>
            <a:effectLst/>
          </c:spPr>
          <c:marker>
            <c:symbol val="square"/>
            <c:size val="7"/>
            <c:spPr>
              <a:solidFill>
                <a:schemeClr val="accent4"/>
              </a:solidFill>
              <a:ln w="25400">
                <a:noFill/>
              </a:ln>
              <a:effectLst/>
            </c:spPr>
          </c:marker>
          <c:dPt>
            <c:idx val="2"/>
            <c:bubble3D val="0"/>
            <c:extLst xmlns:c16r2="http://schemas.microsoft.com/office/drawing/2015/06/chart">
              <c:ext xmlns:c16="http://schemas.microsoft.com/office/drawing/2014/chart" uri="{C3380CC4-5D6E-409C-BE32-E72D297353CC}">
                <c16:uniqueId val="{00000005-C885-4156-A502-60FA197C7385}"/>
              </c:ext>
            </c:extLst>
          </c:dPt>
          <c:dPt>
            <c:idx val="5"/>
            <c:bubble3D val="0"/>
            <c:extLst xmlns:c16r2="http://schemas.microsoft.com/office/drawing/2015/06/chart">
              <c:ext xmlns:c16="http://schemas.microsoft.com/office/drawing/2014/chart" uri="{C3380CC4-5D6E-409C-BE32-E72D297353CC}">
                <c16:uniqueId val="{00000006-C885-4156-A502-60FA197C7385}"/>
              </c:ext>
            </c:extLst>
          </c:dPt>
          <c:dPt>
            <c:idx val="9"/>
            <c:bubble3D val="0"/>
            <c:extLst xmlns:c16r2="http://schemas.microsoft.com/office/drawing/2015/06/chart">
              <c:ext xmlns:c16="http://schemas.microsoft.com/office/drawing/2014/chart" uri="{C3380CC4-5D6E-409C-BE32-E72D297353CC}">
                <c16:uniqueId val="{00000007-C885-4156-A502-60FA197C7385}"/>
              </c:ext>
            </c:extLst>
          </c:dPt>
          <c:dPt>
            <c:idx val="12"/>
            <c:bubble3D val="0"/>
            <c:extLst xmlns:c16r2="http://schemas.microsoft.com/office/drawing/2015/06/chart">
              <c:ext xmlns:c16="http://schemas.microsoft.com/office/drawing/2014/chart" uri="{C3380CC4-5D6E-409C-BE32-E72D297353CC}">
                <c16:uniqueId val="{00000008-C885-4156-A502-60FA197C7385}"/>
              </c:ext>
            </c:extLst>
          </c:dPt>
          <c:dLbls>
            <c:dLbl>
              <c:idx val="0"/>
              <c:layout>
                <c:manualLayout>
                  <c:x val="-4.3398881025165197E-2"/>
                  <c:y val="-2.2688700382679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885-4156-A502-60FA197C7385}"/>
                </c:ext>
              </c:extLst>
            </c:dLbl>
            <c:dLbl>
              <c:idx val="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DAE-4701-A018-114A580F8B9E}"/>
                </c:ext>
              </c:extLst>
            </c:dLbl>
            <c:dLbl>
              <c:idx val="16"/>
              <c:layout>
                <c:manualLayout>
                  <c:x val="-2.6881720430107499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885-4156-A502-60FA197C738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Sheet1!$C$2:$C$9</c:f>
              <c:numCache>
                <c:formatCode>0.0</c:formatCode>
                <c:ptCount val="8"/>
                <c:pt idx="0">
                  <c:v>3.5</c:v>
                </c:pt>
                <c:pt idx="1">
                  <c:v>3.4</c:v>
                </c:pt>
                <c:pt idx="2">
                  <c:v>3.7</c:v>
                </c:pt>
                <c:pt idx="3">
                  <c:v>4</c:v>
                </c:pt>
                <c:pt idx="4">
                  <c:v>3.7</c:v>
                </c:pt>
                <c:pt idx="5">
                  <c:v>4.7</c:v>
                </c:pt>
                <c:pt idx="6">
                  <c:v>4.5999999999999996</c:v>
                </c:pt>
                <c:pt idx="7">
                  <c:v>5.6</c:v>
                </c:pt>
              </c:numCache>
            </c:numRef>
          </c:val>
          <c:smooth val="0"/>
          <c:extLst xmlns:c16r2="http://schemas.microsoft.com/office/drawing/2015/06/chart">
            <c:ext xmlns:c16="http://schemas.microsoft.com/office/drawing/2014/chart" uri="{C3380CC4-5D6E-409C-BE32-E72D297353CC}">
              <c16:uniqueId val="{0000000B-C885-4156-A502-60FA197C7385}"/>
            </c:ext>
          </c:extLst>
        </c:ser>
        <c:ser>
          <c:idx val="2"/>
          <c:order val="2"/>
          <c:tx>
            <c:strRef>
              <c:f>Sheet1!$D$1</c:f>
              <c:strCache>
                <c:ptCount val="1"/>
                <c:pt idx="0">
                  <c:v>NYC male</c:v>
                </c:pt>
              </c:strCache>
            </c:strRef>
          </c:tx>
          <c:spPr>
            <a:ln>
              <a:solidFill>
                <a:schemeClr val="bg2"/>
              </a:solidFill>
            </a:ln>
          </c:spPr>
          <c:marker>
            <c:symbol val="diamond"/>
            <c:size val="7"/>
            <c:spPr>
              <a:solidFill>
                <a:schemeClr val="bg2"/>
              </a:solidFill>
              <a:ln>
                <a:solidFill>
                  <a:schemeClr val="bg2"/>
                </a:solidFill>
              </a:ln>
            </c:spPr>
          </c:marker>
          <c:dLbls>
            <c:dLbl>
              <c:idx val="0"/>
              <c:layout>
                <c:manualLayout>
                  <c:x val="-4.1673241811297473E-2"/>
                  <c:y val="-2.489515610831078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8050-4CFF-A6B4-C6D593F6775B}"/>
                </c:ext>
              </c:extLst>
            </c:dLbl>
            <c:dLbl>
              <c:idx val="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1DAE-4701-A018-114A580F8B9E}"/>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Sheet1!$D$2:$D$9</c:f>
              <c:numCache>
                <c:formatCode>0.0</c:formatCode>
                <c:ptCount val="8"/>
                <c:pt idx="0">
                  <c:v>6.5</c:v>
                </c:pt>
                <c:pt idx="1">
                  <c:v>7.6</c:v>
                </c:pt>
                <c:pt idx="2">
                  <c:v>8.4</c:v>
                </c:pt>
                <c:pt idx="3">
                  <c:v>9.1999999999999993</c:v>
                </c:pt>
                <c:pt idx="4">
                  <c:v>9.4</c:v>
                </c:pt>
                <c:pt idx="5">
                  <c:v>10.4</c:v>
                </c:pt>
                <c:pt idx="6">
                  <c:v>11.1</c:v>
                </c:pt>
                <c:pt idx="7">
                  <c:v>11.3</c:v>
                </c:pt>
              </c:numCache>
            </c:numRef>
          </c:val>
          <c:smooth val="0"/>
          <c:extLst xmlns:c16r2="http://schemas.microsoft.com/office/drawing/2015/06/chart">
            <c:ext xmlns:c16="http://schemas.microsoft.com/office/drawing/2014/chart" uri="{C3380CC4-5D6E-409C-BE32-E72D297353CC}">
              <c16:uniqueId val="{0000000B-8050-4CFF-A6B4-C6D593F6775B}"/>
            </c:ext>
          </c:extLst>
        </c:ser>
        <c:ser>
          <c:idx val="3"/>
          <c:order val="3"/>
          <c:tx>
            <c:strRef>
              <c:f>Sheet1!$E$1</c:f>
              <c:strCache>
                <c:ptCount val="1"/>
                <c:pt idx="0">
                  <c:v>NYC female</c:v>
                </c:pt>
              </c:strCache>
            </c:strRef>
          </c:tx>
          <c:spPr>
            <a:ln>
              <a:solidFill>
                <a:schemeClr val="bg2"/>
              </a:solidFill>
              <a:prstDash val="dash"/>
            </a:ln>
          </c:spPr>
          <c:marker>
            <c:symbol val="square"/>
            <c:size val="7"/>
            <c:spPr>
              <a:solidFill>
                <a:schemeClr val="bg2"/>
              </a:solidFill>
              <a:ln>
                <a:solidFill>
                  <a:schemeClr val="bg2"/>
                </a:solidFill>
              </a:ln>
            </c:spPr>
          </c:marker>
          <c:dLbls>
            <c:dLbl>
              <c:idx val="0"/>
              <c:layout>
                <c:manualLayout>
                  <c:x val="-4.2936067320730797E-2"/>
                  <c:y val="-4.5640592287886401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8050-4CFF-A6B4-C6D593F6775B}"/>
                </c:ext>
              </c:extLst>
            </c:dLbl>
            <c:dLbl>
              <c:idx val="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1DAE-4701-A018-114A580F8B9E}"/>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Sheet1!$E$2:$E$9</c:f>
              <c:numCache>
                <c:formatCode>0.0</c:formatCode>
                <c:ptCount val="8"/>
                <c:pt idx="0">
                  <c:v>3.4</c:v>
                </c:pt>
                <c:pt idx="1">
                  <c:v>3.6</c:v>
                </c:pt>
                <c:pt idx="2">
                  <c:v>3.9</c:v>
                </c:pt>
                <c:pt idx="3">
                  <c:v>3.9</c:v>
                </c:pt>
                <c:pt idx="4">
                  <c:v>3.6</c:v>
                </c:pt>
                <c:pt idx="5">
                  <c:v>3.9</c:v>
                </c:pt>
                <c:pt idx="6">
                  <c:v>3.9</c:v>
                </c:pt>
                <c:pt idx="7">
                  <c:v>4.2</c:v>
                </c:pt>
              </c:numCache>
            </c:numRef>
          </c:val>
          <c:smooth val="0"/>
          <c:extLst xmlns:c16r2="http://schemas.microsoft.com/office/drawing/2015/06/chart">
            <c:ext xmlns:c16="http://schemas.microsoft.com/office/drawing/2014/chart" uri="{C3380CC4-5D6E-409C-BE32-E72D297353CC}">
              <c16:uniqueId val="{0000000C-8050-4CFF-A6B4-C6D593F6775B}"/>
            </c:ext>
          </c:extLst>
        </c:ser>
        <c:dLbls>
          <c:showLegendKey val="0"/>
          <c:showVal val="0"/>
          <c:showCatName val="0"/>
          <c:showSerName val="0"/>
          <c:showPercent val="0"/>
          <c:showBubbleSize val="0"/>
        </c:dLbls>
        <c:marker val="1"/>
        <c:smooth val="0"/>
        <c:axId val="110795008"/>
        <c:axId val="135069696"/>
      </c:lineChart>
      <c:catAx>
        <c:axId val="11079500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5069696"/>
        <c:crosses val="autoZero"/>
        <c:auto val="1"/>
        <c:lblAlgn val="ctr"/>
        <c:lblOffset val="100"/>
        <c:noMultiLvlLbl val="0"/>
      </c:catAx>
      <c:valAx>
        <c:axId val="135069696"/>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chemeClr val="tx1"/>
                    </a:solidFill>
                    <a:latin typeface="+mn-lt"/>
                    <a:ea typeface="+mn-ea"/>
                    <a:cs typeface="+mn-cs"/>
                  </a:defRPr>
                </a:pPr>
                <a:r>
                  <a:rPr lang="en-US" sz="1200" b="1" i="0" baseline="0" dirty="0">
                    <a:effectLst/>
                    <a:latin typeface="+mn-lt"/>
                  </a:rPr>
                  <a:t>Age-adjusted mortality rate from liver cancer per 100,000</a:t>
                </a:r>
                <a:endParaRPr lang="en-US" sz="1200" dirty="0">
                  <a:effectLst/>
                  <a:latin typeface="+mn-lt"/>
                </a:endParaRPr>
              </a:p>
            </c:rich>
          </c:tx>
          <c:layout>
            <c:manualLayout>
              <c:xMode val="edge"/>
              <c:yMode val="edge"/>
              <c:x val="2.2729069338367901E-2"/>
              <c:y val="0.107316157113134"/>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079500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12614965426701E-2"/>
          <c:y val="8.7518277934030511E-2"/>
          <c:w val="0.91820100837676599"/>
          <c:h val="0.84476588652117279"/>
        </c:manualLayout>
      </c:layout>
      <c:barChart>
        <c:barDir val="col"/>
        <c:grouping val="clustered"/>
        <c:varyColors val="0"/>
        <c:ser>
          <c:idx val="0"/>
          <c:order val="0"/>
          <c:tx>
            <c:strRef>
              <c:f>Sheet1!$A$2</c:f>
              <c:strCache>
                <c:ptCount val="1"/>
                <c:pt idx="0">
                  <c:v>Hispanic</c:v>
                </c:pt>
              </c:strCache>
            </c:strRef>
          </c:tx>
          <c:spPr>
            <a:solidFill>
              <a:schemeClr val="accent2"/>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Sheet1!$B$2:$C$2</c:f>
              <c:numCache>
                <c:formatCode>General</c:formatCode>
                <c:ptCount val="2"/>
                <c:pt idx="0">
                  <c:v>19.2</c:v>
                </c:pt>
                <c:pt idx="1">
                  <c:v>6.3</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Sheet1!$A$3</c:f>
              <c:strCache>
                <c:ptCount val="1"/>
                <c:pt idx="0">
                  <c:v>Non-Hispanic black</c:v>
                </c:pt>
              </c:strCache>
            </c:strRef>
          </c:tx>
          <c:spPr>
            <a:solidFill>
              <a:schemeClr val="accent5"/>
            </a:solidFill>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Sheet1!$B$3:$C$3</c:f>
              <c:numCache>
                <c:formatCode>General</c:formatCode>
                <c:ptCount val="2"/>
                <c:pt idx="0">
                  <c:v>17.5</c:v>
                </c:pt>
                <c:pt idx="1">
                  <c:v>5.7</c:v>
                </c:pt>
              </c:numCache>
            </c:numRef>
          </c:val>
          <c:extLst xmlns:c16r2="http://schemas.microsoft.com/office/drawing/2015/06/chart">
            <c:ext xmlns:c16="http://schemas.microsoft.com/office/drawing/2014/chart" uri="{C3380CC4-5D6E-409C-BE32-E72D297353CC}">
              <c16:uniqueId val="{00000012-B5CB-405D-BB13-3CBB0A31EDF3}"/>
            </c:ext>
          </c:extLst>
        </c:ser>
        <c:ser>
          <c:idx val="2"/>
          <c:order val="2"/>
          <c:tx>
            <c:strRef>
              <c:f>Sheet1!$A$4</c:f>
              <c:strCache>
                <c:ptCount val="1"/>
                <c:pt idx="0">
                  <c:v>Non-Hispanic white</c:v>
                </c:pt>
              </c:strCache>
            </c:strRef>
          </c:tx>
          <c:spPr>
            <a:solidFill>
              <a:schemeClr val="tx2"/>
            </a:solidFill>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Sheet1!$B$4:$C$4</c:f>
              <c:numCache>
                <c:formatCode>General</c:formatCode>
                <c:ptCount val="2"/>
                <c:pt idx="0">
                  <c:v>14.3</c:v>
                </c:pt>
                <c:pt idx="1">
                  <c:v>3.6</c:v>
                </c:pt>
              </c:numCache>
            </c:numRef>
          </c:val>
          <c:extLst xmlns:c16r2="http://schemas.microsoft.com/office/drawing/2015/06/chart">
            <c:ext xmlns:c16="http://schemas.microsoft.com/office/drawing/2014/chart" uri="{C3380CC4-5D6E-409C-BE32-E72D297353CC}">
              <c16:uniqueId val="{00000012-314C-4782-881D-8EB622CA5E5D}"/>
            </c:ext>
          </c:extLst>
        </c:ser>
        <c:dLbls>
          <c:showLegendKey val="0"/>
          <c:showVal val="0"/>
          <c:showCatName val="0"/>
          <c:showSerName val="0"/>
          <c:showPercent val="0"/>
          <c:showBubbleSize val="0"/>
        </c:dLbls>
        <c:gapWidth val="70"/>
        <c:axId val="135129344"/>
        <c:axId val="135147520"/>
      </c:barChart>
      <c:catAx>
        <c:axId val="13512934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5147520"/>
        <c:crosses val="autoZero"/>
        <c:auto val="1"/>
        <c:lblAlgn val="ctr"/>
        <c:lblOffset val="100"/>
        <c:noMultiLvlLbl val="0"/>
      </c:catAx>
      <c:valAx>
        <c:axId val="135147520"/>
        <c:scaling>
          <c:orientation val="minMax"/>
          <c:max val="2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mortality rate from liver cancer per 100,000</a:t>
                </a:r>
                <a:endParaRPr lang="en-US" sz="1200" dirty="0">
                  <a:effectLst/>
                </a:endParaRPr>
              </a:p>
            </c:rich>
          </c:tx>
          <c:layout>
            <c:manualLayout>
              <c:xMode val="edge"/>
              <c:yMode val="edge"/>
              <c:x val="0"/>
              <c:y val="0.13291623708061201"/>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5129344"/>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66294148974506E-2"/>
          <c:y val="2.9204900542976399E-2"/>
          <c:w val="0.89502665414600002"/>
          <c:h val="0.90307929283854704"/>
        </c:manualLayout>
      </c:layout>
      <c:barChart>
        <c:barDir val="col"/>
        <c:grouping val="clustered"/>
        <c:varyColors val="0"/>
        <c:ser>
          <c:idx val="0"/>
          <c:order val="0"/>
          <c:tx>
            <c:strRef>
              <c:f>Sheet1!$B$1</c:f>
              <c:strCache>
                <c:ptCount val="1"/>
                <c:pt idx="0">
                  <c:v>Male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Sheet1!$B$2:$B$8</c:f>
              <c:numCache>
                <c:formatCode>0.0</c:formatCode>
                <c:ptCount val="7"/>
                <c:pt idx="0">
                  <c:v>6.1</c:v>
                </c:pt>
                <c:pt idx="1">
                  <c:v>5.9</c:v>
                </c:pt>
                <c:pt idx="2">
                  <c:v>5.8</c:v>
                </c:pt>
                <c:pt idx="3">
                  <c:v>5.4</c:v>
                </c:pt>
                <c:pt idx="4">
                  <c:v>6.4</c:v>
                </c:pt>
                <c:pt idx="6">
                  <c:v>5.8</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Sheet1!$C$1</c:f>
              <c:strCache>
                <c:ptCount val="1"/>
                <c:pt idx="0">
                  <c:v>Female</c:v>
                </c:pt>
              </c:strCache>
            </c:strRef>
          </c:tx>
          <c:spPr>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Sheet1!$C$2:$C$8</c:f>
              <c:numCache>
                <c:formatCode>0.0</c:formatCode>
                <c:ptCount val="7"/>
                <c:pt idx="0">
                  <c:v>1.8</c:v>
                </c:pt>
                <c:pt idx="1">
                  <c:v>1.8</c:v>
                </c:pt>
                <c:pt idx="2">
                  <c:v>2</c:v>
                </c:pt>
                <c:pt idx="3">
                  <c:v>1.5</c:v>
                </c:pt>
                <c:pt idx="4">
                  <c:v>1.6</c:v>
                </c:pt>
                <c:pt idx="6">
                  <c:v>1.8</c:v>
                </c:pt>
              </c:numCache>
            </c:numRef>
          </c:val>
          <c:extLst xmlns:c16r2="http://schemas.microsoft.com/office/drawing/2015/06/chart">
            <c:ext xmlns:c16="http://schemas.microsoft.com/office/drawing/2014/chart" uri="{C3380CC4-5D6E-409C-BE32-E72D297353CC}">
              <c16:uniqueId val="{00000012-B5CB-405D-BB13-3CBB0A31EDF3}"/>
            </c:ext>
          </c:extLst>
        </c:ser>
        <c:dLbls>
          <c:showLegendKey val="0"/>
          <c:showVal val="0"/>
          <c:showCatName val="0"/>
          <c:showSerName val="0"/>
          <c:showPercent val="0"/>
          <c:showBubbleSize val="0"/>
        </c:dLbls>
        <c:gapWidth val="70"/>
        <c:axId val="134660864"/>
        <c:axId val="134662400"/>
      </c:barChart>
      <c:catAx>
        <c:axId val="13466086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4662400"/>
        <c:crosses val="autoZero"/>
        <c:auto val="1"/>
        <c:lblAlgn val="ctr"/>
        <c:lblOffset val="100"/>
        <c:noMultiLvlLbl val="0"/>
      </c:catAx>
      <c:valAx>
        <c:axId val="134662400"/>
        <c:scaling>
          <c:orientation val="minMax"/>
          <c:max val="8"/>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esophageal cancer incidence rate per 100,000</a:t>
                </a:r>
                <a:endParaRPr lang="en-US" sz="1200" dirty="0">
                  <a:effectLst/>
                </a:endParaRPr>
              </a:p>
            </c:rich>
          </c:tx>
          <c:layout>
            <c:manualLayout>
              <c:xMode val="edge"/>
              <c:yMode val="edge"/>
              <c:x val="0"/>
              <c:y val="0.103759548385085"/>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4660864"/>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296727113656301E-2"/>
          <c:y val="6.3943306476621886E-2"/>
          <c:w val="0.875436649964209"/>
          <c:h val="0.85190792947966776"/>
        </c:manualLayout>
      </c:layout>
      <c:lineChart>
        <c:grouping val="standard"/>
        <c:varyColors val="0"/>
        <c:ser>
          <c:idx val="0"/>
          <c:order val="0"/>
          <c:tx>
            <c:strRef>
              <c:f>Sheet1!$B$1</c:f>
              <c:strCache>
                <c:ptCount val="1"/>
                <c:pt idx="0">
                  <c:v>Bronx male</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C885-4156-A502-60FA197C7385}"/>
              </c:ext>
            </c:extLst>
          </c:dPt>
          <c:dPt>
            <c:idx val="5"/>
            <c:bubble3D val="0"/>
            <c:extLst xmlns:c16r2="http://schemas.microsoft.com/office/drawing/2015/06/chart">
              <c:ext xmlns:c16="http://schemas.microsoft.com/office/drawing/2014/chart" uri="{C3380CC4-5D6E-409C-BE32-E72D297353CC}">
                <c16:uniqueId val="{00000001-C885-4156-A502-60FA197C7385}"/>
              </c:ext>
            </c:extLst>
          </c:dPt>
          <c:dPt>
            <c:idx val="9"/>
            <c:bubble3D val="0"/>
            <c:extLst xmlns:c16r2="http://schemas.microsoft.com/office/drawing/2015/06/chart">
              <c:ext xmlns:c16="http://schemas.microsoft.com/office/drawing/2014/chart" uri="{C3380CC4-5D6E-409C-BE32-E72D297353CC}">
                <c16:uniqueId val="{00000002-C885-4156-A502-60FA197C7385}"/>
              </c:ext>
            </c:extLst>
          </c:dPt>
          <c:dPt>
            <c:idx val="12"/>
            <c:bubble3D val="0"/>
            <c:extLst xmlns:c16r2="http://schemas.microsoft.com/office/drawing/2015/06/chart">
              <c:ext xmlns:c16="http://schemas.microsoft.com/office/drawing/2014/chart" uri="{C3380CC4-5D6E-409C-BE32-E72D297353CC}">
                <c16:uniqueId val="{00000003-C885-4156-A502-60FA197C7385}"/>
              </c:ext>
            </c:extLst>
          </c:dPt>
          <c:dLbls>
            <c:dLbl>
              <c:idx val="0"/>
              <c:layout>
                <c:manualLayout>
                  <c:x val="-3.97727272727273E-2"/>
                  <c:y val="-1.74266092758176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690-4560-B4DF-584FF2EC3A20}"/>
                </c:ext>
              </c:extLst>
            </c:dLbl>
            <c:dLbl>
              <c:idx val="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423-48DF-B93D-3ABEEC0C543A}"/>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Sheet1!$B$2:$B$9</c:f>
              <c:numCache>
                <c:formatCode>0.0</c:formatCode>
                <c:ptCount val="8"/>
                <c:pt idx="0">
                  <c:v>10.5</c:v>
                </c:pt>
                <c:pt idx="1">
                  <c:v>13.3</c:v>
                </c:pt>
                <c:pt idx="2">
                  <c:v>12.2</c:v>
                </c:pt>
                <c:pt idx="3">
                  <c:v>12.4</c:v>
                </c:pt>
                <c:pt idx="4">
                  <c:v>11.2</c:v>
                </c:pt>
                <c:pt idx="5">
                  <c:v>9.3000000000000007</c:v>
                </c:pt>
                <c:pt idx="6">
                  <c:v>8.1999999999999993</c:v>
                </c:pt>
                <c:pt idx="7">
                  <c:v>6.1</c:v>
                </c:pt>
              </c:numCache>
            </c:numRef>
          </c:val>
          <c:smooth val="0"/>
          <c:extLst xmlns:c16r2="http://schemas.microsoft.com/office/drawing/2015/06/chart">
            <c:ext xmlns:c16="http://schemas.microsoft.com/office/drawing/2014/chart" uri="{C3380CC4-5D6E-409C-BE32-E72D297353CC}">
              <c16:uniqueId val="{00000004-C885-4156-A502-60FA197C7385}"/>
            </c:ext>
          </c:extLst>
        </c:ser>
        <c:ser>
          <c:idx val="1"/>
          <c:order val="1"/>
          <c:tx>
            <c:strRef>
              <c:f>Sheet1!$C$1</c:f>
              <c:strCache>
                <c:ptCount val="1"/>
                <c:pt idx="0">
                  <c:v>Bronx female</c:v>
                </c:pt>
              </c:strCache>
            </c:strRef>
          </c:tx>
          <c:spPr>
            <a:ln w="28575" cap="rnd">
              <a:solidFill>
                <a:schemeClr val="accent4"/>
              </a:solidFill>
              <a:prstDash val="dash"/>
              <a:round/>
            </a:ln>
            <a:effectLst/>
          </c:spPr>
          <c:marker>
            <c:symbol val="square"/>
            <c:size val="7"/>
            <c:spPr>
              <a:solidFill>
                <a:schemeClr val="accent4"/>
              </a:solidFill>
              <a:ln w="25400">
                <a:noFill/>
              </a:ln>
              <a:effectLst/>
            </c:spPr>
          </c:marker>
          <c:dPt>
            <c:idx val="2"/>
            <c:bubble3D val="0"/>
            <c:extLst xmlns:c16r2="http://schemas.microsoft.com/office/drawing/2015/06/chart">
              <c:ext xmlns:c16="http://schemas.microsoft.com/office/drawing/2014/chart" uri="{C3380CC4-5D6E-409C-BE32-E72D297353CC}">
                <c16:uniqueId val="{00000005-C885-4156-A502-60FA197C7385}"/>
              </c:ext>
            </c:extLst>
          </c:dPt>
          <c:dPt>
            <c:idx val="5"/>
            <c:bubble3D val="0"/>
            <c:extLst xmlns:c16r2="http://schemas.microsoft.com/office/drawing/2015/06/chart">
              <c:ext xmlns:c16="http://schemas.microsoft.com/office/drawing/2014/chart" uri="{C3380CC4-5D6E-409C-BE32-E72D297353CC}">
                <c16:uniqueId val="{00000006-C885-4156-A502-60FA197C7385}"/>
              </c:ext>
            </c:extLst>
          </c:dPt>
          <c:dPt>
            <c:idx val="9"/>
            <c:bubble3D val="0"/>
            <c:extLst xmlns:c16r2="http://schemas.microsoft.com/office/drawing/2015/06/chart">
              <c:ext xmlns:c16="http://schemas.microsoft.com/office/drawing/2014/chart" uri="{C3380CC4-5D6E-409C-BE32-E72D297353CC}">
                <c16:uniqueId val="{00000007-C885-4156-A502-60FA197C7385}"/>
              </c:ext>
            </c:extLst>
          </c:dPt>
          <c:dPt>
            <c:idx val="12"/>
            <c:bubble3D val="0"/>
            <c:extLst xmlns:c16r2="http://schemas.microsoft.com/office/drawing/2015/06/chart">
              <c:ext xmlns:c16="http://schemas.microsoft.com/office/drawing/2014/chart" uri="{C3380CC4-5D6E-409C-BE32-E72D297353CC}">
                <c16:uniqueId val="{00000008-C885-4156-A502-60FA197C7385}"/>
              </c:ext>
            </c:extLst>
          </c:dPt>
          <c:dLbls>
            <c:dLbl>
              <c:idx val="0"/>
              <c:layout>
                <c:manualLayout>
                  <c:x val="-4.0791577189215E-2"/>
                  <c:y val="4.6959713364621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885-4156-A502-60FA197C7385}"/>
                </c:ext>
              </c:extLst>
            </c:dLbl>
            <c:dLbl>
              <c:idx val="16"/>
              <c:layout>
                <c:manualLayout>
                  <c:x val="-2.6881720430107499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885-4156-A502-60FA197C738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Sheet1!$C$2:$C$9</c:f>
              <c:numCache>
                <c:formatCode>0.0</c:formatCode>
                <c:ptCount val="8"/>
                <c:pt idx="0">
                  <c:v>3.9</c:v>
                </c:pt>
                <c:pt idx="1">
                  <c:v>4.5999999999999996</c:v>
                </c:pt>
                <c:pt idx="2">
                  <c:v>4.0999999999999996</c:v>
                </c:pt>
                <c:pt idx="3">
                  <c:v>4.2</c:v>
                </c:pt>
                <c:pt idx="4">
                  <c:v>3.8</c:v>
                </c:pt>
                <c:pt idx="5">
                  <c:v>2.2999999999999998</c:v>
                </c:pt>
                <c:pt idx="6">
                  <c:v>2.4</c:v>
                </c:pt>
                <c:pt idx="7">
                  <c:v>1.8</c:v>
                </c:pt>
              </c:numCache>
            </c:numRef>
          </c:val>
          <c:smooth val="0"/>
          <c:extLst xmlns:c16r2="http://schemas.microsoft.com/office/drawing/2015/06/chart">
            <c:ext xmlns:c16="http://schemas.microsoft.com/office/drawing/2014/chart" uri="{C3380CC4-5D6E-409C-BE32-E72D297353CC}">
              <c16:uniqueId val="{0000000B-C885-4156-A502-60FA197C7385}"/>
            </c:ext>
          </c:extLst>
        </c:ser>
        <c:ser>
          <c:idx val="2"/>
          <c:order val="2"/>
          <c:tx>
            <c:strRef>
              <c:f>Sheet1!$D$1</c:f>
              <c:strCache>
                <c:ptCount val="1"/>
                <c:pt idx="0">
                  <c:v>NYC male</c:v>
                </c:pt>
              </c:strCache>
            </c:strRef>
          </c:tx>
          <c:spPr>
            <a:ln>
              <a:solidFill>
                <a:schemeClr val="bg2"/>
              </a:solidFill>
            </a:ln>
          </c:spPr>
          <c:marker>
            <c:symbol val="diamond"/>
            <c:size val="7"/>
            <c:spPr>
              <a:solidFill>
                <a:schemeClr val="bg2"/>
              </a:solidFill>
              <a:ln>
                <a:solidFill>
                  <a:schemeClr val="bg2"/>
                </a:solidFill>
              </a:ln>
            </c:spPr>
          </c:marker>
          <c:dLbls>
            <c:dLbl>
              <c:idx val="0"/>
              <c:layout>
                <c:manualLayout>
                  <c:x val="-4.4191919191919199E-2"/>
                  <c:y val="-2.4895156108310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A690-4560-B4DF-584FF2EC3A20}"/>
                </c:ext>
              </c:extLst>
            </c:dLbl>
            <c:dLbl>
              <c:idx val="7"/>
              <c:layout>
                <c:manualLayout>
                  <c:x val="0"/>
                  <c:y val="1.742660927581755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423-48DF-B93D-3ABEEC0C543A}"/>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Sheet1!$D$2:$D$9</c:f>
              <c:numCache>
                <c:formatCode>0.0</c:formatCode>
                <c:ptCount val="8"/>
                <c:pt idx="0">
                  <c:v>10.199999999999999</c:v>
                </c:pt>
                <c:pt idx="1">
                  <c:v>10.199999999999999</c:v>
                </c:pt>
                <c:pt idx="2">
                  <c:v>9.3000000000000007</c:v>
                </c:pt>
                <c:pt idx="3">
                  <c:v>9.1</c:v>
                </c:pt>
                <c:pt idx="4">
                  <c:v>8.1999999999999993</c:v>
                </c:pt>
                <c:pt idx="5">
                  <c:v>7.3</c:v>
                </c:pt>
                <c:pt idx="6">
                  <c:v>6.7</c:v>
                </c:pt>
                <c:pt idx="7">
                  <c:v>5.8</c:v>
                </c:pt>
              </c:numCache>
            </c:numRef>
          </c:val>
          <c:smooth val="0"/>
          <c:extLst xmlns:c16r2="http://schemas.microsoft.com/office/drawing/2015/06/chart">
            <c:ext xmlns:c16="http://schemas.microsoft.com/office/drawing/2014/chart" uri="{C3380CC4-5D6E-409C-BE32-E72D297353CC}">
              <c16:uniqueId val="{0000000B-A690-4560-B4DF-584FF2EC3A20}"/>
            </c:ext>
          </c:extLst>
        </c:ser>
        <c:ser>
          <c:idx val="3"/>
          <c:order val="3"/>
          <c:tx>
            <c:strRef>
              <c:f>Sheet1!$E$1</c:f>
              <c:strCache>
                <c:ptCount val="1"/>
                <c:pt idx="0">
                  <c:v>NYC female</c:v>
                </c:pt>
              </c:strCache>
            </c:strRef>
          </c:tx>
          <c:spPr>
            <a:ln>
              <a:solidFill>
                <a:schemeClr val="bg2"/>
              </a:solidFill>
              <a:prstDash val="dash"/>
            </a:ln>
          </c:spPr>
          <c:marker>
            <c:symbol val="square"/>
            <c:size val="7"/>
            <c:spPr>
              <a:solidFill>
                <a:schemeClr val="bg2"/>
              </a:solidFill>
              <a:ln>
                <a:solidFill>
                  <a:schemeClr val="bg2"/>
                </a:solidFill>
              </a:ln>
            </c:spPr>
          </c:marker>
          <c:dLbls>
            <c:dLbl>
              <c:idx val="0"/>
              <c:layout>
                <c:manualLayout>
                  <c:x val="-4.0404040404040401E-2"/>
                  <c:y val="9.958062443324410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A690-4560-B4DF-584FF2EC3A20}"/>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A690-4560-B4DF-584FF2EC3A20}"/>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A690-4560-B4DF-584FF2EC3A20}"/>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A690-4560-B4DF-584FF2EC3A20}"/>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A690-4560-B4DF-584FF2EC3A20}"/>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A690-4560-B4DF-584FF2EC3A20}"/>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A690-4560-B4DF-584FF2EC3A20}"/>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Sheet1!$E$2:$E$9</c:f>
              <c:numCache>
                <c:formatCode>General</c:formatCode>
                <c:ptCount val="8"/>
                <c:pt idx="0">
                  <c:v>3.5</c:v>
                </c:pt>
                <c:pt idx="1">
                  <c:v>3.4</c:v>
                </c:pt>
                <c:pt idx="2">
                  <c:v>3.4</c:v>
                </c:pt>
                <c:pt idx="3">
                  <c:v>3.3</c:v>
                </c:pt>
                <c:pt idx="4">
                  <c:v>2.6</c:v>
                </c:pt>
                <c:pt idx="5">
                  <c:v>2.5</c:v>
                </c:pt>
                <c:pt idx="6">
                  <c:v>2</c:v>
                </c:pt>
                <c:pt idx="7" formatCode="0.0">
                  <c:v>1.8</c:v>
                </c:pt>
              </c:numCache>
            </c:numRef>
          </c:val>
          <c:smooth val="0"/>
          <c:extLst xmlns:c16r2="http://schemas.microsoft.com/office/drawing/2015/06/chart">
            <c:ext xmlns:c16="http://schemas.microsoft.com/office/drawing/2014/chart" uri="{C3380CC4-5D6E-409C-BE32-E72D297353CC}">
              <c16:uniqueId val="{0000000C-A690-4560-B4DF-584FF2EC3A20}"/>
            </c:ext>
          </c:extLst>
        </c:ser>
        <c:dLbls>
          <c:showLegendKey val="0"/>
          <c:showVal val="0"/>
          <c:showCatName val="0"/>
          <c:showSerName val="0"/>
          <c:showPercent val="0"/>
          <c:showBubbleSize val="0"/>
        </c:dLbls>
        <c:marker val="1"/>
        <c:smooth val="0"/>
        <c:axId val="138175616"/>
        <c:axId val="138270592"/>
      </c:lineChart>
      <c:catAx>
        <c:axId val="13817561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8270592"/>
        <c:crosses val="autoZero"/>
        <c:auto val="1"/>
        <c:lblAlgn val="ctr"/>
        <c:lblOffset val="100"/>
        <c:noMultiLvlLbl val="0"/>
      </c:catAx>
      <c:valAx>
        <c:axId val="138270592"/>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Age-adjusted esophageal cancer incidence rate per 100,000</a:t>
                </a:r>
                <a:endParaRPr lang="en-US" sz="1200" dirty="0">
                  <a:effectLst/>
                  <a:latin typeface="+mn-lt"/>
                </a:endParaRPr>
              </a:p>
            </c:rich>
          </c:tx>
          <c:layout>
            <c:manualLayout>
              <c:xMode val="edge"/>
              <c:yMode val="edge"/>
              <c:x val="1.16624910522548E-2"/>
              <c:y val="0.104826641502303"/>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817561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060353238736606E-2"/>
          <c:y val="7.2939933586266978E-2"/>
          <c:w val="0.91585328069986705"/>
          <c:h val="0.8593442308689363"/>
        </c:manualLayout>
      </c:layout>
      <c:barChart>
        <c:barDir val="col"/>
        <c:grouping val="clustered"/>
        <c:varyColors val="0"/>
        <c:ser>
          <c:idx val="0"/>
          <c:order val="0"/>
          <c:tx>
            <c:strRef>
              <c:f>Sheet1!$A$2</c:f>
              <c:strCache>
                <c:ptCount val="1"/>
                <c:pt idx="0">
                  <c:v>Hispanic</c:v>
                </c:pt>
              </c:strCache>
            </c:strRef>
          </c:tx>
          <c:spPr>
            <a:solidFill>
              <a:schemeClr val="accent2"/>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Sheet1!$B$2:$C$2</c:f>
              <c:numCache>
                <c:formatCode>General</c:formatCode>
                <c:ptCount val="2"/>
                <c:pt idx="0">
                  <c:v>5.7</c:v>
                </c:pt>
                <c:pt idx="1">
                  <c:v>1.5</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Sheet1!$A$3</c:f>
              <c:strCache>
                <c:ptCount val="1"/>
                <c:pt idx="0">
                  <c:v>Non-Hispanic black</c:v>
                </c:pt>
              </c:strCache>
            </c:strRef>
          </c:tx>
          <c:spPr>
            <a:solidFill>
              <a:schemeClr val="accent5"/>
            </a:solidFill>
            <a:ln>
              <a:solidFill>
                <a:schemeClr val="bg1">
                  <a:lumMod val="50000"/>
                </a:schemeClr>
              </a:solidFill>
            </a:ln>
          </c:spPr>
          <c:invertIfNegative val="0"/>
          <c:dLbls>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Sheet1!$B$3:$C$3</c:f>
              <c:numCache>
                <c:formatCode>General</c:formatCode>
                <c:ptCount val="2"/>
                <c:pt idx="0">
                  <c:v>7.1</c:v>
                </c:pt>
                <c:pt idx="1">
                  <c:v>2</c:v>
                </c:pt>
              </c:numCache>
            </c:numRef>
          </c:val>
          <c:extLst xmlns:c16r2="http://schemas.microsoft.com/office/drawing/2015/06/chart">
            <c:ext xmlns:c16="http://schemas.microsoft.com/office/drawing/2014/chart" uri="{C3380CC4-5D6E-409C-BE32-E72D297353CC}">
              <c16:uniqueId val="{00000012-B5CB-405D-BB13-3CBB0A31EDF3}"/>
            </c:ext>
          </c:extLst>
        </c:ser>
        <c:ser>
          <c:idx val="2"/>
          <c:order val="2"/>
          <c:tx>
            <c:strRef>
              <c:f>Sheet1!$A$4</c:f>
              <c:strCache>
                <c:ptCount val="1"/>
                <c:pt idx="0">
                  <c:v>Non-Hispanic white</c:v>
                </c:pt>
              </c:strCache>
            </c:strRef>
          </c:tx>
          <c:spPr>
            <a:solidFill>
              <a:schemeClr val="tx2"/>
            </a:solidFill>
            <a:ln>
              <a:solidFill>
                <a:schemeClr val="bg1">
                  <a:lumMod val="50000"/>
                </a:schemeClr>
              </a:solidFill>
            </a:ln>
          </c:spPr>
          <c:invertIfNegative val="0"/>
          <c:dLbls>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Sheet1!$B$4:$C$4</c:f>
              <c:numCache>
                <c:formatCode>General</c:formatCode>
                <c:ptCount val="2"/>
                <c:pt idx="0">
                  <c:v>7.4</c:v>
                </c:pt>
                <c:pt idx="1">
                  <c:v>2</c:v>
                </c:pt>
              </c:numCache>
            </c:numRef>
          </c:val>
          <c:extLst xmlns:c16r2="http://schemas.microsoft.com/office/drawing/2015/06/chart">
            <c:ext xmlns:c16="http://schemas.microsoft.com/office/drawing/2014/chart" uri="{C3380CC4-5D6E-409C-BE32-E72D297353CC}">
              <c16:uniqueId val="{00000012-AD79-4DD9-861D-32FF4F55AD04}"/>
            </c:ext>
          </c:extLst>
        </c:ser>
        <c:dLbls>
          <c:showLegendKey val="0"/>
          <c:showVal val="0"/>
          <c:showCatName val="0"/>
          <c:showSerName val="0"/>
          <c:showPercent val="0"/>
          <c:showBubbleSize val="0"/>
        </c:dLbls>
        <c:gapWidth val="70"/>
        <c:axId val="150366848"/>
        <c:axId val="150376832"/>
      </c:barChart>
      <c:catAx>
        <c:axId val="15036684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0376832"/>
        <c:crosses val="autoZero"/>
        <c:auto val="1"/>
        <c:lblAlgn val="ctr"/>
        <c:lblOffset val="100"/>
        <c:noMultiLvlLbl val="0"/>
      </c:catAx>
      <c:valAx>
        <c:axId val="150376832"/>
        <c:scaling>
          <c:orientation val="minMax"/>
          <c:max val="8"/>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esophageal cancer incidence rate per 100,000</a:t>
                </a:r>
                <a:endParaRPr lang="en-US" sz="1200" dirty="0">
                  <a:effectLst/>
                </a:endParaRPr>
              </a:p>
            </c:rich>
          </c:tx>
          <c:layout>
            <c:manualLayout>
              <c:xMode val="edge"/>
              <c:yMode val="edge"/>
              <c:x val="2.3477276768994301E-3"/>
              <c:y val="0.10132982432712399"/>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0366848"/>
        <c:crosses val="autoZero"/>
        <c:crossBetween val="between"/>
      </c:valAx>
      <c:spPr>
        <a:noFill/>
        <a:ln>
          <a:noFill/>
        </a:ln>
        <a:effectLst/>
      </c:spPr>
    </c:plotArea>
    <c:legend>
      <c:legendPos val="t"/>
      <c:layout>
        <c:manualLayout>
          <c:xMode val="edge"/>
          <c:yMode val="edge"/>
          <c:x val="0.30186685019611847"/>
          <c:y val="2.4297240579605893E-3"/>
          <c:w val="0.41270030091583565"/>
          <c:h val="4.6835131361022367E-2"/>
        </c:manualLayou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66294148974506E-2"/>
          <c:y val="8.7518277934030511E-2"/>
          <c:w val="0.89502665414600002"/>
          <c:h val="0.84476588652117279"/>
        </c:manualLayout>
      </c:layout>
      <c:barChart>
        <c:barDir val="col"/>
        <c:grouping val="clustered"/>
        <c:varyColors val="0"/>
        <c:ser>
          <c:idx val="0"/>
          <c:order val="0"/>
          <c:tx>
            <c:strRef>
              <c:f>Sheet1!$B$1</c:f>
              <c:strCache>
                <c:ptCount val="1"/>
                <c:pt idx="0">
                  <c:v>Male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Sheet1!$B$2:$B$8</c:f>
              <c:numCache>
                <c:formatCode>General</c:formatCode>
                <c:ptCount val="7"/>
                <c:pt idx="0">
                  <c:v>5.9</c:v>
                </c:pt>
                <c:pt idx="1">
                  <c:v>3.9</c:v>
                </c:pt>
                <c:pt idx="2">
                  <c:v>4.7</c:v>
                </c:pt>
                <c:pt idx="3">
                  <c:v>3.6</c:v>
                </c:pt>
                <c:pt idx="4">
                  <c:v>5.7</c:v>
                </c:pt>
                <c:pt idx="6" formatCode="0.0">
                  <c:v>4.4000000000000004</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Sheet1!$C$1</c:f>
              <c:strCache>
                <c:ptCount val="1"/>
                <c:pt idx="0">
                  <c:v>Female</c:v>
                </c:pt>
              </c:strCache>
            </c:strRef>
          </c:tx>
          <c:spPr>
            <a:ln>
              <a:solidFill>
                <a:schemeClr val="bg1">
                  <a:lumMod val="50000"/>
                </a:schemeClr>
              </a:solidFill>
            </a:ln>
          </c:spPr>
          <c:invertIfNegative val="0"/>
          <c:dLbls>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Sheet1!$C$2:$C$8</c:f>
              <c:numCache>
                <c:formatCode>General</c:formatCode>
                <c:ptCount val="7"/>
                <c:pt idx="0">
                  <c:v>1.6</c:v>
                </c:pt>
                <c:pt idx="1">
                  <c:v>1.1000000000000001</c:v>
                </c:pt>
                <c:pt idx="2">
                  <c:v>1.7</c:v>
                </c:pt>
                <c:pt idx="3">
                  <c:v>1</c:v>
                </c:pt>
                <c:pt idx="4">
                  <c:v>1.2</c:v>
                </c:pt>
                <c:pt idx="6" formatCode="0.0">
                  <c:v>1.3</c:v>
                </c:pt>
              </c:numCache>
            </c:numRef>
          </c:val>
          <c:extLst xmlns:c16r2="http://schemas.microsoft.com/office/drawing/2015/06/chart">
            <c:ext xmlns:c16="http://schemas.microsoft.com/office/drawing/2014/chart" uri="{C3380CC4-5D6E-409C-BE32-E72D297353CC}">
              <c16:uniqueId val="{00000012-B5CB-405D-BB13-3CBB0A31EDF3}"/>
            </c:ext>
          </c:extLst>
        </c:ser>
        <c:dLbls>
          <c:showLegendKey val="0"/>
          <c:showVal val="0"/>
          <c:showCatName val="0"/>
          <c:showSerName val="0"/>
          <c:showPercent val="0"/>
          <c:showBubbleSize val="0"/>
        </c:dLbls>
        <c:gapWidth val="70"/>
        <c:axId val="149857408"/>
        <c:axId val="149858944"/>
      </c:barChart>
      <c:catAx>
        <c:axId val="14985740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9858944"/>
        <c:crosses val="autoZero"/>
        <c:auto val="1"/>
        <c:lblAlgn val="ctr"/>
        <c:lblOffset val="100"/>
        <c:noMultiLvlLbl val="0"/>
      </c:catAx>
      <c:valAx>
        <c:axId val="149858944"/>
        <c:scaling>
          <c:orientation val="minMax"/>
          <c:max val="7"/>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mortality rate from esophageal cancer per 100,000</a:t>
                </a:r>
                <a:endParaRPr lang="en-US" sz="1200" dirty="0">
                  <a:effectLst/>
                </a:endParaRPr>
              </a:p>
            </c:rich>
          </c:tx>
          <c:layout>
            <c:manualLayout>
              <c:xMode val="edge"/>
              <c:yMode val="edge"/>
              <c:x val="2.5256110885065598E-3"/>
              <c:y val="8.1892031863439602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9857408"/>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03776763075901"/>
          <c:y val="4.9006212811635405E-2"/>
          <c:w val="0.88257522537209399"/>
          <c:h val="0.85190792947966776"/>
        </c:manualLayout>
      </c:layout>
      <c:lineChart>
        <c:grouping val="standard"/>
        <c:varyColors val="0"/>
        <c:ser>
          <c:idx val="0"/>
          <c:order val="0"/>
          <c:tx>
            <c:strRef>
              <c:f>Sheet1!$B$1</c:f>
              <c:strCache>
                <c:ptCount val="1"/>
                <c:pt idx="0">
                  <c:v>Bronx male</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C885-4156-A502-60FA197C7385}"/>
              </c:ext>
            </c:extLst>
          </c:dPt>
          <c:dPt>
            <c:idx val="5"/>
            <c:bubble3D val="0"/>
            <c:extLst xmlns:c16r2="http://schemas.microsoft.com/office/drawing/2015/06/chart">
              <c:ext xmlns:c16="http://schemas.microsoft.com/office/drawing/2014/chart" uri="{C3380CC4-5D6E-409C-BE32-E72D297353CC}">
                <c16:uniqueId val="{00000001-C885-4156-A502-60FA197C7385}"/>
              </c:ext>
            </c:extLst>
          </c:dPt>
          <c:dPt>
            <c:idx val="9"/>
            <c:bubble3D val="0"/>
            <c:extLst xmlns:c16r2="http://schemas.microsoft.com/office/drawing/2015/06/chart">
              <c:ext xmlns:c16="http://schemas.microsoft.com/office/drawing/2014/chart" uri="{C3380CC4-5D6E-409C-BE32-E72D297353CC}">
                <c16:uniqueId val="{00000002-C885-4156-A502-60FA197C7385}"/>
              </c:ext>
            </c:extLst>
          </c:dPt>
          <c:dPt>
            <c:idx val="12"/>
            <c:bubble3D val="0"/>
            <c:extLst xmlns:c16r2="http://schemas.microsoft.com/office/drawing/2015/06/chart">
              <c:ext xmlns:c16="http://schemas.microsoft.com/office/drawing/2014/chart" uri="{C3380CC4-5D6E-409C-BE32-E72D297353CC}">
                <c16:uniqueId val="{00000003-C885-4156-A502-60FA197C7385}"/>
              </c:ext>
            </c:extLst>
          </c:dPt>
          <c:dLbls>
            <c:dLbl>
              <c:idx val="0"/>
              <c:layout>
                <c:manualLayout>
                  <c:x val="-4.2936067320730797E-2"/>
                  <c:y val="-1.2447578054155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050-4CFF-A6B4-C6D593F6775B}"/>
                </c:ext>
              </c:extLst>
            </c:dLbl>
            <c:dLbl>
              <c:idx val="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5D5-4926-918F-79C59B9C7DAB}"/>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Sheet1!$B$2:$B$9</c:f>
              <c:numCache>
                <c:formatCode>General</c:formatCode>
                <c:ptCount val="8"/>
                <c:pt idx="0">
                  <c:v>9.5</c:v>
                </c:pt>
                <c:pt idx="1">
                  <c:v>11.3</c:v>
                </c:pt>
                <c:pt idx="2">
                  <c:v>10.6</c:v>
                </c:pt>
                <c:pt idx="3">
                  <c:v>11.2</c:v>
                </c:pt>
                <c:pt idx="4">
                  <c:v>9.4</c:v>
                </c:pt>
                <c:pt idx="5">
                  <c:v>6.4</c:v>
                </c:pt>
                <c:pt idx="6">
                  <c:v>7</c:v>
                </c:pt>
                <c:pt idx="7" formatCode="0.0">
                  <c:v>5.9</c:v>
                </c:pt>
              </c:numCache>
            </c:numRef>
          </c:val>
          <c:smooth val="0"/>
          <c:extLst xmlns:c16r2="http://schemas.microsoft.com/office/drawing/2015/06/chart">
            <c:ext xmlns:c16="http://schemas.microsoft.com/office/drawing/2014/chart" uri="{C3380CC4-5D6E-409C-BE32-E72D297353CC}">
              <c16:uniqueId val="{00000004-C885-4156-A502-60FA197C7385}"/>
            </c:ext>
          </c:extLst>
        </c:ser>
        <c:ser>
          <c:idx val="1"/>
          <c:order val="1"/>
          <c:tx>
            <c:strRef>
              <c:f>Sheet1!$C$1</c:f>
              <c:strCache>
                <c:ptCount val="1"/>
                <c:pt idx="0">
                  <c:v>Bronx female</c:v>
                </c:pt>
              </c:strCache>
            </c:strRef>
          </c:tx>
          <c:spPr>
            <a:ln w="28575" cap="rnd">
              <a:solidFill>
                <a:schemeClr val="accent4"/>
              </a:solidFill>
              <a:prstDash val="dash"/>
              <a:round/>
            </a:ln>
            <a:effectLst/>
          </c:spPr>
          <c:marker>
            <c:symbol val="square"/>
            <c:size val="7"/>
            <c:spPr>
              <a:solidFill>
                <a:schemeClr val="accent4"/>
              </a:solidFill>
              <a:ln w="25400">
                <a:noFill/>
              </a:ln>
              <a:effectLst/>
            </c:spPr>
          </c:marker>
          <c:dPt>
            <c:idx val="2"/>
            <c:bubble3D val="0"/>
            <c:extLst xmlns:c16r2="http://schemas.microsoft.com/office/drawing/2015/06/chart">
              <c:ext xmlns:c16="http://schemas.microsoft.com/office/drawing/2014/chart" uri="{C3380CC4-5D6E-409C-BE32-E72D297353CC}">
                <c16:uniqueId val="{00000005-C885-4156-A502-60FA197C7385}"/>
              </c:ext>
            </c:extLst>
          </c:dPt>
          <c:dPt>
            <c:idx val="5"/>
            <c:bubble3D val="0"/>
            <c:extLst xmlns:c16r2="http://schemas.microsoft.com/office/drawing/2015/06/chart">
              <c:ext xmlns:c16="http://schemas.microsoft.com/office/drawing/2014/chart" uri="{C3380CC4-5D6E-409C-BE32-E72D297353CC}">
                <c16:uniqueId val="{00000006-C885-4156-A502-60FA197C7385}"/>
              </c:ext>
            </c:extLst>
          </c:dPt>
          <c:dPt>
            <c:idx val="9"/>
            <c:bubble3D val="0"/>
            <c:extLst xmlns:c16r2="http://schemas.microsoft.com/office/drawing/2015/06/chart">
              <c:ext xmlns:c16="http://schemas.microsoft.com/office/drawing/2014/chart" uri="{C3380CC4-5D6E-409C-BE32-E72D297353CC}">
                <c16:uniqueId val="{00000007-C885-4156-A502-60FA197C7385}"/>
              </c:ext>
            </c:extLst>
          </c:dPt>
          <c:dPt>
            <c:idx val="12"/>
            <c:bubble3D val="0"/>
            <c:extLst xmlns:c16r2="http://schemas.microsoft.com/office/drawing/2015/06/chart">
              <c:ext xmlns:c16="http://schemas.microsoft.com/office/drawing/2014/chart" uri="{C3380CC4-5D6E-409C-BE32-E72D297353CC}">
                <c16:uniqueId val="{00000008-C885-4156-A502-60FA197C7385}"/>
              </c:ext>
            </c:extLst>
          </c:dPt>
          <c:dLbls>
            <c:dLbl>
              <c:idx val="0"/>
              <c:layout>
                <c:manualLayout>
                  <c:x val="-4.3398881025165197E-2"/>
                  <c:y val="-2.2688700382679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885-4156-A502-60FA197C7385}"/>
                </c:ext>
              </c:extLst>
            </c:dLbl>
            <c:dLbl>
              <c:idx val="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F5D5-4926-918F-79C59B9C7DAB}"/>
                </c:ext>
              </c:extLst>
            </c:dLbl>
            <c:dLbl>
              <c:idx val="16"/>
              <c:layout>
                <c:manualLayout>
                  <c:x val="-2.6881720430107499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885-4156-A502-60FA197C738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Sheet1!$C$2:$C$9</c:f>
              <c:numCache>
                <c:formatCode>General</c:formatCode>
                <c:ptCount val="8"/>
                <c:pt idx="0">
                  <c:v>3.9</c:v>
                </c:pt>
                <c:pt idx="1">
                  <c:v>3.3</c:v>
                </c:pt>
                <c:pt idx="2">
                  <c:v>2.9</c:v>
                </c:pt>
                <c:pt idx="3">
                  <c:v>3.3</c:v>
                </c:pt>
                <c:pt idx="4">
                  <c:v>2.9</c:v>
                </c:pt>
                <c:pt idx="5">
                  <c:v>2.2999999999999998</c:v>
                </c:pt>
                <c:pt idx="6">
                  <c:v>1.7</c:v>
                </c:pt>
                <c:pt idx="7" formatCode="0.0">
                  <c:v>1.6</c:v>
                </c:pt>
              </c:numCache>
            </c:numRef>
          </c:val>
          <c:smooth val="0"/>
          <c:extLst xmlns:c16r2="http://schemas.microsoft.com/office/drawing/2015/06/chart">
            <c:ext xmlns:c16="http://schemas.microsoft.com/office/drawing/2014/chart" uri="{C3380CC4-5D6E-409C-BE32-E72D297353CC}">
              <c16:uniqueId val="{0000000B-C885-4156-A502-60FA197C7385}"/>
            </c:ext>
          </c:extLst>
        </c:ser>
        <c:ser>
          <c:idx val="2"/>
          <c:order val="2"/>
          <c:tx>
            <c:strRef>
              <c:f>Sheet1!$D$1</c:f>
              <c:strCache>
                <c:ptCount val="1"/>
                <c:pt idx="0">
                  <c:v>NYC male</c:v>
                </c:pt>
              </c:strCache>
            </c:strRef>
          </c:tx>
          <c:spPr>
            <a:ln>
              <a:solidFill>
                <a:schemeClr val="bg2"/>
              </a:solidFill>
            </a:ln>
          </c:spPr>
          <c:marker>
            <c:symbol val="diamond"/>
            <c:size val="7"/>
            <c:spPr>
              <a:solidFill>
                <a:schemeClr val="bg2"/>
              </a:solidFill>
              <a:ln>
                <a:solidFill>
                  <a:schemeClr val="bg2"/>
                </a:solidFill>
              </a:ln>
            </c:spPr>
          </c:marker>
          <c:dLbls>
            <c:dLbl>
              <c:idx val="0"/>
              <c:layout>
                <c:manualLayout>
                  <c:x val="-4.2936067320730797E-2"/>
                  <c:y val="-9.958062443324320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8050-4CFF-A6B4-C6D593F6775B}"/>
                </c:ext>
              </c:extLst>
            </c:dLbl>
            <c:dLbl>
              <c:idx val="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F5D5-4926-918F-79C59B9C7DAB}"/>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Sheet1!$D$2:$D$9</c:f>
              <c:numCache>
                <c:formatCode>General</c:formatCode>
                <c:ptCount val="8"/>
                <c:pt idx="0">
                  <c:v>9.1999999999999993</c:v>
                </c:pt>
                <c:pt idx="1">
                  <c:v>9</c:v>
                </c:pt>
                <c:pt idx="2">
                  <c:v>8.1</c:v>
                </c:pt>
                <c:pt idx="3">
                  <c:v>7.9</c:v>
                </c:pt>
                <c:pt idx="4">
                  <c:v>6.9</c:v>
                </c:pt>
                <c:pt idx="5">
                  <c:v>5.8</c:v>
                </c:pt>
                <c:pt idx="6">
                  <c:v>5.5</c:v>
                </c:pt>
                <c:pt idx="7">
                  <c:v>4.4000000000000004</c:v>
                </c:pt>
              </c:numCache>
            </c:numRef>
          </c:val>
          <c:smooth val="0"/>
          <c:extLst xmlns:c16r2="http://schemas.microsoft.com/office/drawing/2015/06/chart">
            <c:ext xmlns:c16="http://schemas.microsoft.com/office/drawing/2014/chart" uri="{C3380CC4-5D6E-409C-BE32-E72D297353CC}">
              <c16:uniqueId val="{0000000B-8050-4CFF-A6B4-C6D593F6775B}"/>
            </c:ext>
          </c:extLst>
        </c:ser>
        <c:ser>
          <c:idx val="3"/>
          <c:order val="3"/>
          <c:tx>
            <c:strRef>
              <c:f>Sheet1!$E$1</c:f>
              <c:strCache>
                <c:ptCount val="1"/>
                <c:pt idx="0">
                  <c:v>NYC female</c:v>
                </c:pt>
              </c:strCache>
            </c:strRef>
          </c:tx>
          <c:spPr>
            <a:ln>
              <a:solidFill>
                <a:schemeClr val="bg2"/>
              </a:solidFill>
              <a:prstDash val="dash"/>
            </a:ln>
          </c:spPr>
          <c:marker>
            <c:symbol val="square"/>
            <c:size val="7"/>
            <c:spPr>
              <a:solidFill>
                <a:schemeClr val="bg2"/>
              </a:solidFill>
              <a:ln>
                <a:solidFill>
                  <a:schemeClr val="bg2"/>
                </a:solidFill>
              </a:ln>
            </c:spPr>
          </c:marker>
          <c:dLbls>
            <c:dLbl>
              <c:idx val="0"/>
              <c:layout>
                <c:manualLayout>
                  <c:x val="-4.2936067320730797E-2"/>
                  <c:y val="-4.5640592287886401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8050-4CFF-A6B4-C6D593F6775B}"/>
                </c:ext>
              </c:extLst>
            </c:dLbl>
            <c:dLbl>
              <c:idx val="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F5D5-4926-918F-79C59B9C7DAB}"/>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Sheet1!$E$2:$E$9</c:f>
              <c:numCache>
                <c:formatCode>General</c:formatCode>
                <c:ptCount val="8"/>
                <c:pt idx="0">
                  <c:v>3.1</c:v>
                </c:pt>
                <c:pt idx="1">
                  <c:v>2.6</c:v>
                </c:pt>
                <c:pt idx="2">
                  <c:v>2.6</c:v>
                </c:pt>
                <c:pt idx="3">
                  <c:v>2.2999999999999998</c:v>
                </c:pt>
                <c:pt idx="4">
                  <c:v>2</c:v>
                </c:pt>
                <c:pt idx="5">
                  <c:v>2</c:v>
                </c:pt>
                <c:pt idx="6">
                  <c:v>1.5</c:v>
                </c:pt>
                <c:pt idx="7">
                  <c:v>1.3</c:v>
                </c:pt>
              </c:numCache>
            </c:numRef>
          </c:val>
          <c:smooth val="0"/>
          <c:extLst xmlns:c16r2="http://schemas.microsoft.com/office/drawing/2015/06/chart">
            <c:ext xmlns:c16="http://schemas.microsoft.com/office/drawing/2014/chart" uri="{C3380CC4-5D6E-409C-BE32-E72D297353CC}">
              <c16:uniqueId val="{0000000C-8050-4CFF-A6B4-C6D593F6775B}"/>
            </c:ext>
          </c:extLst>
        </c:ser>
        <c:dLbls>
          <c:showLegendKey val="0"/>
          <c:showVal val="0"/>
          <c:showCatName val="0"/>
          <c:showSerName val="0"/>
          <c:showPercent val="0"/>
          <c:showBubbleSize val="0"/>
        </c:dLbls>
        <c:marker val="1"/>
        <c:smooth val="0"/>
        <c:axId val="150231680"/>
        <c:axId val="150241664"/>
      </c:lineChart>
      <c:catAx>
        <c:axId val="15023168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0241664"/>
        <c:crosses val="autoZero"/>
        <c:auto val="1"/>
        <c:lblAlgn val="ctr"/>
        <c:lblOffset val="100"/>
        <c:noMultiLvlLbl val="0"/>
      </c:catAx>
      <c:valAx>
        <c:axId val="150241664"/>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chemeClr val="tx1"/>
                    </a:solidFill>
                    <a:latin typeface="+mn-lt"/>
                    <a:ea typeface="+mn-ea"/>
                    <a:cs typeface="+mn-cs"/>
                  </a:defRPr>
                </a:pPr>
                <a:r>
                  <a:rPr lang="en-US" sz="1200" b="1" i="0" baseline="0" dirty="0">
                    <a:effectLst/>
                    <a:latin typeface="+mn-lt"/>
                  </a:rPr>
                  <a:t>Age-adjusted mortality rate from esophageal cancer per 100,000</a:t>
                </a:r>
                <a:endParaRPr lang="en-US" sz="1200" dirty="0">
                  <a:effectLst/>
                  <a:latin typeface="+mn-lt"/>
                </a:endParaRPr>
              </a:p>
            </c:rich>
          </c:tx>
          <c:layout>
            <c:manualLayout>
              <c:xMode val="edge"/>
              <c:yMode val="edge"/>
              <c:x val="2.1466243828934702E-2"/>
              <c:y val="6.0015360507343699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023168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12614965426701E-2"/>
          <c:y val="7.2939933586266964E-2"/>
          <c:w val="0.91820100837676599"/>
          <c:h val="0.8593442308689363"/>
        </c:manualLayout>
      </c:layout>
      <c:barChart>
        <c:barDir val="col"/>
        <c:grouping val="clustered"/>
        <c:varyColors val="0"/>
        <c:ser>
          <c:idx val="0"/>
          <c:order val="0"/>
          <c:tx>
            <c:strRef>
              <c:f>Sheet1!$A$2</c:f>
              <c:strCache>
                <c:ptCount val="1"/>
                <c:pt idx="0">
                  <c:v>Hispanic</c:v>
                </c:pt>
              </c:strCache>
            </c:strRef>
          </c:tx>
          <c:spPr>
            <a:solidFill>
              <a:schemeClr val="accent2"/>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Sheet1!$B$2:$C$2</c:f>
              <c:numCache>
                <c:formatCode>0.0</c:formatCode>
                <c:ptCount val="2"/>
                <c:pt idx="0">
                  <c:v>5.6</c:v>
                </c:pt>
                <c:pt idx="1">
                  <c:v>1.1000000000000001</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Sheet1!$A$3</c:f>
              <c:strCache>
                <c:ptCount val="1"/>
                <c:pt idx="0">
                  <c:v>Non-Hispanic black</c:v>
                </c:pt>
              </c:strCache>
            </c:strRef>
          </c:tx>
          <c:spPr>
            <a:solidFill>
              <a:schemeClr val="accent5"/>
            </a:solidFill>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Sheet1!$B$3:$C$3</c:f>
              <c:numCache>
                <c:formatCode>0.0</c:formatCode>
                <c:ptCount val="2"/>
                <c:pt idx="0">
                  <c:v>5.7</c:v>
                </c:pt>
                <c:pt idx="1">
                  <c:v>2.2999999999999998</c:v>
                </c:pt>
              </c:numCache>
            </c:numRef>
          </c:val>
          <c:extLst xmlns:c16r2="http://schemas.microsoft.com/office/drawing/2015/06/chart">
            <c:ext xmlns:c16="http://schemas.microsoft.com/office/drawing/2014/chart" uri="{C3380CC4-5D6E-409C-BE32-E72D297353CC}">
              <c16:uniqueId val="{00000012-B5CB-405D-BB13-3CBB0A31EDF3}"/>
            </c:ext>
          </c:extLst>
        </c:ser>
        <c:ser>
          <c:idx val="2"/>
          <c:order val="2"/>
          <c:tx>
            <c:strRef>
              <c:f>Sheet1!$A$4</c:f>
              <c:strCache>
                <c:ptCount val="1"/>
                <c:pt idx="0">
                  <c:v>Non-Hispanic white</c:v>
                </c:pt>
              </c:strCache>
            </c:strRef>
          </c:tx>
          <c:spPr>
            <a:solidFill>
              <a:schemeClr val="tx2"/>
            </a:solidFill>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Sheet1!$B$4:$C$4</c:f>
              <c:numCache>
                <c:formatCode>0.0</c:formatCode>
                <c:ptCount val="2"/>
                <c:pt idx="0">
                  <c:v>8.1</c:v>
                </c:pt>
                <c:pt idx="1">
                  <c:v>2</c:v>
                </c:pt>
              </c:numCache>
            </c:numRef>
          </c:val>
          <c:extLst xmlns:c16r2="http://schemas.microsoft.com/office/drawing/2015/06/chart">
            <c:ext xmlns:c16="http://schemas.microsoft.com/office/drawing/2014/chart" uri="{C3380CC4-5D6E-409C-BE32-E72D297353CC}">
              <c16:uniqueId val="{00000012-314C-4782-881D-8EB622CA5E5D}"/>
            </c:ext>
          </c:extLst>
        </c:ser>
        <c:dLbls>
          <c:showLegendKey val="0"/>
          <c:showVal val="0"/>
          <c:showCatName val="0"/>
          <c:showSerName val="0"/>
          <c:showPercent val="0"/>
          <c:showBubbleSize val="0"/>
        </c:dLbls>
        <c:gapWidth val="70"/>
        <c:axId val="150313984"/>
        <c:axId val="150319872"/>
      </c:barChart>
      <c:catAx>
        <c:axId val="15031398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0319872"/>
        <c:crosses val="autoZero"/>
        <c:auto val="1"/>
        <c:lblAlgn val="ctr"/>
        <c:lblOffset val="100"/>
        <c:noMultiLvlLbl val="0"/>
      </c:catAx>
      <c:valAx>
        <c:axId val="150319872"/>
        <c:scaling>
          <c:orientation val="minMax"/>
          <c:max val="9"/>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mortality rate from esophageal cancer per 100,000</a:t>
                </a:r>
                <a:endParaRPr lang="en-US" sz="1200" dirty="0">
                  <a:effectLst/>
                </a:endParaRPr>
              </a:p>
            </c:rich>
          </c:tx>
          <c:layout>
            <c:manualLayout>
              <c:xMode val="edge"/>
              <c:yMode val="edge"/>
              <c:x val="0"/>
              <c:y val="7.4602859689557793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0313984"/>
        <c:crosses val="autoZero"/>
        <c:crossBetween val="between"/>
      </c:valAx>
      <c:spPr>
        <a:noFill/>
        <a:ln>
          <a:noFill/>
        </a:ln>
        <a:effectLst/>
      </c:spPr>
    </c:plotArea>
    <c:legend>
      <c:legendPos val="t"/>
      <c:layout>
        <c:manualLayout>
          <c:xMode val="edge"/>
          <c:yMode val="edge"/>
          <c:x val="0.29482366716542013"/>
          <c:y val="2.4297240579605893E-3"/>
          <c:w val="0.41270030091583565"/>
          <c:h val="4.6835131361022367E-2"/>
        </c:manualLayou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66294148974506E-2"/>
          <c:y val="2.9204900542976399E-2"/>
          <c:w val="0.89502665414600002"/>
          <c:h val="0.90307929283854704"/>
        </c:manualLayout>
      </c:layout>
      <c:barChart>
        <c:barDir val="col"/>
        <c:grouping val="clustered"/>
        <c:varyColors val="0"/>
        <c:ser>
          <c:idx val="0"/>
          <c:order val="0"/>
          <c:tx>
            <c:strRef>
              <c:f>Sheet1!$B$1</c:f>
              <c:strCache>
                <c:ptCount val="1"/>
                <c:pt idx="0">
                  <c:v>Male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Sheet1!$B$2:$B$8</c:f>
              <c:numCache>
                <c:formatCode>General</c:formatCode>
                <c:ptCount val="7"/>
                <c:pt idx="0">
                  <c:v>16.100000000000001</c:v>
                </c:pt>
                <c:pt idx="1">
                  <c:v>15.2</c:v>
                </c:pt>
                <c:pt idx="2">
                  <c:v>15.6</c:v>
                </c:pt>
                <c:pt idx="3">
                  <c:v>14.2</c:v>
                </c:pt>
                <c:pt idx="4">
                  <c:v>15.3</c:v>
                </c:pt>
                <c:pt idx="6">
                  <c:v>15.2</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Sheet1!$C$1</c:f>
              <c:strCache>
                <c:ptCount val="1"/>
                <c:pt idx="0">
                  <c:v>Female</c:v>
                </c:pt>
              </c:strCache>
            </c:strRef>
          </c:tx>
          <c:spPr>
            <a:ln>
              <a:solidFill>
                <a:schemeClr val="bg1">
                  <a:lumMod val="50000"/>
                </a:schemeClr>
              </a:solidFill>
            </a:ln>
          </c:spPr>
          <c:invertIfNegative val="0"/>
          <c:dLbls>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Sheet1!$C$2:$C$8</c:f>
              <c:numCache>
                <c:formatCode>General</c:formatCode>
                <c:ptCount val="7"/>
                <c:pt idx="0">
                  <c:v>12.3</c:v>
                </c:pt>
                <c:pt idx="1">
                  <c:v>12.5</c:v>
                </c:pt>
                <c:pt idx="2">
                  <c:v>11</c:v>
                </c:pt>
                <c:pt idx="3">
                  <c:v>11.6</c:v>
                </c:pt>
                <c:pt idx="4">
                  <c:v>12.2</c:v>
                </c:pt>
                <c:pt idx="6">
                  <c:v>11.9</c:v>
                </c:pt>
              </c:numCache>
            </c:numRef>
          </c:val>
          <c:extLst xmlns:c16r2="http://schemas.microsoft.com/office/drawing/2015/06/chart">
            <c:ext xmlns:c16="http://schemas.microsoft.com/office/drawing/2014/chart" uri="{C3380CC4-5D6E-409C-BE32-E72D297353CC}">
              <c16:uniqueId val="{00000012-B5CB-405D-BB13-3CBB0A31EDF3}"/>
            </c:ext>
          </c:extLst>
        </c:ser>
        <c:dLbls>
          <c:showLegendKey val="0"/>
          <c:showVal val="0"/>
          <c:showCatName val="0"/>
          <c:showSerName val="0"/>
          <c:showPercent val="0"/>
          <c:showBubbleSize val="0"/>
        </c:dLbls>
        <c:gapWidth val="70"/>
        <c:axId val="103348480"/>
        <c:axId val="103358464"/>
      </c:barChart>
      <c:catAx>
        <c:axId val="10334848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3358464"/>
        <c:crosses val="autoZero"/>
        <c:auto val="1"/>
        <c:lblAlgn val="ctr"/>
        <c:lblOffset val="100"/>
        <c:noMultiLvlLbl val="0"/>
      </c:catAx>
      <c:valAx>
        <c:axId val="103358464"/>
        <c:scaling>
          <c:orientation val="minMax"/>
          <c:max val="18"/>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pancreatic cancer incidence rate per 100,000</a:t>
                </a:r>
                <a:endParaRPr lang="en-US" sz="1200" dirty="0">
                  <a:effectLst/>
                </a:endParaRPr>
              </a:p>
            </c:rich>
          </c:tx>
          <c:layout>
            <c:manualLayout>
              <c:xMode val="edge"/>
              <c:yMode val="edge"/>
              <c:x val="0"/>
              <c:y val="0.120767616790809"/>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3348480"/>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35794352415402E-2"/>
          <c:y val="5.8361589238503438E-2"/>
          <c:w val="0.91775715394255797"/>
          <c:h val="0.8739225752166998"/>
        </c:manualLayout>
      </c:layout>
      <c:barChart>
        <c:barDir val="col"/>
        <c:grouping val="clustered"/>
        <c:varyColors val="0"/>
        <c:ser>
          <c:idx val="0"/>
          <c:order val="0"/>
          <c:tx>
            <c:strRef>
              <c:f>Sheet1!$B$1</c:f>
              <c:strCache>
                <c:ptCount val="1"/>
                <c:pt idx="0">
                  <c:v>Male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Sheet1!$B$2:$B$8</c:f>
              <c:numCache>
                <c:formatCode>0.0</c:formatCode>
                <c:ptCount val="7"/>
                <c:pt idx="0">
                  <c:v>7.4</c:v>
                </c:pt>
                <c:pt idx="1">
                  <c:v>5.6</c:v>
                </c:pt>
                <c:pt idx="2">
                  <c:v>5.4</c:v>
                </c:pt>
                <c:pt idx="3">
                  <c:v>5.0999999999999996</c:v>
                </c:pt>
                <c:pt idx="4">
                  <c:v>6.6</c:v>
                </c:pt>
                <c:pt idx="6">
                  <c:v>5.7</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Sheet1!$C$1</c:f>
              <c:strCache>
                <c:ptCount val="1"/>
                <c:pt idx="0">
                  <c:v>Female</c:v>
                </c:pt>
              </c:strCache>
            </c:strRef>
          </c:tx>
          <c:spPr>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Sheet1!$C$2:$C$8</c:f>
              <c:numCache>
                <c:formatCode>0.0</c:formatCode>
                <c:ptCount val="7"/>
                <c:pt idx="0">
                  <c:v>1.7</c:v>
                </c:pt>
                <c:pt idx="1">
                  <c:v>0.8</c:v>
                </c:pt>
                <c:pt idx="2">
                  <c:v>1</c:v>
                </c:pt>
                <c:pt idx="3">
                  <c:v>0.8</c:v>
                </c:pt>
                <c:pt idx="4">
                  <c:v>1.7</c:v>
                </c:pt>
                <c:pt idx="6">
                  <c:v>1</c:v>
                </c:pt>
              </c:numCache>
            </c:numRef>
          </c:val>
          <c:extLst xmlns:c16r2="http://schemas.microsoft.com/office/drawing/2015/06/chart">
            <c:ext xmlns:c16="http://schemas.microsoft.com/office/drawing/2014/chart" uri="{C3380CC4-5D6E-409C-BE32-E72D297353CC}">
              <c16:uniqueId val="{00000012-B5CB-405D-BB13-3CBB0A31EDF3}"/>
            </c:ext>
          </c:extLst>
        </c:ser>
        <c:dLbls>
          <c:showLegendKey val="0"/>
          <c:showVal val="0"/>
          <c:showCatName val="0"/>
          <c:showSerName val="0"/>
          <c:showPercent val="0"/>
          <c:showBubbleSize val="0"/>
        </c:dLbls>
        <c:gapWidth val="70"/>
        <c:axId val="149906944"/>
        <c:axId val="149908480"/>
      </c:barChart>
      <c:catAx>
        <c:axId val="14990694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9908480"/>
        <c:crosses val="autoZero"/>
        <c:auto val="1"/>
        <c:lblAlgn val="ctr"/>
        <c:lblOffset val="100"/>
        <c:noMultiLvlLbl val="0"/>
      </c:catAx>
      <c:valAx>
        <c:axId val="149908480"/>
        <c:scaling>
          <c:orientation val="minMax"/>
          <c:max val="1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larynx cancer incidence rate per 100,000</a:t>
                </a:r>
                <a:endParaRPr lang="en-US" sz="1200" dirty="0">
                  <a:effectLst/>
                </a:endParaRPr>
              </a:p>
            </c:rich>
          </c:tx>
          <c:layout>
            <c:manualLayout>
              <c:xMode val="edge"/>
              <c:yMode val="edge"/>
              <c:x val="0"/>
              <c:y val="8.4321755921400204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9906944"/>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569454386383497E-2"/>
          <c:y val="4.9006212811635398E-2"/>
          <c:w val="0.89816392269148204"/>
          <c:h val="0.86684502314465395"/>
        </c:manualLayout>
      </c:layout>
      <c:lineChart>
        <c:grouping val="standard"/>
        <c:varyColors val="0"/>
        <c:ser>
          <c:idx val="0"/>
          <c:order val="0"/>
          <c:tx>
            <c:strRef>
              <c:f>Sheet1!$B$1</c:f>
              <c:strCache>
                <c:ptCount val="1"/>
                <c:pt idx="0">
                  <c:v>Bronx male</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C885-4156-A502-60FA197C7385}"/>
              </c:ext>
            </c:extLst>
          </c:dPt>
          <c:dPt>
            <c:idx val="5"/>
            <c:bubble3D val="0"/>
            <c:extLst xmlns:c16r2="http://schemas.microsoft.com/office/drawing/2015/06/chart">
              <c:ext xmlns:c16="http://schemas.microsoft.com/office/drawing/2014/chart" uri="{C3380CC4-5D6E-409C-BE32-E72D297353CC}">
                <c16:uniqueId val="{00000001-C885-4156-A502-60FA197C7385}"/>
              </c:ext>
            </c:extLst>
          </c:dPt>
          <c:dPt>
            <c:idx val="9"/>
            <c:bubble3D val="0"/>
            <c:extLst xmlns:c16r2="http://schemas.microsoft.com/office/drawing/2015/06/chart">
              <c:ext xmlns:c16="http://schemas.microsoft.com/office/drawing/2014/chart" uri="{C3380CC4-5D6E-409C-BE32-E72D297353CC}">
                <c16:uniqueId val="{00000002-C885-4156-A502-60FA197C7385}"/>
              </c:ext>
            </c:extLst>
          </c:dPt>
          <c:dPt>
            <c:idx val="12"/>
            <c:bubble3D val="0"/>
            <c:extLst xmlns:c16r2="http://schemas.microsoft.com/office/drawing/2015/06/chart">
              <c:ext xmlns:c16="http://schemas.microsoft.com/office/drawing/2014/chart" uri="{C3380CC4-5D6E-409C-BE32-E72D297353CC}">
                <c16:uniqueId val="{00000003-C885-4156-A502-60FA197C7385}"/>
              </c:ext>
            </c:extLst>
          </c:dPt>
          <c:dLbls>
            <c:dLbl>
              <c:idx val="0"/>
              <c:layout>
                <c:manualLayout>
                  <c:x val="-3.97727272727273E-2"/>
                  <c:y val="-1.74266092758176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690-4560-B4DF-584FF2EC3A20}"/>
                </c:ext>
              </c:extLst>
            </c:dLbl>
            <c:dLbl>
              <c:idx val="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C2A-4BA1-A9E8-D48F453DAD2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Sheet1!$B$2:$B$9</c:f>
              <c:numCache>
                <c:formatCode>0.0</c:formatCode>
                <c:ptCount val="8"/>
                <c:pt idx="0">
                  <c:v>12.4</c:v>
                </c:pt>
                <c:pt idx="1">
                  <c:v>13.4</c:v>
                </c:pt>
                <c:pt idx="2">
                  <c:v>13.2</c:v>
                </c:pt>
                <c:pt idx="3">
                  <c:v>12.9</c:v>
                </c:pt>
                <c:pt idx="4">
                  <c:v>10.7</c:v>
                </c:pt>
                <c:pt idx="5">
                  <c:v>8.3000000000000007</c:v>
                </c:pt>
                <c:pt idx="6">
                  <c:v>8.9</c:v>
                </c:pt>
                <c:pt idx="7">
                  <c:v>7.4</c:v>
                </c:pt>
              </c:numCache>
            </c:numRef>
          </c:val>
          <c:smooth val="0"/>
          <c:extLst xmlns:c16r2="http://schemas.microsoft.com/office/drawing/2015/06/chart">
            <c:ext xmlns:c16="http://schemas.microsoft.com/office/drawing/2014/chart" uri="{C3380CC4-5D6E-409C-BE32-E72D297353CC}">
              <c16:uniqueId val="{00000004-C885-4156-A502-60FA197C7385}"/>
            </c:ext>
          </c:extLst>
        </c:ser>
        <c:ser>
          <c:idx val="1"/>
          <c:order val="1"/>
          <c:tx>
            <c:strRef>
              <c:f>Sheet1!$C$1</c:f>
              <c:strCache>
                <c:ptCount val="1"/>
                <c:pt idx="0">
                  <c:v>Bronx female</c:v>
                </c:pt>
              </c:strCache>
            </c:strRef>
          </c:tx>
          <c:spPr>
            <a:ln w="28575" cap="rnd">
              <a:solidFill>
                <a:schemeClr val="accent4"/>
              </a:solidFill>
              <a:prstDash val="dash"/>
              <a:round/>
            </a:ln>
            <a:effectLst/>
          </c:spPr>
          <c:marker>
            <c:symbol val="square"/>
            <c:size val="7"/>
            <c:spPr>
              <a:solidFill>
                <a:schemeClr val="accent4"/>
              </a:solidFill>
              <a:ln w="25400">
                <a:noFill/>
              </a:ln>
              <a:effectLst/>
            </c:spPr>
          </c:marker>
          <c:dPt>
            <c:idx val="2"/>
            <c:bubble3D val="0"/>
            <c:extLst xmlns:c16r2="http://schemas.microsoft.com/office/drawing/2015/06/chart">
              <c:ext xmlns:c16="http://schemas.microsoft.com/office/drawing/2014/chart" uri="{C3380CC4-5D6E-409C-BE32-E72D297353CC}">
                <c16:uniqueId val="{00000005-C885-4156-A502-60FA197C7385}"/>
              </c:ext>
            </c:extLst>
          </c:dPt>
          <c:dPt>
            <c:idx val="5"/>
            <c:bubble3D val="0"/>
            <c:extLst xmlns:c16r2="http://schemas.microsoft.com/office/drawing/2015/06/chart">
              <c:ext xmlns:c16="http://schemas.microsoft.com/office/drawing/2014/chart" uri="{C3380CC4-5D6E-409C-BE32-E72D297353CC}">
                <c16:uniqueId val="{00000006-C885-4156-A502-60FA197C7385}"/>
              </c:ext>
            </c:extLst>
          </c:dPt>
          <c:dPt>
            <c:idx val="9"/>
            <c:bubble3D val="0"/>
            <c:extLst xmlns:c16r2="http://schemas.microsoft.com/office/drawing/2015/06/chart">
              <c:ext xmlns:c16="http://schemas.microsoft.com/office/drawing/2014/chart" uri="{C3380CC4-5D6E-409C-BE32-E72D297353CC}">
                <c16:uniqueId val="{00000007-C885-4156-A502-60FA197C7385}"/>
              </c:ext>
            </c:extLst>
          </c:dPt>
          <c:dPt>
            <c:idx val="12"/>
            <c:bubble3D val="0"/>
            <c:extLst xmlns:c16r2="http://schemas.microsoft.com/office/drawing/2015/06/chart">
              <c:ext xmlns:c16="http://schemas.microsoft.com/office/drawing/2014/chart" uri="{C3380CC4-5D6E-409C-BE32-E72D297353CC}">
                <c16:uniqueId val="{00000008-C885-4156-A502-60FA197C7385}"/>
              </c:ext>
            </c:extLst>
          </c:dPt>
          <c:dLbls>
            <c:dLbl>
              <c:idx val="0"/>
              <c:layout>
                <c:manualLayout>
                  <c:x val="-4.0791577189215E-2"/>
                  <c:y val="2.212258061227969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885-4156-A502-60FA197C7385}"/>
                </c:ext>
              </c:extLst>
            </c:dLbl>
            <c:dLbl>
              <c:idx val="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1C2A-4BA1-A9E8-D48F453DAD25}"/>
                </c:ext>
              </c:extLst>
            </c:dLbl>
            <c:dLbl>
              <c:idx val="16"/>
              <c:layout>
                <c:manualLayout>
                  <c:x val="-2.6881720430107499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885-4156-A502-60FA197C738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Sheet1!$C$2:$C$9</c:f>
              <c:numCache>
                <c:formatCode>0.0</c:formatCode>
                <c:ptCount val="8"/>
                <c:pt idx="0">
                  <c:v>2.1</c:v>
                </c:pt>
                <c:pt idx="1">
                  <c:v>2.4</c:v>
                </c:pt>
                <c:pt idx="2">
                  <c:v>3.7</c:v>
                </c:pt>
                <c:pt idx="3">
                  <c:v>2.8</c:v>
                </c:pt>
                <c:pt idx="4">
                  <c:v>2.7</c:v>
                </c:pt>
                <c:pt idx="5">
                  <c:v>1.9</c:v>
                </c:pt>
                <c:pt idx="6">
                  <c:v>2</c:v>
                </c:pt>
                <c:pt idx="7">
                  <c:v>1.7</c:v>
                </c:pt>
              </c:numCache>
            </c:numRef>
          </c:val>
          <c:smooth val="0"/>
          <c:extLst xmlns:c16r2="http://schemas.microsoft.com/office/drawing/2015/06/chart">
            <c:ext xmlns:c16="http://schemas.microsoft.com/office/drawing/2014/chart" uri="{C3380CC4-5D6E-409C-BE32-E72D297353CC}">
              <c16:uniqueId val="{0000000B-C885-4156-A502-60FA197C7385}"/>
            </c:ext>
          </c:extLst>
        </c:ser>
        <c:ser>
          <c:idx val="2"/>
          <c:order val="2"/>
          <c:tx>
            <c:strRef>
              <c:f>Sheet1!$D$1</c:f>
              <c:strCache>
                <c:ptCount val="1"/>
                <c:pt idx="0">
                  <c:v>NYC male</c:v>
                </c:pt>
              </c:strCache>
            </c:strRef>
          </c:tx>
          <c:spPr>
            <a:ln>
              <a:solidFill>
                <a:schemeClr val="bg2"/>
              </a:solidFill>
            </a:ln>
          </c:spPr>
          <c:marker>
            <c:symbol val="diamond"/>
            <c:size val="7"/>
            <c:spPr>
              <a:solidFill>
                <a:schemeClr val="bg2"/>
              </a:solidFill>
              <a:ln>
                <a:solidFill>
                  <a:schemeClr val="bg2"/>
                </a:solidFill>
              </a:ln>
            </c:spPr>
          </c:marker>
          <c:dLbls>
            <c:dLbl>
              <c:idx val="0"/>
              <c:layout>
                <c:manualLayout>
                  <c:x val="-4.4191919191919199E-2"/>
                  <c:y val="-2.4895156108310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A690-4560-B4DF-584FF2EC3A20}"/>
                </c:ext>
              </c:extLst>
            </c:dLbl>
            <c:dLbl>
              <c:idx val="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1C2A-4BA1-A9E8-D48F453DAD2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Sheet1!$D$2:$D$9</c:f>
              <c:numCache>
                <c:formatCode>0.0</c:formatCode>
                <c:ptCount val="8"/>
                <c:pt idx="0">
                  <c:v>11.6</c:v>
                </c:pt>
                <c:pt idx="1">
                  <c:v>11.8</c:v>
                </c:pt>
                <c:pt idx="2">
                  <c:v>11.7</c:v>
                </c:pt>
                <c:pt idx="3">
                  <c:v>10.6</c:v>
                </c:pt>
                <c:pt idx="4">
                  <c:v>8.5</c:v>
                </c:pt>
                <c:pt idx="5">
                  <c:v>7.6</c:v>
                </c:pt>
                <c:pt idx="6">
                  <c:v>6.6</c:v>
                </c:pt>
                <c:pt idx="7">
                  <c:v>5.7</c:v>
                </c:pt>
              </c:numCache>
            </c:numRef>
          </c:val>
          <c:smooth val="0"/>
          <c:extLst xmlns:c16r2="http://schemas.microsoft.com/office/drawing/2015/06/chart">
            <c:ext xmlns:c16="http://schemas.microsoft.com/office/drawing/2014/chart" uri="{C3380CC4-5D6E-409C-BE32-E72D297353CC}">
              <c16:uniqueId val="{0000000B-A690-4560-B4DF-584FF2EC3A20}"/>
            </c:ext>
          </c:extLst>
        </c:ser>
        <c:ser>
          <c:idx val="3"/>
          <c:order val="3"/>
          <c:tx>
            <c:strRef>
              <c:f>Sheet1!$E$1</c:f>
              <c:strCache>
                <c:ptCount val="1"/>
                <c:pt idx="0">
                  <c:v>NYC female</c:v>
                </c:pt>
              </c:strCache>
            </c:strRef>
          </c:tx>
          <c:spPr>
            <a:ln>
              <a:solidFill>
                <a:schemeClr val="bg2"/>
              </a:solidFill>
              <a:prstDash val="dash"/>
            </a:ln>
          </c:spPr>
          <c:marker>
            <c:symbol val="square"/>
            <c:size val="7"/>
            <c:spPr>
              <a:solidFill>
                <a:schemeClr val="bg2"/>
              </a:solidFill>
              <a:ln>
                <a:solidFill>
                  <a:schemeClr val="bg2"/>
                </a:solidFill>
              </a:ln>
            </c:spPr>
          </c:marker>
          <c:dLbls>
            <c:dLbl>
              <c:idx val="0"/>
              <c:layout>
                <c:manualLayout>
                  <c:x val="-4.0404040404040401E-2"/>
                  <c:y val="-1.74266092758176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A690-4560-B4DF-584FF2EC3A20}"/>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A690-4560-B4DF-584FF2EC3A20}"/>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A690-4560-B4DF-584FF2EC3A20}"/>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A690-4560-B4DF-584FF2EC3A20}"/>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A690-4560-B4DF-584FF2EC3A20}"/>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A690-4560-B4DF-584FF2EC3A20}"/>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A690-4560-B4DF-584FF2EC3A20}"/>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Sheet1!$E$2:$E$9</c:f>
              <c:numCache>
                <c:formatCode>0.0</c:formatCode>
                <c:ptCount val="8"/>
                <c:pt idx="0">
                  <c:v>2</c:v>
                </c:pt>
                <c:pt idx="1">
                  <c:v>2.4</c:v>
                </c:pt>
                <c:pt idx="2">
                  <c:v>2.8</c:v>
                </c:pt>
                <c:pt idx="3">
                  <c:v>2.2000000000000002</c:v>
                </c:pt>
                <c:pt idx="4">
                  <c:v>1.8</c:v>
                </c:pt>
                <c:pt idx="5">
                  <c:v>1.5</c:v>
                </c:pt>
                <c:pt idx="6">
                  <c:v>1.5</c:v>
                </c:pt>
                <c:pt idx="7">
                  <c:v>1</c:v>
                </c:pt>
              </c:numCache>
            </c:numRef>
          </c:val>
          <c:smooth val="0"/>
          <c:extLst xmlns:c16r2="http://schemas.microsoft.com/office/drawing/2015/06/chart">
            <c:ext xmlns:c16="http://schemas.microsoft.com/office/drawing/2014/chart" uri="{C3380CC4-5D6E-409C-BE32-E72D297353CC}">
              <c16:uniqueId val="{0000000C-A690-4560-B4DF-584FF2EC3A20}"/>
            </c:ext>
          </c:extLst>
        </c:ser>
        <c:dLbls>
          <c:showLegendKey val="0"/>
          <c:showVal val="0"/>
          <c:showCatName val="0"/>
          <c:showSerName val="0"/>
          <c:showPercent val="0"/>
          <c:showBubbleSize val="0"/>
        </c:dLbls>
        <c:marker val="1"/>
        <c:smooth val="0"/>
        <c:axId val="149992576"/>
        <c:axId val="150010112"/>
      </c:lineChart>
      <c:catAx>
        <c:axId val="14999257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0010112"/>
        <c:crosses val="autoZero"/>
        <c:auto val="1"/>
        <c:lblAlgn val="ctr"/>
        <c:lblOffset val="100"/>
        <c:noMultiLvlLbl val="0"/>
      </c:catAx>
      <c:valAx>
        <c:axId val="150010112"/>
        <c:scaling>
          <c:orientation val="minMax"/>
          <c:max val="16"/>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Age-adjusted larynx cancer incidence rate per 100,000</a:t>
                </a:r>
                <a:endParaRPr lang="en-US" sz="1200" dirty="0">
                  <a:effectLst/>
                  <a:latin typeface="+mn-lt"/>
                </a:endParaRPr>
              </a:p>
            </c:rich>
          </c:tx>
          <c:layout>
            <c:manualLayout>
              <c:xMode val="edge"/>
              <c:yMode val="edge"/>
              <c:x val="7.8746122643760397E-3"/>
              <c:y val="6.7483907339836904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999257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17170208038306E-2"/>
          <c:y val="7.2939933586266964E-2"/>
          <c:w val="0.922896463730565"/>
          <c:h val="0.8593442308689363"/>
        </c:manualLayout>
      </c:layout>
      <c:barChart>
        <c:barDir val="col"/>
        <c:grouping val="clustered"/>
        <c:varyColors val="0"/>
        <c:ser>
          <c:idx val="0"/>
          <c:order val="0"/>
          <c:tx>
            <c:strRef>
              <c:f>Sheet1!$A$2</c:f>
              <c:strCache>
                <c:ptCount val="1"/>
                <c:pt idx="0">
                  <c:v>Hispanic</c:v>
                </c:pt>
              </c:strCache>
            </c:strRef>
          </c:tx>
          <c:spPr>
            <a:solidFill>
              <a:schemeClr val="accent2"/>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Sheet1!$B$2:$C$2</c:f>
              <c:numCache>
                <c:formatCode>General</c:formatCode>
                <c:ptCount val="2"/>
                <c:pt idx="0">
                  <c:v>8.3000000000000007</c:v>
                </c:pt>
                <c:pt idx="1">
                  <c:v>1.7</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Sheet1!$A$3</c:f>
              <c:strCache>
                <c:ptCount val="1"/>
                <c:pt idx="0">
                  <c:v>Non-Hispanic black</c:v>
                </c:pt>
              </c:strCache>
            </c:strRef>
          </c:tx>
          <c:spPr>
            <a:solidFill>
              <a:schemeClr val="accent5"/>
            </a:solidFill>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Sheet1!$B$3:$C$3</c:f>
              <c:numCache>
                <c:formatCode>General</c:formatCode>
                <c:ptCount val="2"/>
                <c:pt idx="0">
                  <c:v>7.2</c:v>
                </c:pt>
                <c:pt idx="1">
                  <c:v>1.8</c:v>
                </c:pt>
              </c:numCache>
            </c:numRef>
          </c:val>
          <c:extLst xmlns:c16r2="http://schemas.microsoft.com/office/drawing/2015/06/chart">
            <c:ext xmlns:c16="http://schemas.microsoft.com/office/drawing/2014/chart" uri="{C3380CC4-5D6E-409C-BE32-E72D297353CC}">
              <c16:uniqueId val="{00000012-B5CB-405D-BB13-3CBB0A31EDF3}"/>
            </c:ext>
          </c:extLst>
        </c:ser>
        <c:ser>
          <c:idx val="2"/>
          <c:order val="2"/>
          <c:tx>
            <c:strRef>
              <c:f>Sheet1!$A$4</c:f>
              <c:strCache>
                <c:ptCount val="1"/>
                <c:pt idx="0">
                  <c:v>Non-Hispanic white</c:v>
                </c:pt>
              </c:strCache>
            </c:strRef>
          </c:tx>
          <c:spPr>
            <a:solidFill>
              <a:schemeClr val="tx2"/>
            </a:solidFill>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Sheet1!$B$4:$C$4</c:f>
              <c:numCache>
                <c:formatCode>General</c:formatCode>
                <c:ptCount val="2"/>
                <c:pt idx="0">
                  <c:v>7.4</c:v>
                </c:pt>
                <c:pt idx="1">
                  <c:v>1.6</c:v>
                </c:pt>
              </c:numCache>
            </c:numRef>
          </c:val>
          <c:extLst xmlns:c16r2="http://schemas.microsoft.com/office/drawing/2015/06/chart">
            <c:ext xmlns:c16="http://schemas.microsoft.com/office/drawing/2014/chart" uri="{C3380CC4-5D6E-409C-BE32-E72D297353CC}">
              <c16:uniqueId val="{00000012-AD79-4DD9-861D-32FF4F55AD04}"/>
            </c:ext>
          </c:extLst>
        </c:ser>
        <c:dLbls>
          <c:showLegendKey val="0"/>
          <c:showVal val="0"/>
          <c:showCatName val="0"/>
          <c:showSerName val="0"/>
          <c:showPercent val="0"/>
          <c:showBubbleSize val="0"/>
        </c:dLbls>
        <c:gapWidth val="70"/>
        <c:axId val="150131840"/>
        <c:axId val="150133376"/>
      </c:barChart>
      <c:catAx>
        <c:axId val="15013184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0133376"/>
        <c:crosses val="autoZero"/>
        <c:auto val="1"/>
        <c:lblAlgn val="ctr"/>
        <c:lblOffset val="100"/>
        <c:noMultiLvlLbl val="0"/>
      </c:catAx>
      <c:valAx>
        <c:axId val="150133376"/>
        <c:scaling>
          <c:orientation val="minMax"/>
          <c:max val="1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larynx cancer incidence rate per 100,000</a:t>
                </a:r>
                <a:endParaRPr lang="en-US" sz="1200" dirty="0">
                  <a:effectLst/>
                </a:endParaRPr>
              </a:p>
            </c:rich>
          </c:tx>
          <c:layout>
            <c:manualLayout>
              <c:xMode val="edge"/>
              <c:yMode val="edge"/>
              <c:x val="0"/>
              <c:y val="8.4321755921400204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0131840"/>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89460883454798E-2"/>
          <c:y val="2.9204900542976399E-2"/>
          <c:w val="0.90260348741151897"/>
          <c:h val="0.90307929283854704"/>
        </c:manualLayout>
      </c:layout>
      <c:barChart>
        <c:barDir val="col"/>
        <c:grouping val="clustered"/>
        <c:varyColors val="0"/>
        <c:ser>
          <c:idx val="0"/>
          <c:order val="0"/>
          <c:tx>
            <c:strRef>
              <c:f>Sheet1!$B$1</c:f>
              <c:strCache>
                <c:ptCount val="1"/>
                <c:pt idx="0">
                  <c:v>Male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Sheet1!$B$2:$B$8</c:f>
              <c:numCache>
                <c:formatCode>0.0</c:formatCode>
                <c:ptCount val="7"/>
                <c:pt idx="0">
                  <c:v>3.4</c:v>
                </c:pt>
                <c:pt idx="1">
                  <c:v>1.8</c:v>
                </c:pt>
                <c:pt idx="2">
                  <c:v>2</c:v>
                </c:pt>
                <c:pt idx="3">
                  <c:v>1.6</c:v>
                </c:pt>
                <c:pt idx="4">
                  <c:v>1.5</c:v>
                </c:pt>
                <c:pt idx="6" formatCode="General">
                  <c:v>2</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Sheet1!$C$1</c:f>
              <c:strCache>
                <c:ptCount val="1"/>
                <c:pt idx="0">
                  <c:v>Female</c:v>
                </c:pt>
              </c:strCache>
            </c:strRef>
          </c:tx>
          <c:spPr>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Sheet1!$C$2:$C$8</c:f>
              <c:numCache>
                <c:formatCode>0.0</c:formatCode>
                <c:ptCount val="7"/>
                <c:pt idx="0">
                  <c:v>0.7</c:v>
                </c:pt>
                <c:pt idx="1">
                  <c:v>0.3</c:v>
                </c:pt>
                <c:pt idx="2">
                  <c:v>0.3</c:v>
                </c:pt>
                <c:pt idx="3">
                  <c:v>0.3</c:v>
                </c:pt>
                <c:pt idx="4">
                  <c:v>0.4</c:v>
                </c:pt>
                <c:pt idx="6" formatCode="General">
                  <c:v>0.3</c:v>
                </c:pt>
              </c:numCache>
            </c:numRef>
          </c:val>
          <c:extLst xmlns:c16r2="http://schemas.microsoft.com/office/drawing/2015/06/chart">
            <c:ext xmlns:c16="http://schemas.microsoft.com/office/drawing/2014/chart" uri="{C3380CC4-5D6E-409C-BE32-E72D297353CC}">
              <c16:uniqueId val="{00000012-B5CB-405D-BB13-3CBB0A31EDF3}"/>
            </c:ext>
          </c:extLst>
        </c:ser>
        <c:dLbls>
          <c:showLegendKey val="0"/>
          <c:showVal val="0"/>
          <c:showCatName val="0"/>
          <c:showSerName val="0"/>
          <c:showPercent val="0"/>
          <c:showBubbleSize val="0"/>
        </c:dLbls>
        <c:gapWidth val="70"/>
        <c:axId val="150793600"/>
        <c:axId val="150803584"/>
      </c:barChart>
      <c:catAx>
        <c:axId val="15079360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0803584"/>
        <c:crosses val="autoZero"/>
        <c:auto val="1"/>
        <c:lblAlgn val="ctr"/>
        <c:lblOffset val="100"/>
        <c:noMultiLvlLbl val="0"/>
      </c:catAx>
      <c:valAx>
        <c:axId val="150803584"/>
        <c:scaling>
          <c:orientation val="minMax"/>
          <c:max val="4"/>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mortality rate from larynx cancer per 100,000</a:t>
                </a:r>
                <a:endParaRPr lang="en-US" sz="1200" dirty="0">
                  <a:effectLst/>
                </a:endParaRPr>
              </a:p>
            </c:rich>
          </c:tx>
          <c:layout>
            <c:manualLayout>
              <c:xMode val="edge"/>
              <c:yMode val="edge"/>
              <c:x val="0"/>
              <c:y val="0.111048720558967"/>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0793600"/>
        <c:crosses val="autoZero"/>
        <c:crossBetween val="between"/>
        <c:majorUnit val="1"/>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03776763075901"/>
          <c:y val="1.66425098708314E-2"/>
          <c:w val="0.88257522537209399"/>
          <c:h val="0.88427163242047202"/>
        </c:manualLayout>
      </c:layout>
      <c:lineChart>
        <c:grouping val="standard"/>
        <c:varyColors val="0"/>
        <c:ser>
          <c:idx val="0"/>
          <c:order val="0"/>
          <c:tx>
            <c:strRef>
              <c:f>Sheet1!$B$1</c:f>
              <c:strCache>
                <c:ptCount val="1"/>
                <c:pt idx="0">
                  <c:v>Bronx male</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C885-4156-A502-60FA197C7385}"/>
              </c:ext>
            </c:extLst>
          </c:dPt>
          <c:dPt>
            <c:idx val="5"/>
            <c:bubble3D val="0"/>
            <c:extLst xmlns:c16r2="http://schemas.microsoft.com/office/drawing/2015/06/chart">
              <c:ext xmlns:c16="http://schemas.microsoft.com/office/drawing/2014/chart" uri="{C3380CC4-5D6E-409C-BE32-E72D297353CC}">
                <c16:uniqueId val="{00000001-C885-4156-A502-60FA197C7385}"/>
              </c:ext>
            </c:extLst>
          </c:dPt>
          <c:dPt>
            <c:idx val="9"/>
            <c:bubble3D val="0"/>
            <c:extLst xmlns:c16r2="http://schemas.microsoft.com/office/drawing/2015/06/chart">
              <c:ext xmlns:c16="http://schemas.microsoft.com/office/drawing/2014/chart" uri="{C3380CC4-5D6E-409C-BE32-E72D297353CC}">
                <c16:uniqueId val="{00000002-C885-4156-A502-60FA197C7385}"/>
              </c:ext>
            </c:extLst>
          </c:dPt>
          <c:dPt>
            <c:idx val="12"/>
            <c:bubble3D val="0"/>
            <c:extLst xmlns:c16r2="http://schemas.microsoft.com/office/drawing/2015/06/chart">
              <c:ext xmlns:c16="http://schemas.microsoft.com/office/drawing/2014/chart" uri="{C3380CC4-5D6E-409C-BE32-E72D297353CC}">
                <c16:uniqueId val="{00000003-C885-4156-A502-60FA197C7385}"/>
              </c:ext>
            </c:extLst>
          </c:dPt>
          <c:dLbls>
            <c:dLbl>
              <c:idx val="0"/>
              <c:layout>
                <c:manualLayout>
                  <c:x val="-4.2936067320730797E-2"/>
                  <c:y val="-1.2447578054155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050-4CFF-A6B4-C6D593F6775B}"/>
                </c:ext>
              </c:extLst>
            </c:dLbl>
            <c:dLbl>
              <c:idx val="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65F-456B-A4CB-D22E6C61FEDC}"/>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Sheet1!$B$2:$B$9</c:f>
              <c:numCache>
                <c:formatCode>0.0</c:formatCode>
                <c:ptCount val="8"/>
                <c:pt idx="0">
                  <c:v>5.3</c:v>
                </c:pt>
                <c:pt idx="1">
                  <c:v>4.8</c:v>
                </c:pt>
                <c:pt idx="2">
                  <c:v>5</c:v>
                </c:pt>
                <c:pt idx="3">
                  <c:v>6.9</c:v>
                </c:pt>
                <c:pt idx="4">
                  <c:v>5.2</c:v>
                </c:pt>
                <c:pt idx="5">
                  <c:v>4.9000000000000004</c:v>
                </c:pt>
                <c:pt idx="6">
                  <c:v>3.3</c:v>
                </c:pt>
                <c:pt idx="7">
                  <c:v>3.4</c:v>
                </c:pt>
              </c:numCache>
            </c:numRef>
          </c:val>
          <c:smooth val="0"/>
          <c:extLst xmlns:c16r2="http://schemas.microsoft.com/office/drawing/2015/06/chart">
            <c:ext xmlns:c16="http://schemas.microsoft.com/office/drawing/2014/chart" uri="{C3380CC4-5D6E-409C-BE32-E72D297353CC}">
              <c16:uniqueId val="{00000004-C885-4156-A502-60FA197C7385}"/>
            </c:ext>
          </c:extLst>
        </c:ser>
        <c:ser>
          <c:idx val="1"/>
          <c:order val="1"/>
          <c:tx>
            <c:strRef>
              <c:f>Sheet1!$C$1</c:f>
              <c:strCache>
                <c:ptCount val="1"/>
                <c:pt idx="0">
                  <c:v>Bronx female</c:v>
                </c:pt>
              </c:strCache>
            </c:strRef>
          </c:tx>
          <c:spPr>
            <a:ln w="28575" cap="rnd">
              <a:solidFill>
                <a:schemeClr val="accent4"/>
              </a:solidFill>
              <a:prstDash val="dash"/>
              <a:round/>
            </a:ln>
            <a:effectLst/>
          </c:spPr>
          <c:marker>
            <c:symbol val="square"/>
            <c:size val="7"/>
            <c:spPr>
              <a:solidFill>
                <a:schemeClr val="accent4"/>
              </a:solidFill>
              <a:ln w="25400">
                <a:noFill/>
              </a:ln>
              <a:effectLst/>
            </c:spPr>
          </c:marker>
          <c:dPt>
            <c:idx val="2"/>
            <c:bubble3D val="0"/>
            <c:extLst xmlns:c16r2="http://schemas.microsoft.com/office/drawing/2015/06/chart">
              <c:ext xmlns:c16="http://schemas.microsoft.com/office/drawing/2014/chart" uri="{C3380CC4-5D6E-409C-BE32-E72D297353CC}">
                <c16:uniqueId val="{00000005-C885-4156-A502-60FA197C7385}"/>
              </c:ext>
            </c:extLst>
          </c:dPt>
          <c:dPt>
            <c:idx val="5"/>
            <c:bubble3D val="0"/>
            <c:extLst xmlns:c16r2="http://schemas.microsoft.com/office/drawing/2015/06/chart">
              <c:ext xmlns:c16="http://schemas.microsoft.com/office/drawing/2014/chart" uri="{C3380CC4-5D6E-409C-BE32-E72D297353CC}">
                <c16:uniqueId val="{00000006-C885-4156-A502-60FA197C7385}"/>
              </c:ext>
            </c:extLst>
          </c:dPt>
          <c:dPt>
            <c:idx val="9"/>
            <c:bubble3D val="0"/>
            <c:extLst xmlns:c16r2="http://schemas.microsoft.com/office/drawing/2015/06/chart">
              <c:ext xmlns:c16="http://schemas.microsoft.com/office/drawing/2014/chart" uri="{C3380CC4-5D6E-409C-BE32-E72D297353CC}">
                <c16:uniqueId val="{00000007-C885-4156-A502-60FA197C7385}"/>
              </c:ext>
            </c:extLst>
          </c:dPt>
          <c:dPt>
            <c:idx val="12"/>
            <c:bubble3D val="0"/>
            <c:extLst xmlns:c16r2="http://schemas.microsoft.com/office/drawing/2015/06/chart">
              <c:ext xmlns:c16="http://schemas.microsoft.com/office/drawing/2014/chart" uri="{C3380CC4-5D6E-409C-BE32-E72D297353CC}">
                <c16:uniqueId val="{00000008-C885-4156-A502-60FA197C7385}"/>
              </c:ext>
            </c:extLst>
          </c:dPt>
          <c:dLbls>
            <c:dLbl>
              <c:idx val="0"/>
              <c:layout>
                <c:manualLayout>
                  <c:x val="-4.3398881025165197E-2"/>
                  <c:y val="-2.2688700382679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885-4156-A502-60FA197C7385}"/>
                </c:ext>
              </c:extLst>
            </c:dLbl>
            <c:dLbl>
              <c:idx val="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B65F-456B-A4CB-D22E6C61FEDC}"/>
                </c:ext>
              </c:extLst>
            </c:dLbl>
            <c:dLbl>
              <c:idx val="16"/>
              <c:layout>
                <c:manualLayout>
                  <c:x val="-2.6881720430107499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885-4156-A502-60FA197C738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Sheet1!$C$2:$C$9</c:f>
              <c:numCache>
                <c:formatCode>0.0</c:formatCode>
                <c:ptCount val="8"/>
                <c:pt idx="0">
                  <c:v>1</c:v>
                </c:pt>
                <c:pt idx="1">
                  <c:v>1.8</c:v>
                </c:pt>
                <c:pt idx="2">
                  <c:v>1.1000000000000001</c:v>
                </c:pt>
                <c:pt idx="3">
                  <c:v>1.2</c:v>
                </c:pt>
                <c:pt idx="4">
                  <c:v>0.9</c:v>
                </c:pt>
                <c:pt idx="5">
                  <c:v>0.6</c:v>
                </c:pt>
                <c:pt idx="6">
                  <c:v>0.6</c:v>
                </c:pt>
                <c:pt idx="7">
                  <c:v>0.7</c:v>
                </c:pt>
              </c:numCache>
            </c:numRef>
          </c:val>
          <c:smooth val="0"/>
          <c:extLst xmlns:c16r2="http://schemas.microsoft.com/office/drawing/2015/06/chart">
            <c:ext xmlns:c16="http://schemas.microsoft.com/office/drawing/2014/chart" uri="{C3380CC4-5D6E-409C-BE32-E72D297353CC}">
              <c16:uniqueId val="{0000000B-C885-4156-A502-60FA197C7385}"/>
            </c:ext>
          </c:extLst>
        </c:ser>
        <c:ser>
          <c:idx val="2"/>
          <c:order val="2"/>
          <c:tx>
            <c:strRef>
              <c:f>Sheet1!$D$1</c:f>
              <c:strCache>
                <c:ptCount val="1"/>
                <c:pt idx="0">
                  <c:v>NYC male</c:v>
                </c:pt>
              </c:strCache>
            </c:strRef>
          </c:tx>
          <c:spPr>
            <a:ln>
              <a:solidFill>
                <a:schemeClr val="bg2"/>
              </a:solidFill>
            </a:ln>
          </c:spPr>
          <c:marker>
            <c:symbol val="diamond"/>
            <c:size val="7"/>
            <c:spPr>
              <a:solidFill>
                <a:schemeClr val="bg2"/>
              </a:solidFill>
              <a:ln>
                <a:solidFill>
                  <a:schemeClr val="bg2"/>
                </a:solidFill>
              </a:ln>
            </c:spPr>
          </c:marker>
          <c:dLbls>
            <c:dLbl>
              <c:idx val="0"/>
              <c:layout>
                <c:manualLayout>
                  <c:x val="-4.2936067320730797E-2"/>
                  <c:y val="-9.958062443324320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8050-4CFF-A6B4-C6D593F6775B}"/>
                </c:ext>
              </c:extLst>
            </c:dLbl>
            <c:dLbl>
              <c:idx val="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B65F-456B-A4CB-D22E6C61FEDC}"/>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Sheet1!$D$2:$D$9</c:f>
              <c:numCache>
                <c:formatCode>0.0</c:formatCode>
                <c:ptCount val="8"/>
                <c:pt idx="0">
                  <c:v>4.9000000000000004</c:v>
                </c:pt>
                <c:pt idx="1">
                  <c:v>4.4000000000000004</c:v>
                </c:pt>
                <c:pt idx="2">
                  <c:v>4.3</c:v>
                </c:pt>
                <c:pt idx="3">
                  <c:v>4.5999999999999996</c:v>
                </c:pt>
                <c:pt idx="4">
                  <c:v>3.4</c:v>
                </c:pt>
                <c:pt idx="5">
                  <c:v>2.9</c:v>
                </c:pt>
                <c:pt idx="6">
                  <c:v>2.4</c:v>
                </c:pt>
                <c:pt idx="7">
                  <c:v>2</c:v>
                </c:pt>
              </c:numCache>
            </c:numRef>
          </c:val>
          <c:smooth val="0"/>
          <c:extLst xmlns:c16r2="http://schemas.microsoft.com/office/drawing/2015/06/chart">
            <c:ext xmlns:c16="http://schemas.microsoft.com/office/drawing/2014/chart" uri="{C3380CC4-5D6E-409C-BE32-E72D297353CC}">
              <c16:uniqueId val="{0000000B-8050-4CFF-A6B4-C6D593F6775B}"/>
            </c:ext>
          </c:extLst>
        </c:ser>
        <c:ser>
          <c:idx val="3"/>
          <c:order val="3"/>
          <c:tx>
            <c:strRef>
              <c:f>Sheet1!$E$1</c:f>
              <c:strCache>
                <c:ptCount val="1"/>
                <c:pt idx="0">
                  <c:v>NYC female</c:v>
                </c:pt>
              </c:strCache>
            </c:strRef>
          </c:tx>
          <c:spPr>
            <a:ln>
              <a:solidFill>
                <a:schemeClr val="bg2"/>
              </a:solidFill>
              <a:prstDash val="dash"/>
            </a:ln>
          </c:spPr>
          <c:marker>
            <c:symbol val="square"/>
            <c:size val="7"/>
            <c:spPr>
              <a:solidFill>
                <a:schemeClr val="bg2"/>
              </a:solidFill>
              <a:ln>
                <a:solidFill>
                  <a:schemeClr val="bg2"/>
                </a:solidFill>
              </a:ln>
            </c:spPr>
          </c:marker>
          <c:dLbls>
            <c:dLbl>
              <c:idx val="0"/>
              <c:layout>
                <c:manualLayout>
                  <c:x val="-4.2936067320730797E-2"/>
                  <c:y val="-4.5640592287886401E-17"/>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8050-4CFF-A6B4-C6D593F6775B}"/>
                </c:ext>
              </c:extLst>
            </c:dLbl>
            <c:dLbl>
              <c:idx val="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B65F-456B-A4CB-D22E6C61FEDC}"/>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Sheet1!$E$2:$E$9</c:f>
              <c:numCache>
                <c:formatCode>0.0</c:formatCode>
                <c:ptCount val="8"/>
                <c:pt idx="0">
                  <c:v>0.9</c:v>
                </c:pt>
                <c:pt idx="1">
                  <c:v>0.8</c:v>
                </c:pt>
                <c:pt idx="2">
                  <c:v>0.9</c:v>
                </c:pt>
                <c:pt idx="3">
                  <c:v>0.9</c:v>
                </c:pt>
                <c:pt idx="4">
                  <c:v>0.6</c:v>
                </c:pt>
                <c:pt idx="5">
                  <c:v>0.4</c:v>
                </c:pt>
                <c:pt idx="6">
                  <c:v>0.5</c:v>
                </c:pt>
                <c:pt idx="7">
                  <c:v>0.3</c:v>
                </c:pt>
              </c:numCache>
            </c:numRef>
          </c:val>
          <c:smooth val="0"/>
          <c:extLst xmlns:c16r2="http://schemas.microsoft.com/office/drawing/2015/06/chart">
            <c:ext xmlns:c16="http://schemas.microsoft.com/office/drawing/2014/chart" uri="{C3380CC4-5D6E-409C-BE32-E72D297353CC}">
              <c16:uniqueId val="{0000000C-8050-4CFF-A6B4-C6D593F6775B}"/>
            </c:ext>
          </c:extLst>
        </c:ser>
        <c:dLbls>
          <c:showLegendKey val="0"/>
          <c:showVal val="0"/>
          <c:showCatName val="0"/>
          <c:showSerName val="0"/>
          <c:showPercent val="0"/>
          <c:showBubbleSize val="0"/>
        </c:dLbls>
        <c:marker val="1"/>
        <c:smooth val="0"/>
        <c:axId val="150942848"/>
        <c:axId val="150944384"/>
      </c:lineChart>
      <c:catAx>
        <c:axId val="15094284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0944384"/>
        <c:crosses val="autoZero"/>
        <c:auto val="1"/>
        <c:lblAlgn val="ctr"/>
        <c:lblOffset val="100"/>
        <c:noMultiLvlLbl val="0"/>
      </c:catAx>
      <c:valAx>
        <c:axId val="150944384"/>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chemeClr val="tx1"/>
                    </a:solidFill>
                    <a:latin typeface="+mn-lt"/>
                    <a:ea typeface="+mn-ea"/>
                    <a:cs typeface="+mn-cs"/>
                  </a:defRPr>
                </a:pPr>
                <a:r>
                  <a:rPr lang="en-US" sz="1200" b="1" i="0" baseline="0" dirty="0">
                    <a:effectLst/>
                    <a:latin typeface="+mn-lt"/>
                  </a:rPr>
                  <a:t>Age-adjusted mortality rate from larynx cancer per 100,000</a:t>
                </a:r>
                <a:endParaRPr lang="en-US" sz="1200" dirty="0">
                  <a:effectLst/>
                  <a:latin typeface="+mn-lt"/>
                </a:endParaRPr>
              </a:p>
            </c:rich>
          </c:tx>
          <c:layout>
            <c:manualLayout>
              <c:xMode val="edge"/>
              <c:yMode val="edge"/>
              <c:x val="2.1466243828934702E-2"/>
              <c:y val="6.0015360507343699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094284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103536269434794E-2"/>
          <c:y val="7.2939933586266964E-2"/>
          <c:w val="0.90881009766916898"/>
          <c:h val="0.8593442308689363"/>
        </c:manualLayout>
      </c:layout>
      <c:barChart>
        <c:barDir val="col"/>
        <c:grouping val="clustered"/>
        <c:varyColors val="0"/>
        <c:ser>
          <c:idx val="0"/>
          <c:order val="0"/>
          <c:tx>
            <c:strRef>
              <c:f>Sheet1!$A$2</c:f>
              <c:strCache>
                <c:ptCount val="1"/>
                <c:pt idx="0">
                  <c:v>Hispanic</c:v>
                </c:pt>
              </c:strCache>
            </c:strRef>
          </c:tx>
          <c:spPr>
            <a:solidFill>
              <a:schemeClr val="accent2"/>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Sheet1!$B$2:$C$2</c:f>
              <c:numCache>
                <c:formatCode>0.0</c:formatCode>
                <c:ptCount val="2"/>
                <c:pt idx="0">
                  <c:v>3.6</c:v>
                </c:pt>
                <c:pt idx="1">
                  <c:v>0.4</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Sheet1!$A$3</c:f>
              <c:strCache>
                <c:ptCount val="1"/>
                <c:pt idx="0">
                  <c:v>Non-Hispanic black</c:v>
                </c:pt>
              </c:strCache>
            </c:strRef>
          </c:tx>
          <c:spPr>
            <a:solidFill>
              <a:schemeClr val="accent5"/>
            </a:solidFill>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Sheet1!$B$3:$C$3</c:f>
              <c:numCache>
                <c:formatCode>0.0</c:formatCode>
                <c:ptCount val="2"/>
                <c:pt idx="0">
                  <c:v>4</c:v>
                </c:pt>
                <c:pt idx="1">
                  <c:v>1.1000000000000001</c:v>
                </c:pt>
              </c:numCache>
            </c:numRef>
          </c:val>
          <c:extLst xmlns:c16r2="http://schemas.microsoft.com/office/drawing/2015/06/chart">
            <c:ext xmlns:c16="http://schemas.microsoft.com/office/drawing/2014/chart" uri="{C3380CC4-5D6E-409C-BE32-E72D297353CC}">
              <c16:uniqueId val="{00000012-B5CB-405D-BB13-3CBB0A31EDF3}"/>
            </c:ext>
          </c:extLst>
        </c:ser>
        <c:ser>
          <c:idx val="2"/>
          <c:order val="2"/>
          <c:tx>
            <c:strRef>
              <c:f>Sheet1!$A$4</c:f>
              <c:strCache>
                <c:ptCount val="1"/>
                <c:pt idx="0">
                  <c:v>Non-Hispanic white</c:v>
                </c:pt>
              </c:strCache>
            </c:strRef>
          </c:tx>
          <c:spPr>
            <a:solidFill>
              <a:schemeClr val="tx2"/>
            </a:solidFill>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Sheet1!$B$4:$C$4</c:f>
              <c:numCache>
                <c:formatCode>0.0</c:formatCode>
                <c:ptCount val="2"/>
                <c:pt idx="0">
                  <c:v>2.7</c:v>
                </c:pt>
                <c:pt idx="1">
                  <c:v>0.9</c:v>
                </c:pt>
              </c:numCache>
            </c:numRef>
          </c:val>
          <c:extLst xmlns:c16r2="http://schemas.microsoft.com/office/drawing/2015/06/chart">
            <c:ext xmlns:c16="http://schemas.microsoft.com/office/drawing/2014/chart" uri="{C3380CC4-5D6E-409C-BE32-E72D297353CC}">
              <c16:uniqueId val="{00000012-314C-4782-881D-8EB622CA5E5D}"/>
            </c:ext>
          </c:extLst>
        </c:ser>
        <c:dLbls>
          <c:showLegendKey val="0"/>
          <c:showVal val="0"/>
          <c:showCatName val="0"/>
          <c:showSerName val="0"/>
          <c:showPercent val="0"/>
          <c:showBubbleSize val="0"/>
        </c:dLbls>
        <c:gapWidth val="70"/>
        <c:axId val="151414272"/>
        <c:axId val="151415808"/>
      </c:barChart>
      <c:catAx>
        <c:axId val="15141427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1415808"/>
        <c:crosses val="autoZero"/>
        <c:auto val="1"/>
        <c:lblAlgn val="ctr"/>
        <c:lblOffset val="100"/>
        <c:noMultiLvlLbl val="0"/>
      </c:catAx>
      <c:valAx>
        <c:axId val="151415808"/>
        <c:scaling>
          <c:orientation val="minMax"/>
          <c:max val="5"/>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mortality rate from larynx cancer per 100,000</a:t>
                </a:r>
                <a:endParaRPr lang="en-US" sz="1200" dirty="0">
                  <a:effectLst/>
                </a:endParaRPr>
              </a:p>
            </c:rich>
          </c:tx>
          <c:layout>
            <c:manualLayout>
              <c:xMode val="edge"/>
              <c:yMode val="edge"/>
              <c:x val="0"/>
              <c:y val="9.4040652153242504E-2"/>
            </c:manualLayout>
          </c:layout>
          <c:overlay val="0"/>
          <c:spPr>
            <a:noFill/>
            <a:ln>
              <a:noFill/>
            </a:ln>
            <a:effectLst/>
          </c:spPr>
        </c:title>
        <c:numFmt formatCode="0.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1414272"/>
        <c:crosses val="autoZero"/>
        <c:crossBetween val="between"/>
        <c:majorUnit val="0.5"/>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12627617935103E-2"/>
          <c:y val="8.7518277934030511E-2"/>
          <c:w val="0.91018032067703902"/>
          <c:h val="0.84476588652117279"/>
        </c:manualLayout>
      </c:layout>
      <c:barChart>
        <c:barDir val="col"/>
        <c:grouping val="clustered"/>
        <c:varyColors val="0"/>
        <c:ser>
          <c:idx val="0"/>
          <c:order val="0"/>
          <c:tx>
            <c:strRef>
              <c:f>Sheet1!$B$1</c:f>
              <c:strCache>
                <c:ptCount val="1"/>
                <c:pt idx="0">
                  <c:v>Male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Sheet1!$B$2:$B$8</c:f>
              <c:numCache>
                <c:formatCode>0.0</c:formatCode>
                <c:ptCount val="7"/>
                <c:pt idx="0">
                  <c:v>16</c:v>
                </c:pt>
                <c:pt idx="1">
                  <c:v>17.2</c:v>
                </c:pt>
                <c:pt idx="2">
                  <c:v>20</c:v>
                </c:pt>
                <c:pt idx="3">
                  <c:v>16.8</c:v>
                </c:pt>
                <c:pt idx="4">
                  <c:v>23.7</c:v>
                </c:pt>
                <c:pt idx="6">
                  <c:v>17.899999999999999</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Sheet1!$C$1</c:f>
              <c:strCache>
                <c:ptCount val="1"/>
                <c:pt idx="0">
                  <c:v>Female</c:v>
                </c:pt>
              </c:strCache>
            </c:strRef>
          </c:tx>
          <c:spPr>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Sheet1!$C$2:$C$8</c:f>
              <c:numCache>
                <c:formatCode>0.0</c:formatCode>
                <c:ptCount val="7"/>
                <c:pt idx="0">
                  <c:v>10.5</c:v>
                </c:pt>
                <c:pt idx="1">
                  <c:v>10.8</c:v>
                </c:pt>
                <c:pt idx="2">
                  <c:v>10.9</c:v>
                </c:pt>
                <c:pt idx="3">
                  <c:v>11.1</c:v>
                </c:pt>
                <c:pt idx="4">
                  <c:v>15</c:v>
                </c:pt>
                <c:pt idx="6">
                  <c:v>11.1</c:v>
                </c:pt>
              </c:numCache>
            </c:numRef>
          </c:val>
          <c:extLst xmlns:c16r2="http://schemas.microsoft.com/office/drawing/2015/06/chart">
            <c:ext xmlns:c16="http://schemas.microsoft.com/office/drawing/2014/chart" uri="{C3380CC4-5D6E-409C-BE32-E72D297353CC}">
              <c16:uniqueId val="{00000012-B5CB-405D-BB13-3CBB0A31EDF3}"/>
            </c:ext>
          </c:extLst>
        </c:ser>
        <c:dLbls>
          <c:showLegendKey val="0"/>
          <c:showVal val="0"/>
          <c:showCatName val="0"/>
          <c:showSerName val="0"/>
          <c:showPercent val="0"/>
          <c:showBubbleSize val="0"/>
        </c:dLbls>
        <c:gapWidth val="70"/>
        <c:axId val="1851392"/>
        <c:axId val="1852928"/>
      </c:barChart>
      <c:catAx>
        <c:axId val="185139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52928"/>
        <c:crosses val="autoZero"/>
        <c:auto val="1"/>
        <c:lblAlgn val="ctr"/>
        <c:lblOffset val="100"/>
        <c:noMultiLvlLbl val="0"/>
      </c:catAx>
      <c:valAx>
        <c:axId val="1852928"/>
        <c:scaling>
          <c:orientation val="minMax"/>
          <c:max val="25"/>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leukemia incidence rate per 100,000</a:t>
                </a:r>
                <a:endParaRPr lang="en-US" sz="1200" dirty="0">
                  <a:effectLst/>
                </a:endParaRPr>
              </a:p>
            </c:rich>
          </c:tx>
          <c:layout>
            <c:manualLayout>
              <c:xMode val="edge"/>
              <c:yMode val="edge"/>
              <c:x val="5.0512221770131196E-3"/>
              <c:y val="0.11347844461692699"/>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851392"/>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35794352415402E-2"/>
          <c:y val="7.2939933586266964E-2"/>
          <c:w val="0.91775715394255797"/>
          <c:h val="0.8593442308689363"/>
        </c:manualLayout>
      </c:layout>
      <c:barChart>
        <c:barDir val="col"/>
        <c:grouping val="clustered"/>
        <c:varyColors val="0"/>
        <c:ser>
          <c:idx val="0"/>
          <c:order val="0"/>
          <c:tx>
            <c:strRef>
              <c:f>Sheet1!$B$1</c:f>
              <c:strCache>
                <c:ptCount val="1"/>
                <c:pt idx="0">
                  <c:v>Male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Sheet1!$B$2:$B$8</c:f>
              <c:numCache>
                <c:formatCode>0.0</c:formatCode>
                <c:ptCount val="7"/>
                <c:pt idx="0">
                  <c:v>7.4</c:v>
                </c:pt>
                <c:pt idx="1">
                  <c:v>6.2</c:v>
                </c:pt>
                <c:pt idx="2">
                  <c:v>10.7</c:v>
                </c:pt>
                <c:pt idx="3">
                  <c:v>6.9</c:v>
                </c:pt>
                <c:pt idx="4">
                  <c:v>7.2</c:v>
                </c:pt>
                <c:pt idx="6">
                  <c:v>7.5</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Sheet1!$C$1</c:f>
              <c:strCache>
                <c:ptCount val="1"/>
                <c:pt idx="0">
                  <c:v>Female</c:v>
                </c:pt>
              </c:strCache>
            </c:strRef>
          </c:tx>
          <c:spPr>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Sheet1!$C$2:$C$8</c:f>
              <c:numCache>
                <c:formatCode>0.0</c:formatCode>
                <c:ptCount val="7"/>
                <c:pt idx="0">
                  <c:v>4.0999999999999996</c:v>
                </c:pt>
                <c:pt idx="1">
                  <c:v>3.7</c:v>
                </c:pt>
                <c:pt idx="2">
                  <c:v>6.5</c:v>
                </c:pt>
                <c:pt idx="3">
                  <c:v>3.6</c:v>
                </c:pt>
                <c:pt idx="4">
                  <c:v>4.5999999999999996</c:v>
                </c:pt>
                <c:pt idx="6">
                  <c:v>4.4000000000000004</c:v>
                </c:pt>
              </c:numCache>
            </c:numRef>
          </c:val>
          <c:extLst xmlns:c16r2="http://schemas.microsoft.com/office/drawing/2015/06/chart">
            <c:ext xmlns:c16="http://schemas.microsoft.com/office/drawing/2014/chart" uri="{C3380CC4-5D6E-409C-BE32-E72D297353CC}">
              <c16:uniqueId val="{00000012-B5CB-405D-BB13-3CBB0A31EDF3}"/>
            </c:ext>
          </c:extLst>
        </c:ser>
        <c:dLbls>
          <c:showLegendKey val="0"/>
          <c:showVal val="0"/>
          <c:showCatName val="0"/>
          <c:showSerName val="0"/>
          <c:showPercent val="0"/>
          <c:showBubbleSize val="0"/>
        </c:dLbls>
        <c:gapWidth val="70"/>
        <c:axId val="150499712"/>
        <c:axId val="150501248"/>
      </c:barChart>
      <c:catAx>
        <c:axId val="15049971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0501248"/>
        <c:crosses val="autoZero"/>
        <c:auto val="1"/>
        <c:lblAlgn val="ctr"/>
        <c:lblOffset val="100"/>
        <c:noMultiLvlLbl val="0"/>
      </c:catAx>
      <c:valAx>
        <c:axId val="150501248"/>
        <c:scaling>
          <c:orientation val="minMax"/>
          <c:max val="12"/>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mortality rate from leukemia per 100,000</a:t>
                </a:r>
                <a:endParaRPr lang="en-US" sz="1200" dirty="0">
                  <a:effectLst/>
                </a:endParaRPr>
              </a:p>
            </c:rich>
          </c:tx>
          <c:layout>
            <c:manualLayout>
              <c:xMode val="edge"/>
              <c:yMode val="edge"/>
              <c:x val="0"/>
              <c:y val="8.6751479979360793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0499712"/>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66294148974506E-2"/>
          <c:y val="5.8361589238503438E-2"/>
          <c:w val="0.89502665414600002"/>
          <c:h val="0.8739225752166998"/>
        </c:manualLayout>
      </c:layout>
      <c:barChart>
        <c:barDir val="col"/>
        <c:grouping val="clustered"/>
        <c:varyColors val="0"/>
        <c:ser>
          <c:idx val="0"/>
          <c:order val="0"/>
          <c:tx>
            <c:strRef>
              <c:f>Sheet1!$B$1</c:f>
              <c:strCache>
                <c:ptCount val="1"/>
                <c:pt idx="0">
                  <c:v>Male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Sheet1!$B$2:$B$8</c:f>
              <c:numCache>
                <c:formatCode>0.0</c:formatCode>
                <c:ptCount val="7"/>
                <c:pt idx="0">
                  <c:v>23.8</c:v>
                </c:pt>
                <c:pt idx="1">
                  <c:v>22.6</c:v>
                </c:pt>
                <c:pt idx="2">
                  <c:v>27.5</c:v>
                </c:pt>
                <c:pt idx="3">
                  <c:v>23.1</c:v>
                </c:pt>
                <c:pt idx="4">
                  <c:v>27.7</c:v>
                </c:pt>
                <c:pt idx="6">
                  <c:v>24.3</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Sheet1!$C$1</c:f>
              <c:strCache>
                <c:ptCount val="1"/>
                <c:pt idx="0">
                  <c:v>Female</c:v>
                </c:pt>
              </c:strCache>
            </c:strRef>
          </c:tx>
          <c:spPr>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Sheet1!$C$2:$C$8</c:f>
              <c:numCache>
                <c:formatCode>0.0</c:formatCode>
                <c:ptCount val="7"/>
                <c:pt idx="0">
                  <c:v>15</c:v>
                </c:pt>
                <c:pt idx="1">
                  <c:v>15.7</c:v>
                </c:pt>
                <c:pt idx="2">
                  <c:v>18.100000000000001</c:v>
                </c:pt>
                <c:pt idx="3">
                  <c:v>15.3</c:v>
                </c:pt>
                <c:pt idx="4">
                  <c:v>21</c:v>
                </c:pt>
                <c:pt idx="6">
                  <c:v>16.3</c:v>
                </c:pt>
              </c:numCache>
            </c:numRef>
          </c:val>
          <c:extLst xmlns:c16r2="http://schemas.microsoft.com/office/drawing/2015/06/chart">
            <c:ext xmlns:c16="http://schemas.microsoft.com/office/drawing/2014/chart" uri="{C3380CC4-5D6E-409C-BE32-E72D297353CC}">
              <c16:uniqueId val="{00000012-B5CB-405D-BB13-3CBB0A31EDF3}"/>
            </c:ext>
          </c:extLst>
        </c:ser>
        <c:dLbls>
          <c:showLegendKey val="0"/>
          <c:showVal val="0"/>
          <c:showCatName val="0"/>
          <c:showSerName val="0"/>
          <c:showPercent val="0"/>
          <c:showBubbleSize val="0"/>
        </c:dLbls>
        <c:gapWidth val="70"/>
        <c:axId val="150616704"/>
        <c:axId val="150622592"/>
      </c:barChart>
      <c:catAx>
        <c:axId val="15061670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0622592"/>
        <c:crosses val="autoZero"/>
        <c:auto val="1"/>
        <c:lblAlgn val="ctr"/>
        <c:lblOffset val="100"/>
        <c:noMultiLvlLbl val="0"/>
      </c:catAx>
      <c:valAx>
        <c:axId val="150622592"/>
        <c:scaling>
          <c:orientation val="minMax"/>
          <c:max val="32"/>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non-Hodgkin lymphoma incidence rate per 100,000</a:t>
                </a:r>
                <a:endParaRPr lang="en-US" sz="1200" dirty="0">
                  <a:effectLst/>
                </a:endParaRPr>
              </a:p>
            </c:rich>
          </c:tx>
          <c:layout>
            <c:manualLayout>
              <c:xMode val="edge"/>
              <c:yMode val="edge"/>
              <c:x val="0"/>
              <c:y val="0.106189272443045"/>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0616704"/>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66294148974506E-2"/>
          <c:y val="8.7518277934030511E-2"/>
          <c:w val="0.89502665414600002"/>
          <c:h val="0.84476588652117279"/>
        </c:manualLayout>
      </c:layout>
      <c:barChart>
        <c:barDir val="col"/>
        <c:grouping val="clustered"/>
        <c:varyColors val="0"/>
        <c:ser>
          <c:idx val="0"/>
          <c:order val="0"/>
          <c:tx>
            <c:strRef>
              <c:f>Sheet1!$B$1</c:f>
              <c:strCache>
                <c:ptCount val="1"/>
                <c:pt idx="0">
                  <c:v>Male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Sheet1!$B$2:$B$8</c:f>
              <c:numCache>
                <c:formatCode>0.0</c:formatCode>
                <c:ptCount val="7"/>
                <c:pt idx="0">
                  <c:v>7.7</c:v>
                </c:pt>
                <c:pt idx="1">
                  <c:v>5.3</c:v>
                </c:pt>
                <c:pt idx="2">
                  <c:v>7.8</c:v>
                </c:pt>
                <c:pt idx="3">
                  <c:v>6.2</c:v>
                </c:pt>
                <c:pt idx="4">
                  <c:v>6.3</c:v>
                </c:pt>
                <c:pt idx="6">
                  <c:v>6.5</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Sheet1!$C$1</c:f>
              <c:strCache>
                <c:ptCount val="1"/>
                <c:pt idx="0">
                  <c:v>Female</c:v>
                </c:pt>
              </c:strCache>
            </c:strRef>
          </c:tx>
          <c:spPr>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Sheet1!$C$2:$C$8</c:f>
              <c:numCache>
                <c:formatCode>0.0</c:formatCode>
                <c:ptCount val="7"/>
                <c:pt idx="0">
                  <c:v>4.0999999999999996</c:v>
                </c:pt>
                <c:pt idx="1">
                  <c:v>3.5</c:v>
                </c:pt>
                <c:pt idx="2">
                  <c:v>4.5999999999999996</c:v>
                </c:pt>
                <c:pt idx="3">
                  <c:v>3.5</c:v>
                </c:pt>
                <c:pt idx="4">
                  <c:v>3.1</c:v>
                </c:pt>
                <c:pt idx="6">
                  <c:v>3.8</c:v>
                </c:pt>
              </c:numCache>
            </c:numRef>
          </c:val>
          <c:extLst xmlns:c16r2="http://schemas.microsoft.com/office/drawing/2015/06/chart">
            <c:ext xmlns:c16="http://schemas.microsoft.com/office/drawing/2014/chart" uri="{C3380CC4-5D6E-409C-BE32-E72D297353CC}">
              <c16:uniqueId val="{00000012-B5CB-405D-BB13-3CBB0A31EDF3}"/>
            </c:ext>
          </c:extLst>
        </c:ser>
        <c:dLbls>
          <c:showLegendKey val="0"/>
          <c:showVal val="0"/>
          <c:showCatName val="0"/>
          <c:showSerName val="0"/>
          <c:showPercent val="0"/>
          <c:showBubbleSize val="0"/>
        </c:dLbls>
        <c:gapWidth val="70"/>
        <c:axId val="151473152"/>
        <c:axId val="151487232"/>
      </c:barChart>
      <c:catAx>
        <c:axId val="15147315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1487232"/>
        <c:crosses val="autoZero"/>
        <c:auto val="1"/>
        <c:lblAlgn val="ctr"/>
        <c:lblOffset val="100"/>
        <c:noMultiLvlLbl val="0"/>
      </c:catAx>
      <c:valAx>
        <c:axId val="151487232"/>
        <c:scaling>
          <c:orientation val="minMax"/>
          <c:max val="8"/>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mortality rate from non-Hodgkin lymphoma per 100,000</a:t>
                </a:r>
                <a:endParaRPr lang="en-US" sz="1200" dirty="0">
                  <a:effectLst/>
                </a:endParaRPr>
              </a:p>
            </c:rich>
          </c:tx>
          <c:layout>
            <c:manualLayout>
              <c:xMode val="edge"/>
              <c:yMode val="edge"/>
              <c:x val="0"/>
              <c:y val="0.111048720558967"/>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1473152"/>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296727113656301E-2"/>
          <c:y val="4.9006212811635398E-2"/>
          <c:w val="0.875436649964209"/>
          <c:h val="0.86684502314465395"/>
        </c:manualLayout>
      </c:layout>
      <c:lineChart>
        <c:grouping val="standard"/>
        <c:varyColors val="0"/>
        <c:ser>
          <c:idx val="0"/>
          <c:order val="0"/>
          <c:tx>
            <c:strRef>
              <c:f>Sheet1!$B$1</c:f>
              <c:strCache>
                <c:ptCount val="1"/>
                <c:pt idx="0">
                  <c:v>Bronx male</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C885-4156-A502-60FA197C7385}"/>
              </c:ext>
            </c:extLst>
          </c:dPt>
          <c:dPt>
            <c:idx val="5"/>
            <c:bubble3D val="0"/>
            <c:extLst xmlns:c16r2="http://schemas.microsoft.com/office/drawing/2015/06/chart">
              <c:ext xmlns:c16="http://schemas.microsoft.com/office/drawing/2014/chart" uri="{C3380CC4-5D6E-409C-BE32-E72D297353CC}">
                <c16:uniqueId val="{00000001-C885-4156-A502-60FA197C7385}"/>
              </c:ext>
            </c:extLst>
          </c:dPt>
          <c:dPt>
            <c:idx val="9"/>
            <c:bubble3D val="0"/>
            <c:extLst xmlns:c16r2="http://schemas.microsoft.com/office/drawing/2015/06/chart">
              <c:ext xmlns:c16="http://schemas.microsoft.com/office/drawing/2014/chart" uri="{C3380CC4-5D6E-409C-BE32-E72D297353CC}">
                <c16:uniqueId val="{00000002-C885-4156-A502-60FA197C7385}"/>
              </c:ext>
            </c:extLst>
          </c:dPt>
          <c:dPt>
            <c:idx val="12"/>
            <c:bubble3D val="0"/>
            <c:extLst xmlns:c16r2="http://schemas.microsoft.com/office/drawing/2015/06/chart">
              <c:ext xmlns:c16="http://schemas.microsoft.com/office/drawing/2014/chart" uri="{C3380CC4-5D6E-409C-BE32-E72D297353CC}">
                <c16:uniqueId val="{00000003-C885-4156-A502-60FA197C7385}"/>
              </c:ext>
            </c:extLst>
          </c:dPt>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690-4560-B4DF-584FF2EC3A20}"/>
                </c:ext>
              </c:extLst>
            </c:dLbl>
            <c:dLbl>
              <c:idx val="7"/>
              <c:layout>
                <c:manualLayout>
                  <c:x val="-7.803030303030303E-3"/>
                  <c:y val="-1.269025681999861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1B6-4AE8-BC01-CEFBD24DB285}"/>
                </c:ext>
              </c:extLst>
            </c:dLbl>
            <c:spPr>
              <a:noFill/>
              <a:ln>
                <a:noFill/>
              </a:ln>
              <a:effectLst/>
            </c:spPr>
            <c:txPr>
              <a:bodyPr/>
              <a:lstStyle/>
              <a:p>
                <a:pPr>
                  <a:defRPr sz="1200"/>
                </a:pPr>
                <a:endParaRPr lang="en-US"/>
              </a:p>
            </c:txPr>
            <c:dLblPos val="b"/>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Sheet1!$B$2:$B$9</c:f>
              <c:numCache>
                <c:formatCode>0.0</c:formatCode>
                <c:ptCount val="8"/>
                <c:pt idx="0">
                  <c:v>16.2</c:v>
                </c:pt>
                <c:pt idx="1">
                  <c:v>14.1</c:v>
                </c:pt>
                <c:pt idx="2">
                  <c:v>13.9</c:v>
                </c:pt>
                <c:pt idx="3">
                  <c:v>13.3</c:v>
                </c:pt>
                <c:pt idx="4">
                  <c:v>13.2</c:v>
                </c:pt>
                <c:pt idx="5">
                  <c:v>14.1</c:v>
                </c:pt>
                <c:pt idx="6">
                  <c:v>14.4</c:v>
                </c:pt>
                <c:pt idx="7">
                  <c:v>16.100000000000001</c:v>
                </c:pt>
              </c:numCache>
            </c:numRef>
          </c:val>
          <c:smooth val="0"/>
          <c:extLst xmlns:c16r2="http://schemas.microsoft.com/office/drawing/2015/06/chart">
            <c:ext xmlns:c16="http://schemas.microsoft.com/office/drawing/2014/chart" uri="{C3380CC4-5D6E-409C-BE32-E72D297353CC}">
              <c16:uniqueId val="{00000004-C885-4156-A502-60FA197C7385}"/>
            </c:ext>
          </c:extLst>
        </c:ser>
        <c:ser>
          <c:idx val="1"/>
          <c:order val="1"/>
          <c:tx>
            <c:strRef>
              <c:f>Sheet1!$C$1</c:f>
              <c:strCache>
                <c:ptCount val="1"/>
                <c:pt idx="0">
                  <c:v>Bronx female</c:v>
                </c:pt>
              </c:strCache>
            </c:strRef>
          </c:tx>
          <c:spPr>
            <a:ln w="28575" cap="rnd">
              <a:solidFill>
                <a:schemeClr val="accent4"/>
              </a:solidFill>
              <a:prstDash val="dash"/>
              <a:round/>
            </a:ln>
            <a:effectLst/>
          </c:spPr>
          <c:marker>
            <c:symbol val="square"/>
            <c:size val="7"/>
            <c:spPr>
              <a:solidFill>
                <a:schemeClr val="accent4"/>
              </a:solidFill>
              <a:ln w="25400">
                <a:noFill/>
              </a:ln>
              <a:effectLst/>
            </c:spPr>
          </c:marker>
          <c:dPt>
            <c:idx val="2"/>
            <c:bubble3D val="0"/>
            <c:extLst xmlns:c16r2="http://schemas.microsoft.com/office/drawing/2015/06/chart">
              <c:ext xmlns:c16="http://schemas.microsoft.com/office/drawing/2014/chart" uri="{C3380CC4-5D6E-409C-BE32-E72D297353CC}">
                <c16:uniqueId val="{00000005-C885-4156-A502-60FA197C7385}"/>
              </c:ext>
            </c:extLst>
          </c:dPt>
          <c:dPt>
            <c:idx val="5"/>
            <c:bubble3D val="0"/>
            <c:extLst xmlns:c16r2="http://schemas.microsoft.com/office/drawing/2015/06/chart">
              <c:ext xmlns:c16="http://schemas.microsoft.com/office/drawing/2014/chart" uri="{C3380CC4-5D6E-409C-BE32-E72D297353CC}">
                <c16:uniqueId val="{00000006-C885-4156-A502-60FA197C7385}"/>
              </c:ext>
            </c:extLst>
          </c:dPt>
          <c:dPt>
            <c:idx val="9"/>
            <c:bubble3D val="0"/>
            <c:extLst xmlns:c16r2="http://schemas.microsoft.com/office/drawing/2015/06/chart">
              <c:ext xmlns:c16="http://schemas.microsoft.com/office/drawing/2014/chart" uri="{C3380CC4-5D6E-409C-BE32-E72D297353CC}">
                <c16:uniqueId val="{00000007-C885-4156-A502-60FA197C7385}"/>
              </c:ext>
            </c:extLst>
          </c:dPt>
          <c:dPt>
            <c:idx val="12"/>
            <c:bubble3D val="0"/>
            <c:extLst xmlns:c16r2="http://schemas.microsoft.com/office/drawing/2015/06/chart">
              <c:ext xmlns:c16="http://schemas.microsoft.com/office/drawing/2014/chart" uri="{C3380CC4-5D6E-409C-BE32-E72D297353CC}">
                <c16:uniqueId val="{00000008-C885-4156-A502-60FA197C7385}"/>
              </c:ext>
            </c:extLst>
          </c:dPt>
          <c:dLbls>
            <c:dLbl>
              <c:idx val="0"/>
              <c:layout>
                <c:manualLayout>
                  <c:x val="-4.7104708502346299E-2"/>
                  <c:y val="-5.262091106862163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885-4156-A502-60FA197C7385}"/>
                </c:ext>
              </c:extLst>
            </c:dLbl>
            <c:dLbl>
              <c:idx val="7"/>
              <c:layout>
                <c:manualLayout>
                  <c:x val="-2.5252525252525255E-3"/>
                  <c:y val="-1.2447578054155393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1B6-4AE8-BC01-CEFBD24DB285}"/>
                </c:ext>
              </c:extLst>
            </c:dLbl>
            <c:dLbl>
              <c:idx val="16"/>
              <c:layout>
                <c:manualLayout>
                  <c:x val="-2.6881720430107499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885-4156-A502-60FA197C7385}"/>
                </c:ext>
              </c:extLst>
            </c:dLbl>
            <c:spPr>
              <a:noFill/>
              <a:ln>
                <a:noFill/>
              </a:ln>
              <a:effectLst/>
            </c:spPr>
            <c:txPr>
              <a:bodyPr/>
              <a:lstStyle/>
              <a:p>
                <a:pPr>
                  <a:defRPr sz="12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Sheet1!$C$2:$C$9</c:f>
              <c:numCache>
                <c:formatCode>0.0</c:formatCode>
                <c:ptCount val="8"/>
                <c:pt idx="0">
                  <c:v>10</c:v>
                </c:pt>
                <c:pt idx="1">
                  <c:v>10.7</c:v>
                </c:pt>
                <c:pt idx="2">
                  <c:v>10.5</c:v>
                </c:pt>
                <c:pt idx="3">
                  <c:v>12.1</c:v>
                </c:pt>
                <c:pt idx="4">
                  <c:v>12.3</c:v>
                </c:pt>
                <c:pt idx="5">
                  <c:v>11.5</c:v>
                </c:pt>
                <c:pt idx="6">
                  <c:v>13</c:v>
                </c:pt>
                <c:pt idx="7">
                  <c:v>12.3</c:v>
                </c:pt>
              </c:numCache>
            </c:numRef>
          </c:val>
          <c:smooth val="0"/>
          <c:extLst xmlns:c16r2="http://schemas.microsoft.com/office/drawing/2015/06/chart">
            <c:ext xmlns:c16="http://schemas.microsoft.com/office/drawing/2014/chart" uri="{C3380CC4-5D6E-409C-BE32-E72D297353CC}">
              <c16:uniqueId val="{0000000B-C885-4156-A502-60FA197C7385}"/>
            </c:ext>
          </c:extLst>
        </c:ser>
        <c:ser>
          <c:idx val="2"/>
          <c:order val="2"/>
          <c:tx>
            <c:strRef>
              <c:f>Sheet1!$D$1</c:f>
              <c:strCache>
                <c:ptCount val="1"/>
                <c:pt idx="0">
                  <c:v>NYC male</c:v>
                </c:pt>
              </c:strCache>
            </c:strRef>
          </c:tx>
          <c:spPr>
            <a:ln>
              <a:solidFill>
                <a:schemeClr val="bg2"/>
              </a:solidFill>
            </a:ln>
          </c:spPr>
          <c:marker>
            <c:symbol val="diamond"/>
            <c:size val="7"/>
            <c:spPr>
              <a:solidFill>
                <a:schemeClr val="bg2"/>
              </a:solidFill>
              <a:ln>
                <a:solidFill>
                  <a:schemeClr val="bg2"/>
                </a:solidFill>
              </a:ln>
            </c:spPr>
          </c:marker>
          <c:dLbls>
            <c:dLbl>
              <c:idx val="0"/>
              <c:layout>
                <c:manualLayout>
                  <c:x val="-5.4520202020202017E-2"/>
                  <c:y val="-4.7363524558189391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A690-4560-B4DF-584FF2EC3A20}"/>
                </c:ext>
              </c:extLst>
            </c:dLbl>
            <c:dLbl>
              <c:idx val="7"/>
              <c:layout>
                <c:manualLayout>
                  <c:x val="-6.54040404040404E-3"/>
                  <c:y val="5.2215139626541297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A1B6-4AE8-BC01-CEFBD24DB285}"/>
                </c:ext>
              </c:extLst>
            </c:dLbl>
            <c:spPr>
              <a:noFill/>
              <a:ln>
                <a:noFill/>
              </a:ln>
              <a:effectLst/>
            </c:spPr>
            <c:txPr>
              <a:bodyPr/>
              <a:lstStyle/>
              <a:p>
                <a:pPr>
                  <a:defRPr sz="1200"/>
                </a:pPr>
                <a:endParaRPr lang="en-US"/>
              </a:p>
            </c:txPr>
            <c:dLblPos val="t"/>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Sheet1!$D$2:$D$9</c:f>
              <c:numCache>
                <c:formatCode>0.0</c:formatCode>
                <c:ptCount val="8"/>
                <c:pt idx="0">
                  <c:v>16.2</c:v>
                </c:pt>
                <c:pt idx="1">
                  <c:v>15.2</c:v>
                </c:pt>
                <c:pt idx="2">
                  <c:v>14.4</c:v>
                </c:pt>
                <c:pt idx="3">
                  <c:v>14.3</c:v>
                </c:pt>
                <c:pt idx="4">
                  <c:v>14.5</c:v>
                </c:pt>
                <c:pt idx="5">
                  <c:v>14.1</c:v>
                </c:pt>
                <c:pt idx="6">
                  <c:v>15.8</c:v>
                </c:pt>
                <c:pt idx="7">
                  <c:v>15.2</c:v>
                </c:pt>
              </c:numCache>
            </c:numRef>
          </c:val>
          <c:smooth val="0"/>
          <c:extLst xmlns:c16r2="http://schemas.microsoft.com/office/drawing/2015/06/chart">
            <c:ext xmlns:c16="http://schemas.microsoft.com/office/drawing/2014/chart" uri="{C3380CC4-5D6E-409C-BE32-E72D297353CC}">
              <c16:uniqueId val="{0000000B-A690-4560-B4DF-584FF2EC3A20}"/>
            </c:ext>
          </c:extLst>
        </c:ser>
        <c:ser>
          <c:idx val="3"/>
          <c:order val="3"/>
          <c:tx>
            <c:strRef>
              <c:f>Sheet1!$E$1</c:f>
              <c:strCache>
                <c:ptCount val="1"/>
                <c:pt idx="0">
                  <c:v>NYC female</c:v>
                </c:pt>
              </c:strCache>
            </c:strRef>
          </c:tx>
          <c:spPr>
            <a:ln>
              <a:solidFill>
                <a:schemeClr val="bg2"/>
              </a:solidFill>
              <a:prstDash val="dash"/>
            </a:ln>
          </c:spPr>
          <c:marker>
            <c:symbol val="square"/>
            <c:size val="7"/>
            <c:spPr>
              <a:solidFill>
                <a:schemeClr val="bg2"/>
              </a:solidFill>
              <a:ln>
                <a:solidFill>
                  <a:schemeClr val="bg2"/>
                </a:solidFill>
              </a:ln>
            </c:spPr>
          </c:marker>
          <c:dLbls>
            <c:dLbl>
              <c:idx val="0"/>
              <c:layout>
                <c:manualLayout>
                  <c:x val="-4.7979797979797977E-2"/>
                  <c:y val="-9.9580624433242698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A690-4560-B4DF-584FF2EC3A20}"/>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A690-4560-B4DF-584FF2EC3A20}"/>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A690-4560-B4DF-584FF2EC3A20}"/>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A690-4560-B4DF-584FF2EC3A20}"/>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A690-4560-B4DF-584FF2EC3A20}"/>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A690-4560-B4DF-584FF2EC3A20}"/>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A690-4560-B4DF-584FF2EC3A20}"/>
                </c:ext>
              </c:extLst>
            </c:dLbl>
            <c:dLbl>
              <c:idx val="7"/>
              <c:layout>
                <c:manualLayout>
                  <c:x val="-2.5252525252525255E-3"/>
                  <c:y val="9.95806244332436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A1B6-4AE8-BC01-CEFBD24DB285}"/>
                </c:ext>
              </c:extLst>
            </c:dLbl>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Sheet1!$E$2:$E$9</c:f>
              <c:numCache>
                <c:formatCode>General</c:formatCode>
                <c:ptCount val="8"/>
                <c:pt idx="0">
                  <c:v>11.2</c:v>
                </c:pt>
                <c:pt idx="1">
                  <c:v>11.7</c:v>
                </c:pt>
                <c:pt idx="2">
                  <c:v>11.3</c:v>
                </c:pt>
                <c:pt idx="3">
                  <c:v>11.7</c:v>
                </c:pt>
                <c:pt idx="4">
                  <c:v>11.8</c:v>
                </c:pt>
                <c:pt idx="5">
                  <c:v>11.3</c:v>
                </c:pt>
                <c:pt idx="6">
                  <c:v>12</c:v>
                </c:pt>
                <c:pt idx="7" formatCode="0.0">
                  <c:v>11.9</c:v>
                </c:pt>
              </c:numCache>
            </c:numRef>
          </c:val>
          <c:smooth val="0"/>
          <c:extLst xmlns:c16r2="http://schemas.microsoft.com/office/drawing/2015/06/chart">
            <c:ext xmlns:c16="http://schemas.microsoft.com/office/drawing/2014/chart" uri="{C3380CC4-5D6E-409C-BE32-E72D297353CC}">
              <c16:uniqueId val="{0000000C-A690-4560-B4DF-584FF2EC3A20}"/>
            </c:ext>
          </c:extLst>
        </c:ser>
        <c:dLbls>
          <c:showLegendKey val="0"/>
          <c:showVal val="0"/>
          <c:showCatName val="0"/>
          <c:showSerName val="0"/>
          <c:showPercent val="0"/>
          <c:showBubbleSize val="0"/>
        </c:dLbls>
        <c:marker val="1"/>
        <c:smooth val="0"/>
        <c:axId val="103414784"/>
        <c:axId val="103974400"/>
      </c:lineChart>
      <c:catAx>
        <c:axId val="10341478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3974400"/>
        <c:crosses val="autoZero"/>
        <c:auto val="1"/>
        <c:lblAlgn val="ctr"/>
        <c:lblOffset val="100"/>
        <c:noMultiLvlLbl val="0"/>
      </c:catAx>
      <c:valAx>
        <c:axId val="103974400"/>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Age-adjusted pancreatic cancer incidence rate per 100,000</a:t>
                </a:r>
                <a:endParaRPr lang="en-US" sz="1200" dirty="0">
                  <a:effectLst/>
                  <a:latin typeface="+mn-lt"/>
                </a:endParaRPr>
              </a:p>
            </c:rich>
          </c:tx>
          <c:layout>
            <c:manualLayout>
              <c:xMode val="edge"/>
              <c:yMode val="edge"/>
              <c:x val="1.41877435775074E-2"/>
              <c:y val="9.7358094669809797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341478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35794352415402E-2"/>
          <c:y val="2.9204900542976399E-2"/>
          <c:w val="0.91775715394255797"/>
          <c:h val="0.90307929283854704"/>
        </c:manualLayout>
      </c:layout>
      <c:barChart>
        <c:barDir val="col"/>
        <c:grouping val="clustered"/>
        <c:varyColors val="0"/>
        <c:ser>
          <c:idx val="0"/>
          <c:order val="0"/>
          <c:tx>
            <c:strRef>
              <c:f>Sheet1!$B$1</c:f>
              <c:strCache>
                <c:ptCount val="1"/>
                <c:pt idx="0">
                  <c:v>Male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Sheet1!$B$2:$B$8</c:f>
              <c:numCache>
                <c:formatCode>General</c:formatCode>
                <c:ptCount val="7"/>
                <c:pt idx="0">
                  <c:v>5.7</c:v>
                </c:pt>
                <c:pt idx="1">
                  <c:v>7.4</c:v>
                </c:pt>
                <c:pt idx="2">
                  <c:v>8.6</c:v>
                </c:pt>
                <c:pt idx="3">
                  <c:v>6</c:v>
                </c:pt>
                <c:pt idx="4">
                  <c:v>7.5</c:v>
                </c:pt>
                <c:pt idx="6">
                  <c:v>6.9</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Sheet1!$C$1</c:f>
              <c:strCache>
                <c:ptCount val="1"/>
                <c:pt idx="0">
                  <c:v>Female</c:v>
                </c:pt>
              </c:strCache>
            </c:strRef>
          </c:tx>
          <c:spPr>
            <a:ln>
              <a:solidFill>
                <a:schemeClr val="bg1">
                  <a:lumMod val="50000"/>
                </a:schemeClr>
              </a:solidFill>
            </a:ln>
          </c:spPr>
          <c:invertIfNegative val="0"/>
          <c:dLbls>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Sheet1!$C$2:$C$8</c:f>
              <c:numCache>
                <c:formatCode>General</c:formatCode>
                <c:ptCount val="7"/>
                <c:pt idx="0">
                  <c:v>4.5999999999999996</c:v>
                </c:pt>
                <c:pt idx="1">
                  <c:v>5</c:v>
                </c:pt>
                <c:pt idx="2">
                  <c:v>5.4</c:v>
                </c:pt>
                <c:pt idx="3">
                  <c:v>4.3</c:v>
                </c:pt>
                <c:pt idx="4">
                  <c:v>6.4</c:v>
                </c:pt>
                <c:pt idx="6">
                  <c:v>4.9000000000000004</c:v>
                </c:pt>
              </c:numCache>
            </c:numRef>
          </c:val>
          <c:extLst xmlns:c16r2="http://schemas.microsoft.com/office/drawing/2015/06/chart">
            <c:ext xmlns:c16="http://schemas.microsoft.com/office/drawing/2014/chart" uri="{C3380CC4-5D6E-409C-BE32-E72D297353CC}">
              <c16:uniqueId val="{00000012-B5CB-405D-BB13-3CBB0A31EDF3}"/>
            </c:ext>
          </c:extLst>
        </c:ser>
        <c:dLbls>
          <c:showLegendKey val="0"/>
          <c:showVal val="0"/>
          <c:showCatName val="0"/>
          <c:showSerName val="0"/>
          <c:showPercent val="0"/>
          <c:showBubbleSize val="0"/>
        </c:dLbls>
        <c:gapWidth val="70"/>
        <c:axId val="152126976"/>
        <c:axId val="152128512"/>
      </c:barChart>
      <c:catAx>
        <c:axId val="15212697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2128512"/>
        <c:crosses val="autoZero"/>
        <c:auto val="1"/>
        <c:lblAlgn val="ctr"/>
        <c:lblOffset val="100"/>
        <c:noMultiLvlLbl val="0"/>
      </c:catAx>
      <c:valAx>
        <c:axId val="152128512"/>
        <c:scaling>
          <c:orientation val="minMax"/>
          <c:max val="9"/>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brain cancer incidence rate per 100,000</a:t>
                </a:r>
                <a:endParaRPr lang="en-US" sz="1200" dirty="0">
                  <a:effectLst/>
                </a:endParaRPr>
              </a:p>
            </c:rich>
          </c:tx>
          <c:layout>
            <c:manualLayout>
              <c:xMode val="edge"/>
              <c:yMode val="edge"/>
              <c:x val="2.5256110885065602E-3"/>
              <c:y val="0.10132982432712427"/>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2126976"/>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89460883454798E-2"/>
          <c:y val="7.2939933586266964E-2"/>
          <c:w val="0.90260348741151897"/>
          <c:h val="0.8593442308689363"/>
        </c:manualLayout>
      </c:layout>
      <c:barChart>
        <c:barDir val="col"/>
        <c:grouping val="clustered"/>
        <c:varyColors val="0"/>
        <c:ser>
          <c:idx val="0"/>
          <c:order val="0"/>
          <c:tx>
            <c:strRef>
              <c:f>Sheet1!$B$1</c:f>
              <c:strCache>
                <c:ptCount val="1"/>
                <c:pt idx="0">
                  <c:v>Male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Sheet1!$B$2:$B$8</c:f>
              <c:numCache>
                <c:formatCode>0.0</c:formatCode>
                <c:ptCount val="7"/>
                <c:pt idx="0">
                  <c:v>3.8</c:v>
                </c:pt>
                <c:pt idx="1">
                  <c:v>3.3</c:v>
                </c:pt>
                <c:pt idx="2">
                  <c:v>4.0999999999999996</c:v>
                </c:pt>
                <c:pt idx="3">
                  <c:v>3</c:v>
                </c:pt>
                <c:pt idx="4">
                  <c:v>4.8</c:v>
                </c:pt>
                <c:pt idx="6">
                  <c:v>3.5</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Sheet1!$C$1</c:f>
              <c:strCache>
                <c:ptCount val="1"/>
                <c:pt idx="0">
                  <c:v>Female</c:v>
                </c:pt>
              </c:strCache>
            </c:strRef>
          </c:tx>
          <c:spPr>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Sheet1!$C$2:$C$8</c:f>
              <c:numCache>
                <c:formatCode>0.0</c:formatCode>
                <c:ptCount val="7"/>
                <c:pt idx="0">
                  <c:v>2.9</c:v>
                </c:pt>
                <c:pt idx="1">
                  <c:v>2.4</c:v>
                </c:pt>
                <c:pt idx="2">
                  <c:v>2.7</c:v>
                </c:pt>
                <c:pt idx="3">
                  <c:v>2.6</c:v>
                </c:pt>
                <c:pt idx="4">
                  <c:v>2.9</c:v>
                </c:pt>
                <c:pt idx="6">
                  <c:v>2.6</c:v>
                </c:pt>
              </c:numCache>
            </c:numRef>
          </c:val>
          <c:extLst xmlns:c16r2="http://schemas.microsoft.com/office/drawing/2015/06/chart">
            <c:ext xmlns:c16="http://schemas.microsoft.com/office/drawing/2014/chart" uri="{C3380CC4-5D6E-409C-BE32-E72D297353CC}">
              <c16:uniqueId val="{00000012-B5CB-405D-BB13-3CBB0A31EDF3}"/>
            </c:ext>
          </c:extLst>
        </c:ser>
        <c:dLbls>
          <c:showLegendKey val="0"/>
          <c:showVal val="0"/>
          <c:showCatName val="0"/>
          <c:showSerName val="0"/>
          <c:showPercent val="0"/>
          <c:showBubbleSize val="0"/>
        </c:dLbls>
        <c:gapWidth val="70"/>
        <c:axId val="152196992"/>
        <c:axId val="152198528"/>
      </c:barChart>
      <c:catAx>
        <c:axId val="15219699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2198528"/>
        <c:crosses val="autoZero"/>
        <c:auto val="1"/>
        <c:lblAlgn val="ctr"/>
        <c:lblOffset val="100"/>
        <c:noMultiLvlLbl val="0"/>
      </c:catAx>
      <c:valAx>
        <c:axId val="152198528"/>
        <c:scaling>
          <c:orientation val="minMax"/>
          <c:max val="5"/>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mortality rate from brain cancer per 100,000</a:t>
                </a:r>
                <a:endParaRPr lang="en-US" sz="1200" dirty="0">
                  <a:effectLst/>
                </a:endParaRPr>
              </a:p>
            </c:rich>
          </c:tx>
          <c:layout>
            <c:manualLayout>
              <c:xMode val="edge"/>
              <c:yMode val="edge"/>
              <c:x val="0"/>
              <c:y val="0.111048720558967"/>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2196992"/>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35794352415402E-2"/>
          <c:y val="5.8361589238503438E-2"/>
          <c:w val="0.91775715394255797"/>
          <c:h val="0.8739225752166998"/>
        </c:manualLayout>
      </c:layout>
      <c:barChart>
        <c:barDir val="col"/>
        <c:grouping val="clustered"/>
        <c:varyColors val="0"/>
        <c:ser>
          <c:idx val="0"/>
          <c:order val="0"/>
          <c:tx>
            <c:strRef>
              <c:f>Sheet1!$B$1</c:f>
              <c:strCache>
                <c:ptCount val="1"/>
                <c:pt idx="0">
                  <c:v>Male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Sheet1!$B$2:$B$8</c:f>
              <c:numCache>
                <c:formatCode>0.0</c:formatCode>
                <c:ptCount val="7"/>
                <c:pt idx="0">
                  <c:v>24.1</c:v>
                </c:pt>
                <c:pt idx="1">
                  <c:v>19.8</c:v>
                </c:pt>
                <c:pt idx="2">
                  <c:v>17.7</c:v>
                </c:pt>
                <c:pt idx="3">
                  <c:v>19.2</c:v>
                </c:pt>
                <c:pt idx="4">
                  <c:v>26.5</c:v>
                </c:pt>
                <c:pt idx="6">
                  <c:v>20.3</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Sheet1!$C$1</c:f>
              <c:strCache>
                <c:ptCount val="1"/>
                <c:pt idx="0">
                  <c:v>Female</c:v>
                </c:pt>
              </c:strCache>
            </c:strRef>
          </c:tx>
          <c:spPr>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Sheet1!$C$2:$C$8</c:f>
              <c:numCache>
                <c:formatCode>0.0</c:formatCode>
                <c:ptCount val="7"/>
                <c:pt idx="0">
                  <c:v>11.4</c:v>
                </c:pt>
                <c:pt idx="1">
                  <c:v>9.5</c:v>
                </c:pt>
                <c:pt idx="2">
                  <c:v>8.1</c:v>
                </c:pt>
                <c:pt idx="3">
                  <c:v>8.1999999999999993</c:v>
                </c:pt>
                <c:pt idx="4">
                  <c:v>12.6</c:v>
                </c:pt>
                <c:pt idx="6">
                  <c:v>9.3000000000000007</c:v>
                </c:pt>
              </c:numCache>
            </c:numRef>
          </c:val>
          <c:extLst xmlns:c16r2="http://schemas.microsoft.com/office/drawing/2015/06/chart">
            <c:ext xmlns:c16="http://schemas.microsoft.com/office/drawing/2014/chart" uri="{C3380CC4-5D6E-409C-BE32-E72D297353CC}">
              <c16:uniqueId val="{00000012-B5CB-405D-BB13-3CBB0A31EDF3}"/>
            </c:ext>
          </c:extLst>
        </c:ser>
        <c:dLbls>
          <c:showLegendKey val="0"/>
          <c:showVal val="0"/>
          <c:showCatName val="0"/>
          <c:showSerName val="0"/>
          <c:showPercent val="0"/>
          <c:showBubbleSize val="0"/>
        </c:dLbls>
        <c:gapWidth val="70"/>
        <c:axId val="151941504"/>
        <c:axId val="151943040"/>
      </c:barChart>
      <c:catAx>
        <c:axId val="15194150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1943040"/>
        <c:crosses val="autoZero"/>
        <c:auto val="1"/>
        <c:lblAlgn val="ctr"/>
        <c:lblOffset val="100"/>
        <c:noMultiLvlLbl val="0"/>
      </c:catAx>
      <c:valAx>
        <c:axId val="151943040"/>
        <c:scaling>
          <c:orientation val="minMax"/>
          <c:max val="3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kidney cancer incidence rate per 100,000</a:t>
                </a:r>
                <a:endParaRPr lang="en-US" sz="1200" dirty="0">
                  <a:effectLst/>
                </a:endParaRPr>
              </a:p>
            </c:rich>
          </c:tx>
          <c:layout>
            <c:manualLayout>
              <c:xMode val="edge"/>
              <c:yMode val="edge"/>
              <c:x val="0"/>
              <c:y val="8.1892031863439602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1941504"/>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89460883454798E-2"/>
          <c:y val="7.2939933586266964E-2"/>
          <c:w val="0.90260348741151897"/>
          <c:h val="0.8593442308689363"/>
        </c:manualLayout>
      </c:layout>
      <c:barChart>
        <c:barDir val="col"/>
        <c:grouping val="clustered"/>
        <c:varyColors val="0"/>
        <c:ser>
          <c:idx val="0"/>
          <c:order val="0"/>
          <c:tx>
            <c:strRef>
              <c:f>Sheet1!$B$1</c:f>
              <c:strCache>
                <c:ptCount val="1"/>
                <c:pt idx="0">
                  <c:v>Male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Sheet1!$B$2:$B$8</c:f>
              <c:numCache>
                <c:formatCode>0.0</c:formatCode>
                <c:ptCount val="7"/>
                <c:pt idx="0">
                  <c:v>5.2</c:v>
                </c:pt>
                <c:pt idx="1">
                  <c:v>3.4</c:v>
                </c:pt>
                <c:pt idx="2">
                  <c:v>3.6</c:v>
                </c:pt>
                <c:pt idx="3">
                  <c:v>3.3</c:v>
                </c:pt>
                <c:pt idx="4">
                  <c:v>5</c:v>
                </c:pt>
                <c:pt idx="6">
                  <c:v>3.8</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Sheet1!$C$1</c:f>
              <c:strCache>
                <c:ptCount val="1"/>
                <c:pt idx="0">
                  <c:v>Female</c:v>
                </c:pt>
              </c:strCache>
            </c:strRef>
          </c:tx>
          <c:spPr>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Sheet1!$C$2:$C$8</c:f>
              <c:numCache>
                <c:formatCode>0.0</c:formatCode>
                <c:ptCount val="7"/>
                <c:pt idx="0">
                  <c:v>1.7</c:v>
                </c:pt>
                <c:pt idx="1">
                  <c:v>1.6</c:v>
                </c:pt>
                <c:pt idx="2">
                  <c:v>1.2</c:v>
                </c:pt>
                <c:pt idx="3">
                  <c:v>1.4</c:v>
                </c:pt>
                <c:pt idx="4">
                  <c:v>2.2000000000000002</c:v>
                </c:pt>
                <c:pt idx="6">
                  <c:v>1.5</c:v>
                </c:pt>
              </c:numCache>
            </c:numRef>
          </c:val>
          <c:extLst xmlns:c16r2="http://schemas.microsoft.com/office/drawing/2015/06/chart">
            <c:ext xmlns:c16="http://schemas.microsoft.com/office/drawing/2014/chart" uri="{C3380CC4-5D6E-409C-BE32-E72D297353CC}">
              <c16:uniqueId val="{00000012-B5CB-405D-BB13-3CBB0A31EDF3}"/>
            </c:ext>
          </c:extLst>
        </c:ser>
        <c:dLbls>
          <c:showLegendKey val="0"/>
          <c:showVal val="0"/>
          <c:showCatName val="0"/>
          <c:showSerName val="0"/>
          <c:showPercent val="0"/>
          <c:showBubbleSize val="0"/>
        </c:dLbls>
        <c:gapWidth val="70"/>
        <c:axId val="152072960"/>
        <c:axId val="152074496"/>
      </c:barChart>
      <c:catAx>
        <c:axId val="15207296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2074496"/>
        <c:crosses val="autoZero"/>
        <c:auto val="1"/>
        <c:lblAlgn val="ctr"/>
        <c:lblOffset val="100"/>
        <c:noMultiLvlLbl val="0"/>
      </c:catAx>
      <c:valAx>
        <c:axId val="152074496"/>
        <c:scaling>
          <c:orientation val="minMax"/>
          <c:max val="6"/>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mortality rate from kidney cancer per 100,000</a:t>
                </a:r>
                <a:endParaRPr lang="en-US" sz="1200" dirty="0">
                  <a:effectLst/>
                </a:endParaRPr>
              </a:p>
            </c:rich>
          </c:tx>
          <c:layout>
            <c:manualLayout>
              <c:xMode val="edge"/>
              <c:yMode val="edge"/>
              <c:x val="0"/>
              <c:y val="0.111048720558967"/>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2072960"/>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66294148974506E-2"/>
          <c:y val="5.8361589238503438E-2"/>
          <c:w val="0.89502665414600002"/>
          <c:h val="0.8739225752166998"/>
        </c:manualLayout>
      </c:layout>
      <c:barChart>
        <c:barDir val="col"/>
        <c:grouping val="clustered"/>
        <c:varyColors val="0"/>
        <c:ser>
          <c:idx val="0"/>
          <c:order val="0"/>
          <c:tx>
            <c:strRef>
              <c:f>Sheet1!$B$1</c:f>
              <c:strCache>
                <c:ptCount val="1"/>
                <c:pt idx="0">
                  <c:v>Male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Sheet1!$B$2:$B$8</c:f>
              <c:numCache>
                <c:formatCode>0.0</c:formatCode>
                <c:ptCount val="7"/>
                <c:pt idx="0">
                  <c:v>14.6</c:v>
                </c:pt>
                <c:pt idx="1">
                  <c:v>16.7</c:v>
                </c:pt>
                <c:pt idx="2">
                  <c:v>11.3</c:v>
                </c:pt>
                <c:pt idx="3">
                  <c:v>16.7</c:v>
                </c:pt>
                <c:pt idx="4">
                  <c:v>11.7</c:v>
                </c:pt>
                <c:pt idx="6" formatCode="General">
                  <c:v>14.9</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Sheet1!$C$1</c:f>
              <c:strCache>
                <c:ptCount val="1"/>
                <c:pt idx="0">
                  <c:v>Female</c:v>
                </c:pt>
              </c:strCache>
            </c:strRef>
          </c:tx>
          <c:spPr>
            <a:ln>
              <a:solidFill>
                <a:schemeClr val="bg1">
                  <a:lumMod val="50000"/>
                </a:schemeClr>
              </a:solidFill>
            </a:ln>
          </c:spPr>
          <c:invertIfNegative val="0"/>
          <c:dLbls>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Sheet1!$C$2:$C$8</c:f>
              <c:numCache>
                <c:formatCode>0.0</c:formatCode>
                <c:ptCount val="7"/>
                <c:pt idx="0">
                  <c:v>8.8000000000000007</c:v>
                </c:pt>
                <c:pt idx="1">
                  <c:v>8.6</c:v>
                </c:pt>
                <c:pt idx="2">
                  <c:v>5.9</c:v>
                </c:pt>
                <c:pt idx="3">
                  <c:v>9</c:v>
                </c:pt>
                <c:pt idx="4">
                  <c:v>6.1</c:v>
                </c:pt>
                <c:pt idx="6" formatCode="General">
                  <c:v>8</c:v>
                </c:pt>
              </c:numCache>
            </c:numRef>
          </c:val>
          <c:extLst xmlns:c16r2="http://schemas.microsoft.com/office/drawing/2015/06/chart">
            <c:ext xmlns:c16="http://schemas.microsoft.com/office/drawing/2014/chart" uri="{C3380CC4-5D6E-409C-BE32-E72D297353CC}">
              <c16:uniqueId val="{00000012-B5CB-405D-BB13-3CBB0A31EDF3}"/>
            </c:ext>
          </c:extLst>
        </c:ser>
        <c:dLbls>
          <c:showLegendKey val="0"/>
          <c:showVal val="0"/>
          <c:showCatName val="0"/>
          <c:showSerName val="0"/>
          <c:showPercent val="0"/>
          <c:showBubbleSize val="0"/>
        </c:dLbls>
        <c:gapWidth val="70"/>
        <c:axId val="152329216"/>
        <c:axId val="152335104"/>
      </c:barChart>
      <c:catAx>
        <c:axId val="15232921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2335104"/>
        <c:crosses val="autoZero"/>
        <c:auto val="1"/>
        <c:lblAlgn val="ctr"/>
        <c:lblOffset val="100"/>
        <c:noMultiLvlLbl val="0"/>
      </c:catAx>
      <c:valAx>
        <c:axId val="152335104"/>
        <c:scaling>
          <c:orientation val="minMax"/>
          <c:max val="2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stomach cancer incidence rate per 100,000</a:t>
                </a:r>
                <a:endParaRPr lang="en-US" sz="1200" dirty="0">
                  <a:effectLst/>
                </a:endParaRPr>
              </a:p>
            </c:rich>
          </c:tx>
          <c:layout>
            <c:manualLayout>
              <c:xMode val="edge"/>
              <c:yMode val="edge"/>
              <c:x val="0"/>
              <c:y val="0.13291623708061201"/>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2329216"/>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66294148974506E-2"/>
          <c:y val="5.8361589238503438E-2"/>
          <c:w val="0.89502665414600002"/>
          <c:h val="0.8739225752166998"/>
        </c:manualLayout>
      </c:layout>
      <c:barChart>
        <c:barDir val="col"/>
        <c:grouping val="clustered"/>
        <c:varyColors val="0"/>
        <c:ser>
          <c:idx val="0"/>
          <c:order val="0"/>
          <c:tx>
            <c:strRef>
              <c:f>Sheet1!$B$1</c:f>
              <c:strCache>
                <c:ptCount val="1"/>
                <c:pt idx="0">
                  <c:v>Male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Sheet1!$B$2:$B$8</c:f>
              <c:numCache>
                <c:formatCode>0.0</c:formatCode>
                <c:ptCount val="7"/>
                <c:pt idx="0">
                  <c:v>7.4</c:v>
                </c:pt>
                <c:pt idx="1">
                  <c:v>8.3000000000000007</c:v>
                </c:pt>
                <c:pt idx="2">
                  <c:v>6</c:v>
                </c:pt>
                <c:pt idx="3">
                  <c:v>7.3</c:v>
                </c:pt>
                <c:pt idx="4">
                  <c:v>5.4</c:v>
                </c:pt>
                <c:pt idx="6">
                  <c:v>7.2</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Sheet1!$C$1</c:f>
              <c:strCache>
                <c:ptCount val="1"/>
                <c:pt idx="0">
                  <c:v>Female</c:v>
                </c:pt>
              </c:strCache>
            </c:strRef>
          </c:tx>
          <c:spPr>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Sheet1!$C$2:$C$8</c:f>
              <c:numCache>
                <c:formatCode>0.0</c:formatCode>
                <c:ptCount val="7"/>
                <c:pt idx="0">
                  <c:v>4</c:v>
                </c:pt>
                <c:pt idx="1">
                  <c:v>3.8</c:v>
                </c:pt>
                <c:pt idx="2">
                  <c:v>2.7</c:v>
                </c:pt>
                <c:pt idx="3">
                  <c:v>3.5</c:v>
                </c:pt>
                <c:pt idx="4">
                  <c:v>2.4</c:v>
                </c:pt>
                <c:pt idx="6">
                  <c:v>3.4</c:v>
                </c:pt>
              </c:numCache>
            </c:numRef>
          </c:val>
          <c:extLst xmlns:c16r2="http://schemas.microsoft.com/office/drawing/2015/06/chart">
            <c:ext xmlns:c16="http://schemas.microsoft.com/office/drawing/2014/chart" uri="{C3380CC4-5D6E-409C-BE32-E72D297353CC}">
              <c16:uniqueId val="{00000012-B5CB-405D-BB13-3CBB0A31EDF3}"/>
            </c:ext>
          </c:extLst>
        </c:ser>
        <c:dLbls>
          <c:showLegendKey val="0"/>
          <c:showVal val="0"/>
          <c:showCatName val="0"/>
          <c:showSerName val="0"/>
          <c:showPercent val="0"/>
          <c:showBubbleSize val="0"/>
        </c:dLbls>
        <c:gapWidth val="70"/>
        <c:axId val="151104896"/>
        <c:axId val="151114880"/>
      </c:barChart>
      <c:catAx>
        <c:axId val="15110489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1114880"/>
        <c:crosses val="autoZero"/>
        <c:auto val="1"/>
        <c:lblAlgn val="ctr"/>
        <c:lblOffset val="100"/>
        <c:noMultiLvlLbl val="0"/>
      </c:catAx>
      <c:valAx>
        <c:axId val="151114880"/>
        <c:scaling>
          <c:orientation val="minMax"/>
          <c:max val="1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mortality rate from stomach cancer per 100,000</a:t>
                </a:r>
                <a:endParaRPr lang="en-US" sz="1200" dirty="0">
                  <a:effectLst/>
                </a:endParaRPr>
              </a:p>
            </c:rich>
          </c:tx>
          <c:layout>
            <c:manualLayout>
              <c:xMode val="edge"/>
              <c:yMode val="edge"/>
              <c:x val="0"/>
              <c:y val="0.111048720558967"/>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1104896"/>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12627617935103E-2"/>
          <c:y val="7.2939933586266964E-2"/>
          <c:w val="0.91018032067703902"/>
          <c:h val="0.8593442308689363"/>
        </c:manualLayout>
      </c:layout>
      <c:barChart>
        <c:barDir val="col"/>
        <c:grouping val="clustered"/>
        <c:varyColors val="0"/>
        <c:ser>
          <c:idx val="0"/>
          <c:order val="0"/>
          <c:tx>
            <c:strRef>
              <c:f>Sheet1!$B$1</c:f>
              <c:strCache>
                <c:ptCount val="1"/>
                <c:pt idx="0">
                  <c:v>Male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Sheet1!$B$2:$B$8</c:f>
              <c:numCache>
                <c:formatCode>0.0</c:formatCode>
                <c:ptCount val="7"/>
                <c:pt idx="0">
                  <c:v>24</c:v>
                </c:pt>
                <c:pt idx="1">
                  <c:v>29.4</c:v>
                </c:pt>
                <c:pt idx="2">
                  <c:v>30.8</c:v>
                </c:pt>
                <c:pt idx="3">
                  <c:v>29</c:v>
                </c:pt>
                <c:pt idx="4">
                  <c:v>46.5</c:v>
                </c:pt>
                <c:pt idx="6">
                  <c:v>30</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Sheet1!$C$1</c:f>
              <c:strCache>
                <c:ptCount val="1"/>
                <c:pt idx="0">
                  <c:v>Female</c:v>
                </c:pt>
              </c:strCache>
            </c:strRef>
          </c:tx>
          <c:spPr>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Sheet1!$C$2:$C$8</c:f>
              <c:numCache>
                <c:formatCode>0.0</c:formatCode>
                <c:ptCount val="7"/>
                <c:pt idx="0">
                  <c:v>6.7</c:v>
                </c:pt>
                <c:pt idx="1">
                  <c:v>6.7</c:v>
                </c:pt>
                <c:pt idx="2">
                  <c:v>7.4</c:v>
                </c:pt>
                <c:pt idx="3">
                  <c:v>8</c:v>
                </c:pt>
                <c:pt idx="4">
                  <c:v>10.1</c:v>
                </c:pt>
                <c:pt idx="6">
                  <c:v>7.4</c:v>
                </c:pt>
              </c:numCache>
            </c:numRef>
          </c:val>
          <c:extLst xmlns:c16r2="http://schemas.microsoft.com/office/drawing/2015/06/chart">
            <c:ext xmlns:c16="http://schemas.microsoft.com/office/drawing/2014/chart" uri="{C3380CC4-5D6E-409C-BE32-E72D297353CC}">
              <c16:uniqueId val="{00000012-B5CB-405D-BB13-3CBB0A31EDF3}"/>
            </c:ext>
          </c:extLst>
        </c:ser>
        <c:dLbls>
          <c:showLegendKey val="0"/>
          <c:showVal val="0"/>
          <c:showCatName val="0"/>
          <c:showSerName val="0"/>
          <c:showPercent val="0"/>
          <c:showBubbleSize val="0"/>
        </c:dLbls>
        <c:gapWidth val="70"/>
        <c:axId val="151230336"/>
        <c:axId val="151231872"/>
      </c:barChart>
      <c:catAx>
        <c:axId val="15123033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1231872"/>
        <c:crosses val="autoZero"/>
        <c:auto val="1"/>
        <c:lblAlgn val="ctr"/>
        <c:lblOffset val="100"/>
        <c:noMultiLvlLbl val="0"/>
      </c:catAx>
      <c:valAx>
        <c:axId val="151231872"/>
        <c:scaling>
          <c:orientation val="minMax"/>
          <c:max val="5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bladder cancer incidence rate per 100,000</a:t>
                </a:r>
                <a:endParaRPr lang="en-US" sz="1200" dirty="0">
                  <a:effectLst/>
                </a:endParaRPr>
              </a:p>
            </c:rich>
          </c:tx>
          <c:layout>
            <c:manualLayout>
              <c:xMode val="edge"/>
              <c:yMode val="edge"/>
              <c:x val="3.7884166327598399E-3"/>
              <c:y val="7.4602859689557793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1230336"/>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89460883454798E-2"/>
          <c:y val="7.2939933586266964E-2"/>
          <c:w val="0.90260348741151897"/>
          <c:h val="0.8593442308689363"/>
        </c:manualLayout>
      </c:layout>
      <c:barChart>
        <c:barDir val="col"/>
        <c:grouping val="clustered"/>
        <c:varyColors val="0"/>
        <c:ser>
          <c:idx val="0"/>
          <c:order val="0"/>
          <c:tx>
            <c:strRef>
              <c:f>Sheet1!$B$1</c:f>
              <c:strCache>
                <c:ptCount val="1"/>
                <c:pt idx="0">
                  <c:v>Male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Sheet1!$B$2:$B$8</c:f>
              <c:numCache>
                <c:formatCode>0.0</c:formatCode>
                <c:ptCount val="7"/>
                <c:pt idx="0">
                  <c:v>6.7</c:v>
                </c:pt>
                <c:pt idx="1">
                  <c:v>5.8</c:v>
                </c:pt>
                <c:pt idx="2">
                  <c:v>6.5</c:v>
                </c:pt>
                <c:pt idx="3">
                  <c:v>5.7</c:v>
                </c:pt>
                <c:pt idx="4">
                  <c:v>9.3000000000000007</c:v>
                </c:pt>
                <c:pt idx="6">
                  <c:v>6.3</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Sheet1!$C$1</c:f>
              <c:strCache>
                <c:ptCount val="1"/>
                <c:pt idx="0">
                  <c:v>Female</c:v>
                </c:pt>
              </c:strCache>
            </c:strRef>
          </c:tx>
          <c:spPr>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Sheet1!$C$2:$C$8</c:f>
              <c:numCache>
                <c:formatCode>0.0</c:formatCode>
                <c:ptCount val="7"/>
                <c:pt idx="0">
                  <c:v>2.1</c:v>
                </c:pt>
                <c:pt idx="1">
                  <c:v>1.9</c:v>
                </c:pt>
                <c:pt idx="2">
                  <c:v>1.7</c:v>
                </c:pt>
                <c:pt idx="3">
                  <c:v>1.7</c:v>
                </c:pt>
                <c:pt idx="4">
                  <c:v>2.5</c:v>
                </c:pt>
                <c:pt idx="6">
                  <c:v>1.9</c:v>
                </c:pt>
              </c:numCache>
            </c:numRef>
          </c:val>
          <c:extLst xmlns:c16r2="http://schemas.microsoft.com/office/drawing/2015/06/chart">
            <c:ext xmlns:c16="http://schemas.microsoft.com/office/drawing/2014/chart" uri="{C3380CC4-5D6E-409C-BE32-E72D297353CC}">
              <c16:uniqueId val="{00000012-B5CB-405D-BB13-3CBB0A31EDF3}"/>
            </c:ext>
          </c:extLst>
        </c:ser>
        <c:dLbls>
          <c:showLegendKey val="0"/>
          <c:showVal val="0"/>
          <c:showCatName val="0"/>
          <c:showSerName val="0"/>
          <c:showPercent val="0"/>
          <c:showBubbleSize val="0"/>
        </c:dLbls>
        <c:gapWidth val="70"/>
        <c:axId val="152463616"/>
        <c:axId val="152473600"/>
      </c:barChart>
      <c:catAx>
        <c:axId val="15246361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2473600"/>
        <c:crosses val="autoZero"/>
        <c:auto val="1"/>
        <c:lblAlgn val="ctr"/>
        <c:lblOffset val="100"/>
        <c:noMultiLvlLbl val="0"/>
      </c:catAx>
      <c:valAx>
        <c:axId val="152473600"/>
        <c:scaling>
          <c:orientation val="minMax"/>
          <c:max val="1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mortality rate from bladder cancer per 100,000</a:t>
                </a:r>
                <a:endParaRPr lang="en-US" sz="1200" dirty="0">
                  <a:effectLst/>
                </a:endParaRPr>
              </a:p>
            </c:rich>
          </c:tx>
          <c:layout>
            <c:manualLayout>
              <c:xMode val="edge"/>
              <c:yMode val="edge"/>
              <c:x val="0"/>
              <c:y val="0.111048720558967"/>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2463616"/>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35794352415402E-2"/>
          <c:y val="7.2939933586266964E-2"/>
          <c:w val="0.91775715394255797"/>
          <c:h val="0.8593442308689363"/>
        </c:manualLayout>
      </c:layout>
      <c:barChart>
        <c:barDir val="col"/>
        <c:grouping val="clustered"/>
        <c:varyColors val="0"/>
        <c:ser>
          <c:idx val="0"/>
          <c:order val="0"/>
          <c:tx>
            <c:strRef>
              <c:f>Sheet1!$B$1</c:f>
              <c:strCache>
                <c:ptCount val="1"/>
                <c:pt idx="0">
                  <c:v>Male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Sheet1!$B$2:$B$8</c:f>
              <c:numCache>
                <c:formatCode>0.0</c:formatCode>
                <c:ptCount val="7"/>
                <c:pt idx="0">
                  <c:v>14.4</c:v>
                </c:pt>
                <c:pt idx="1">
                  <c:v>11.4</c:v>
                </c:pt>
                <c:pt idx="2">
                  <c:v>9.9</c:v>
                </c:pt>
                <c:pt idx="3">
                  <c:v>9</c:v>
                </c:pt>
                <c:pt idx="4">
                  <c:v>12.9</c:v>
                </c:pt>
                <c:pt idx="6">
                  <c:v>10.9</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Sheet1!$C$1</c:f>
              <c:strCache>
                <c:ptCount val="1"/>
                <c:pt idx="0">
                  <c:v>Female</c:v>
                </c:pt>
              </c:strCache>
            </c:strRef>
          </c:tx>
          <c:spPr>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Sheet1!$C$2:$C$8</c:f>
              <c:numCache>
                <c:formatCode>0.0</c:formatCode>
                <c:ptCount val="7"/>
                <c:pt idx="0">
                  <c:v>8.9</c:v>
                </c:pt>
                <c:pt idx="1">
                  <c:v>7.9</c:v>
                </c:pt>
                <c:pt idx="2">
                  <c:v>6</c:v>
                </c:pt>
                <c:pt idx="3">
                  <c:v>7</c:v>
                </c:pt>
                <c:pt idx="4">
                  <c:v>5.6</c:v>
                </c:pt>
                <c:pt idx="6">
                  <c:v>7.3</c:v>
                </c:pt>
              </c:numCache>
            </c:numRef>
          </c:val>
          <c:extLst xmlns:c16r2="http://schemas.microsoft.com/office/drawing/2015/06/chart">
            <c:ext xmlns:c16="http://schemas.microsoft.com/office/drawing/2014/chart" uri="{C3380CC4-5D6E-409C-BE32-E72D297353CC}">
              <c16:uniqueId val="{00000012-B5CB-405D-BB13-3CBB0A31EDF3}"/>
            </c:ext>
          </c:extLst>
        </c:ser>
        <c:dLbls>
          <c:showLegendKey val="0"/>
          <c:showVal val="0"/>
          <c:showCatName val="0"/>
          <c:showSerName val="0"/>
          <c:showPercent val="0"/>
          <c:showBubbleSize val="0"/>
        </c:dLbls>
        <c:gapWidth val="70"/>
        <c:axId val="152720128"/>
        <c:axId val="152721664"/>
      </c:barChart>
      <c:catAx>
        <c:axId val="15272012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2721664"/>
        <c:crosses val="autoZero"/>
        <c:auto val="1"/>
        <c:lblAlgn val="ctr"/>
        <c:lblOffset val="100"/>
        <c:noMultiLvlLbl val="0"/>
      </c:catAx>
      <c:valAx>
        <c:axId val="152721664"/>
        <c:scaling>
          <c:orientation val="minMax"/>
          <c:max val="15"/>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skin cancer incidence rate per 100,000</a:t>
                </a:r>
                <a:endParaRPr lang="en-US" sz="1200" dirty="0">
                  <a:effectLst/>
                </a:endParaRPr>
              </a:p>
            </c:rich>
          </c:tx>
          <c:layout>
            <c:manualLayout>
              <c:xMode val="edge"/>
              <c:yMode val="edge"/>
              <c:x val="0"/>
              <c:y val="0.115908168674888"/>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2720128"/>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66294148974506E-2"/>
          <c:y val="2.9204900542976399E-2"/>
          <c:w val="0.89502665414600002"/>
          <c:h val="0.90307929283854704"/>
        </c:manualLayout>
      </c:layout>
      <c:barChart>
        <c:barDir val="col"/>
        <c:grouping val="clustered"/>
        <c:varyColors val="0"/>
        <c:ser>
          <c:idx val="0"/>
          <c:order val="0"/>
          <c:tx>
            <c:strRef>
              <c:f>Sheet1!$B$1</c:f>
              <c:strCache>
                <c:ptCount val="1"/>
                <c:pt idx="0">
                  <c:v>Male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Sheet1!$B$2:$B$8</c:f>
              <c:numCache>
                <c:formatCode>0.0</c:formatCode>
                <c:ptCount val="7"/>
                <c:pt idx="0">
                  <c:v>4.8</c:v>
                </c:pt>
                <c:pt idx="1">
                  <c:v>3.4</c:v>
                </c:pt>
                <c:pt idx="2">
                  <c:v>5.0999999999999996</c:v>
                </c:pt>
                <c:pt idx="3">
                  <c:v>3.3</c:v>
                </c:pt>
                <c:pt idx="4">
                  <c:v>3.2</c:v>
                </c:pt>
                <c:pt idx="6">
                  <c:v>3.9</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Sheet1!$C$1</c:f>
              <c:strCache>
                <c:ptCount val="1"/>
                <c:pt idx="0">
                  <c:v>Female</c:v>
                </c:pt>
              </c:strCache>
            </c:strRef>
          </c:tx>
          <c:spPr>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Sheet1!$C$2:$C$8</c:f>
              <c:numCache>
                <c:formatCode>0.0</c:formatCode>
                <c:ptCount val="7"/>
                <c:pt idx="0">
                  <c:v>3.2</c:v>
                </c:pt>
                <c:pt idx="1">
                  <c:v>2.4</c:v>
                </c:pt>
                <c:pt idx="2">
                  <c:v>2.5</c:v>
                </c:pt>
                <c:pt idx="3">
                  <c:v>2.2999999999999998</c:v>
                </c:pt>
                <c:pt idx="4">
                  <c:v>2.2000000000000002</c:v>
                </c:pt>
                <c:pt idx="6">
                  <c:v>2.5</c:v>
                </c:pt>
              </c:numCache>
            </c:numRef>
          </c:val>
          <c:extLst xmlns:c16r2="http://schemas.microsoft.com/office/drawing/2015/06/chart">
            <c:ext xmlns:c16="http://schemas.microsoft.com/office/drawing/2014/chart" uri="{C3380CC4-5D6E-409C-BE32-E72D297353CC}">
              <c16:uniqueId val="{00000012-B5CB-405D-BB13-3CBB0A31EDF3}"/>
            </c:ext>
          </c:extLst>
        </c:ser>
        <c:dLbls>
          <c:showLegendKey val="0"/>
          <c:showVal val="0"/>
          <c:showCatName val="0"/>
          <c:showSerName val="0"/>
          <c:showPercent val="0"/>
          <c:showBubbleSize val="0"/>
        </c:dLbls>
        <c:gapWidth val="70"/>
        <c:axId val="152917120"/>
        <c:axId val="152918656"/>
      </c:barChart>
      <c:catAx>
        <c:axId val="15291712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2918656"/>
        <c:crosses val="autoZero"/>
        <c:auto val="1"/>
        <c:lblAlgn val="ctr"/>
        <c:lblOffset val="100"/>
        <c:noMultiLvlLbl val="0"/>
      </c:catAx>
      <c:valAx>
        <c:axId val="152918656"/>
        <c:scaling>
          <c:orientation val="minMax"/>
          <c:max val="6"/>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mortality rate from skin cancer per 100,000</a:t>
                </a:r>
                <a:endParaRPr lang="en-US" sz="1200" dirty="0">
                  <a:effectLst/>
                </a:endParaRPr>
              </a:p>
            </c:rich>
          </c:tx>
          <c:layout>
            <c:manualLayout>
              <c:xMode val="edge"/>
              <c:yMode val="edge"/>
              <c:x val="0"/>
              <c:y val="0.111048720558967"/>
            </c:manualLayout>
          </c:layout>
          <c:overlay val="0"/>
          <c:spPr>
            <a:noFill/>
            <a:ln>
              <a:noFill/>
            </a:ln>
            <a:effectLst/>
          </c:spPr>
        </c:title>
        <c:numFmt formatCode="0.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2917120"/>
        <c:crosses val="autoZero"/>
        <c:crossBetween val="between"/>
        <c:majorUnit val="1"/>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17170208038306E-2"/>
          <c:y val="0.10209662228179404"/>
          <c:w val="0.922896463730565"/>
          <c:h val="0.83018754217340918"/>
        </c:manualLayout>
      </c:layout>
      <c:barChart>
        <c:barDir val="col"/>
        <c:grouping val="clustered"/>
        <c:varyColors val="0"/>
        <c:ser>
          <c:idx val="0"/>
          <c:order val="0"/>
          <c:tx>
            <c:strRef>
              <c:f>Sheet1!$A$2</c:f>
              <c:strCache>
                <c:ptCount val="1"/>
                <c:pt idx="0">
                  <c:v>Hispanic</c:v>
                </c:pt>
              </c:strCache>
            </c:strRef>
          </c:tx>
          <c:spPr>
            <a:solidFill>
              <a:schemeClr val="accent2"/>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Sheet1!$B$2:$C$2</c:f>
              <c:numCache>
                <c:formatCode>General</c:formatCode>
                <c:ptCount val="2"/>
                <c:pt idx="0">
                  <c:v>14.2</c:v>
                </c:pt>
                <c:pt idx="1">
                  <c:v>9.9</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Sheet1!$A$3</c:f>
              <c:strCache>
                <c:ptCount val="1"/>
                <c:pt idx="0">
                  <c:v>Non-Hispanic black</c:v>
                </c:pt>
              </c:strCache>
            </c:strRef>
          </c:tx>
          <c:spPr>
            <a:solidFill>
              <a:schemeClr val="accent5"/>
            </a:solidFill>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Sheet1!$B$3:$C$3</c:f>
              <c:numCache>
                <c:formatCode>General</c:formatCode>
                <c:ptCount val="2"/>
                <c:pt idx="0">
                  <c:v>19.399999999999999</c:v>
                </c:pt>
                <c:pt idx="1">
                  <c:v>15.6</c:v>
                </c:pt>
              </c:numCache>
            </c:numRef>
          </c:val>
          <c:extLst xmlns:c16r2="http://schemas.microsoft.com/office/drawing/2015/06/chart">
            <c:ext xmlns:c16="http://schemas.microsoft.com/office/drawing/2014/chart" uri="{C3380CC4-5D6E-409C-BE32-E72D297353CC}">
              <c16:uniqueId val="{00000012-B5CB-405D-BB13-3CBB0A31EDF3}"/>
            </c:ext>
          </c:extLst>
        </c:ser>
        <c:ser>
          <c:idx val="2"/>
          <c:order val="2"/>
          <c:tx>
            <c:strRef>
              <c:f>Sheet1!$A$4</c:f>
              <c:strCache>
                <c:ptCount val="1"/>
                <c:pt idx="0">
                  <c:v>Non-Hispanic white</c:v>
                </c:pt>
              </c:strCache>
            </c:strRef>
          </c:tx>
          <c:spPr>
            <a:solidFill>
              <a:schemeClr val="tx2"/>
            </a:solidFill>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Sheet1!$B$4:$C$4</c:f>
              <c:numCache>
                <c:formatCode>General</c:formatCode>
                <c:ptCount val="2"/>
                <c:pt idx="0">
                  <c:v>16.2</c:v>
                </c:pt>
                <c:pt idx="1">
                  <c:v>12.5</c:v>
                </c:pt>
              </c:numCache>
            </c:numRef>
          </c:val>
          <c:extLst xmlns:c16r2="http://schemas.microsoft.com/office/drawing/2015/06/chart">
            <c:ext xmlns:c16="http://schemas.microsoft.com/office/drawing/2014/chart" uri="{C3380CC4-5D6E-409C-BE32-E72D297353CC}">
              <c16:uniqueId val="{00000012-AD79-4DD9-861D-32FF4F55AD04}"/>
            </c:ext>
          </c:extLst>
        </c:ser>
        <c:dLbls>
          <c:showLegendKey val="0"/>
          <c:showVal val="0"/>
          <c:showCatName val="0"/>
          <c:showSerName val="0"/>
          <c:showPercent val="0"/>
          <c:showBubbleSize val="0"/>
        </c:dLbls>
        <c:gapWidth val="70"/>
        <c:axId val="104068224"/>
        <c:axId val="104069760"/>
      </c:barChart>
      <c:catAx>
        <c:axId val="10406822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4069760"/>
        <c:crosses val="autoZero"/>
        <c:auto val="1"/>
        <c:lblAlgn val="ctr"/>
        <c:lblOffset val="100"/>
        <c:noMultiLvlLbl val="0"/>
      </c:catAx>
      <c:valAx>
        <c:axId val="104069760"/>
        <c:scaling>
          <c:orientation val="minMax"/>
          <c:max val="2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pancreatic cancer incidence rate per 100,000</a:t>
                </a:r>
                <a:endParaRPr lang="en-US" sz="1200" dirty="0">
                  <a:effectLst/>
                </a:endParaRPr>
              </a:p>
            </c:rich>
          </c:tx>
          <c:layout>
            <c:manualLayout>
              <c:xMode val="edge"/>
              <c:yMode val="edge"/>
              <c:x val="0"/>
              <c:y val="0.12319734084877"/>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4068224"/>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35794352415402E-2"/>
          <c:y val="2.9204900542976399E-2"/>
          <c:w val="0.91775715394255797"/>
          <c:h val="0.90307929283854704"/>
        </c:manualLayout>
      </c:layout>
      <c:barChart>
        <c:barDir val="col"/>
        <c:grouping val="clustered"/>
        <c:varyColors val="0"/>
        <c:ser>
          <c:idx val="0"/>
          <c:order val="0"/>
          <c:tx>
            <c:strRef>
              <c:f>Sheet1!$B$1</c:f>
              <c:strCache>
                <c:ptCount val="1"/>
                <c:pt idx="0">
                  <c:v>Male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Sheet1!$B$2:$B$8</c:f>
              <c:numCache>
                <c:formatCode>0.0</c:formatCode>
                <c:ptCount val="7"/>
                <c:pt idx="0">
                  <c:v>14</c:v>
                </c:pt>
                <c:pt idx="1">
                  <c:v>10.7</c:v>
                </c:pt>
                <c:pt idx="2">
                  <c:v>10.6</c:v>
                </c:pt>
                <c:pt idx="3">
                  <c:v>9.6</c:v>
                </c:pt>
                <c:pt idx="4">
                  <c:v>11.9</c:v>
                </c:pt>
                <c:pt idx="6">
                  <c:v>10.9</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Sheet1!$C$1</c:f>
              <c:strCache>
                <c:ptCount val="1"/>
                <c:pt idx="0">
                  <c:v>Female</c:v>
                </c:pt>
              </c:strCache>
            </c:strRef>
          </c:tx>
          <c:spPr>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Sheet1!$C$2:$C$8</c:f>
              <c:numCache>
                <c:formatCode>0.0</c:formatCode>
                <c:ptCount val="7"/>
                <c:pt idx="0">
                  <c:v>8.9</c:v>
                </c:pt>
                <c:pt idx="1">
                  <c:v>8</c:v>
                </c:pt>
                <c:pt idx="2">
                  <c:v>6</c:v>
                </c:pt>
                <c:pt idx="3">
                  <c:v>6.7</c:v>
                </c:pt>
                <c:pt idx="4">
                  <c:v>6.5</c:v>
                </c:pt>
                <c:pt idx="6">
                  <c:v>7.3</c:v>
                </c:pt>
              </c:numCache>
            </c:numRef>
          </c:val>
          <c:extLst xmlns:c16r2="http://schemas.microsoft.com/office/drawing/2015/06/chart">
            <c:ext xmlns:c16="http://schemas.microsoft.com/office/drawing/2014/chart" uri="{C3380CC4-5D6E-409C-BE32-E72D297353CC}">
              <c16:uniqueId val="{00000012-B5CB-405D-BB13-3CBB0A31EDF3}"/>
            </c:ext>
          </c:extLst>
        </c:ser>
        <c:dLbls>
          <c:showLegendKey val="0"/>
          <c:showVal val="0"/>
          <c:showCatName val="0"/>
          <c:showSerName val="0"/>
          <c:showPercent val="0"/>
          <c:showBubbleSize val="0"/>
        </c:dLbls>
        <c:gapWidth val="70"/>
        <c:axId val="161967488"/>
        <c:axId val="161969280"/>
      </c:barChart>
      <c:catAx>
        <c:axId val="16196748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1969280"/>
        <c:crosses val="autoZero"/>
        <c:auto val="1"/>
        <c:lblAlgn val="ctr"/>
        <c:lblOffset val="100"/>
        <c:noMultiLvlLbl val="0"/>
      </c:catAx>
      <c:valAx>
        <c:axId val="161969280"/>
        <c:scaling>
          <c:orientation val="minMax"/>
          <c:max val="15"/>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myeloma incidence rate per 100,000</a:t>
                </a:r>
                <a:endParaRPr lang="en-US" sz="1200" dirty="0">
                  <a:effectLst/>
                </a:endParaRPr>
              </a:p>
            </c:rich>
          </c:tx>
          <c:layout>
            <c:manualLayout>
              <c:xMode val="edge"/>
              <c:yMode val="edge"/>
              <c:x val="0"/>
              <c:y val="0.14992430548633601"/>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1967488"/>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5589610868957E-2"/>
          <c:y val="2.9204900542976399E-2"/>
          <c:w val="0.92533398720807802"/>
          <c:h val="0.90307929283854704"/>
        </c:manualLayout>
      </c:layout>
      <c:barChart>
        <c:barDir val="col"/>
        <c:grouping val="clustered"/>
        <c:varyColors val="0"/>
        <c:ser>
          <c:idx val="0"/>
          <c:order val="0"/>
          <c:tx>
            <c:strRef>
              <c:f>Sheet1!$B$1</c:f>
              <c:strCache>
                <c:ptCount val="1"/>
                <c:pt idx="0">
                  <c:v>Male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Sheet1!$B$2:$B$8</c:f>
              <c:numCache>
                <c:formatCode>0.0</c:formatCode>
                <c:ptCount val="7"/>
                <c:pt idx="0">
                  <c:v>4.5</c:v>
                </c:pt>
                <c:pt idx="1">
                  <c:v>3.4</c:v>
                </c:pt>
                <c:pt idx="2">
                  <c:v>4</c:v>
                </c:pt>
                <c:pt idx="3">
                  <c:v>3.4</c:v>
                </c:pt>
                <c:pt idx="4">
                  <c:v>2.6</c:v>
                </c:pt>
                <c:pt idx="6">
                  <c:v>3.7</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Sheet1!$C$1</c:f>
              <c:strCache>
                <c:ptCount val="1"/>
                <c:pt idx="0">
                  <c:v>Female</c:v>
                </c:pt>
              </c:strCache>
            </c:strRef>
          </c:tx>
          <c:spPr>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Sheet1!$C$2:$C$8</c:f>
              <c:numCache>
                <c:formatCode>0.0</c:formatCode>
                <c:ptCount val="7"/>
                <c:pt idx="0">
                  <c:v>3</c:v>
                </c:pt>
                <c:pt idx="1">
                  <c:v>2.5</c:v>
                </c:pt>
                <c:pt idx="2">
                  <c:v>2.4</c:v>
                </c:pt>
                <c:pt idx="3">
                  <c:v>2.2000000000000002</c:v>
                </c:pt>
                <c:pt idx="4">
                  <c:v>2</c:v>
                </c:pt>
                <c:pt idx="6">
                  <c:v>2.5</c:v>
                </c:pt>
              </c:numCache>
            </c:numRef>
          </c:val>
          <c:extLst xmlns:c16r2="http://schemas.microsoft.com/office/drawing/2015/06/chart">
            <c:ext xmlns:c16="http://schemas.microsoft.com/office/drawing/2014/chart" uri="{C3380CC4-5D6E-409C-BE32-E72D297353CC}">
              <c16:uniqueId val="{00000012-B5CB-405D-BB13-3CBB0A31EDF3}"/>
            </c:ext>
          </c:extLst>
        </c:ser>
        <c:dLbls>
          <c:showLegendKey val="0"/>
          <c:showVal val="0"/>
          <c:showCatName val="0"/>
          <c:showSerName val="0"/>
          <c:showPercent val="0"/>
          <c:showBubbleSize val="0"/>
        </c:dLbls>
        <c:gapWidth val="70"/>
        <c:axId val="163115008"/>
        <c:axId val="163116544"/>
      </c:barChart>
      <c:catAx>
        <c:axId val="16311500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3116544"/>
        <c:crosses val="autoZero"/>
        <c:auto val="1"/>
        <c:lblAlgn val="ctr"/>
        <c:lblOffset val="100"/>
        <c:noMultiLvlLbl val="0"/>
      </c:catAx>
      <c:valAx>
        <c:axId val="163116544"/>
        <c:scaling>
          <c:orientation val="minMax"/>
          <c:max val="5"/>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mortality rate from myeloma per 100,000</a:t>
                </a:r>
                <a:endParaRPr lang="en-US" sz="1200" dirty="0">
                  <a:effectLst/>
                </a:endParaRPr>
              </a:p>
            </c:rich>
          </c:tx>
          <c:layout>
            <c:manualLayout>
              <c:xMode val="edge"/>
              <c:yMode val="edge"/>
              <c:x val="0"/>
              <c:y val="0.111048720558967"/>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3115008"/>
        <c:crosses val="autoZero"/>
        <c:crossBetween val="between"/>
        <c:majorUnit val="1"/>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66294148974506E-2"/>
          <c:y val="2.9204900542976399E-2"/>
          <c:w val="0.89502665414600002"/>
          <c:h val="0.90307929283854704"/>
        </c:manualLayout>
      </c:layout>
      <c:barChart>
        <c:barDir val="col"/>
        <c:grouping val="clustered"/>
        <c:varyColors val="0"/>
        <c:ser>
          <c:idx val="0"/>
          <c:order val="0"/>
          <c:tx>
            <c:strRef>
              <c:f>Sheet1!$B$1</c:f>
              <c:strCache>
                <c:ptCount val="1"/>
                <c:pt idx="0">
                  <c:v>Male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Sheet1!$B$2:$B$8</c:f>
              <c:numCache>
                <c:formatCode>0.0</c:formatCode>
                <c:ptCount val="7"/>
                <c:pt idx="0">
                  <c:v>16</c:v>
                </c:pt>
                <c:pt idx="1">
                  <c:v>13.6</c:v>
                </c:pt>
                <c:pt idx="2">
                  <c:v>16.7</c:v>
                </c:pt>
                <c:pt idx="3">
                  <c:v>12.7</c:v>
                </c:pt>
                <c:pt idx="4">
                  <c:v>14.7</c:v>
                </c:pt>
                <c:pt idx="6">
                  <c:v>14.4</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Sheet1!$C$1</c:f>
              <c:strCache>
                <c:ptCount val="1"/>
                <c:pt idx="0">
                  <c:v>Female</c:v>
                </c:pt>
              </c:strCache>
            </c:strRef>
          </c:tx>
          <c:spPr>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Sheet1!$C$2:$C$8</c:f>
              <c:numCache>
                <c:formatCode>0.0</c:formatCode>
                <c:ptCount val="7"/>
                <c:pt idx="0">
                  <c:v>5.4</c:v>
                </c:pt>
                <c:pt idx="1">
                  <c:v>5.7</c:v>
                </c:pt>
                <c:pt idx="2">
                  <c:v>6.4</c:v>
                </c:pt>
                <c:pt idx="3">
                  <c:v>6.1</c:v>
                </c:pt>
                <c:pt idx="4">
                  <c:v>5.8</c:v>
                </c:pt>
                <c:pt idx="6">
                  <c:v>5.9</c:v>
                </c:pt>
              </c:numCache>
            </c:numRef>
          </c:val>
          <c:extLst xmlns:c16r2="http://schemas.microsoft.com/office/drawing/2015/06/chart">
            <c:ext xmlns:c16="http://schemas.microsoft.com/office/drawing/2014/chart" uri="{C3380CC4-5D6E-409C-BE32-E72D297353CC}">
              <c16:uniqueId val="{00000012-B5CB-405D-BB13-3CBB0A31EDF3}"/>
            </c:ext>
          </c:extLst>
        </c:ser>
        <c:dLbls>
          <c:showLegendKey val="0"/>
          <c:showVal val="0"/>
          <c:showCatName val="0"/>
          <c:showSerName val="0"/>
          <c:showPercent val="0"/>
          <c:showBubbleSize val="0"/>
        </c:dLbls>
        <c:gapWidth val="70"/>
        <c:axId val="163162368"/>
        <c:axId val="163168256"/>
      </c:barChart>
      <c:catAx>
        <c:axId val="16316236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3168256"/>
        <c:crosses val="autoZero"/>
        <c:auto val="1"/>
        <c:lblAlgn val="ctr"/>
        <c:lblOffset val="100"/>
        <c:noMultiLvlLbl val="0"/>
      </c:catAx>
      <c:valAx>
        <c:axId val="163168256"/>
        <c:scaling>
          <c:orientation val="minMax"/>
          <c:max val="2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oral cavity and pharynx cancer incidence rate per 100,000</a:t>
                </a:r>
                <a:endParaRPr lang="en-US" sz="1200" dirty="0">
                  <a:effectLst/>
                </a:endParaRPr>
              </a:p>
            </c:rich>
          </c:tx>
          <c:layout>
            <c:manualLayout>
              <c:xMode val="edge"/>
              <c:yMode val="edge"/>
              <c:x val="0"/>
              <c:y val="8.6751479979360793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3162368"/>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66294148974506E-2"/>
          <c:y val="7.2939933586266964E-2"/>
          <c:w val="0.89502665414600002"/>
          <c:h val="0.8593442308689363"/>
        </c:manualLayout>
      </c:layout>
      <c:barChart>
        <c:barDir val="col"/>
        <c:grouping val="clustered"/>
        <c:varyColors val="0"/>
        <c:ser>
          <c:idx val="0"/>
          <c:order val="0"/>
          <c:tx>
            <c:strRef>
              <c:f>Sheet1!$B$1</c:f>
              <c:strCache>
                <c:ptCount val="1"/>
                <c:pt idx="0">
                  <c:v>Male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Sheet1!$B$2:$B$8</c:f>
              <c:numCache>
                <c:formatCode>0.0</c:formatCode>
                <c:ptCount val="7"/>
                <c:pt idx="0">
                  <c:v>4.9000000000000004</c:v>
                </c:pt>
                <c:pt idx="1">
                  <c:v>3.5</c:v>
                </c:pt>
                <c:pt idx="2">
                  <c:v>4</c:v>
                </c:pt>
                <c:pt idx="3">
                  <c:v>2</c:v>
                </c:pt>
                <c:pt idx="4">
                  <c:v>2.4</c:v>
                </c:pt>
                <c:pt idx="6">
                  <c:v>3.5</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Sheet1!$C$1</c:f>
              <c:strCache>
                <c:ptCount val="1"/>
                <c:pt idx="0">
                  <c:v>Female</c:v>
                </c:pt>
              </c:strCache>
            </c:strRef>
          </c:tx>
          <c:spPr>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Sheet1!$C$2:$C$8</c:f>
              <c:numCache>
                <c:formatCode>0.0</c:formatCode>
                <c:ptCount val="7"/>
                <c:pt idx="0">
                  <c:v>1.5</c:v>
                </c:pt>
                <c:pt idx="1">
                  <c:v>1.1000000000000001</c:v>
                </c:pt>
                <c:pt idx="2">
                  <c:v>1.3</c:v>
                </c:pt>
                <c:pt idx="3">
                  <c:v>1</c:v>
                </c:pt>
                <c:pt idx="4">
                  <c:v>1.1000000000000001</c:v>
                </c:pt>
                <c:pt idx="6">
                  <c:v>1.2</c:v>
                </c:pt>
              </c:numCache>
            </c:numRef>
          </c:val>
          <c:extLst xmlns:c16r2="http://schemas.microsoft.com/office/drawing/2015/06/chart">
            <c:ext xmlns:c16="http://schemas.microsoft.com/office/drawing/2014/chart" uri="{C3380CC4-5D6E-409C-BE32-E72D297353CC}">
              <c16:uniqueId val="{00000012-B5CB-405D-BB13-3CBB0A31EDF3}"/>
            </c:ext>
          </c:extLst>
        </c:ser>
        <c:dLbls>
          <c:showLegendKey val="0"/>
          <c:showVal val="0"/>
          <c:showCatName val="0"/>
          <c:showSerName val="0"/>
          <c:showPercent val="0"/>
          <c:showBubbleSize val="0"/>
        </c:dLbls>
        <c:gapWidth val="70"/>
        <c:axId val="163248768"/>
        <c:axId val="163320192"/>
      </c:barChart>
      <c:catAx>
        <c:axId val="16324876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3320192"/>
        <c:crosses val="autoZero"/>
        <c:auto val="1"/>
        <c:lblAlgn val="ctr"/>
        <c:lblOffset val="100"/>
        <c:noMultiLvlLbl val="0"/>
      </c:catAx>
      <c:valAx>
        <c:axId val="163320192"/>
        <c:scaling>
          <c:orientation val="minMax"/>
          <c:max val="5"/>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mortality rate from oral cavity and pharynx cancer per 100,000</a:t>
                </a:r>
                <a:endParaRPr lang="en-US" sz="1200" dirty="0">
                  <a:effectLst/>
                </a:endParaRPr>
              </a:p>
            </c:rich>
          </c:tx>
          <c:layout>
            <c:manualLayout>
              <c:xMode val="edge"/>
              <c:yMode val="edge"/>
              <c:x val="0"/>
              <c:y val="7.9462307805478999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3248768"/>
        <c:crosses val="autoZero"/>
        <c:crossBetween val="between"/>
        <c:majorUnit val="1"/>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12627617935103E-2"/>
          <c:y val="7.2939933586266964E-2"/>
          <c:w val="0.91018032067703902"/>
          <c:h val="0.8593442308689363"/>
        </c:manualLayout>
      </c:layout>
      <c:barChart>
        <c:barDir val="col"/>
        <c:grouping val="clustered"/>
        <c:varyColors val="0"/>
        <c:ser>
          <c:idx val="0"/>
          <c:order val="0"/>
          <c:tx>
            <c:strRef>
              <c:f>Sheet1!$B$1</c:f>
              <c:strCache>
                <c:ptCount val="1"/>
                <c:pt idx="0">
                  <c:v>Male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Sheet1!$B$2:$B$8</c:f>
              <c:numCache>
                <c:formatCode>0.0</c:formatCode>
                <c:ptCount val="7"/>
                <c:pt idx="0">
                  <c:v>6</c:v>
                </c:pt>
                <c:pt idx="1">
                  <c:v>10.8</c:v>
                </c:pt>
                <c:pt idx="2">
                  <c:v>11.8</c:v>
                </c:pt>
                <c:pt idx="3">
                  <c:v>9.4</c:v>
                </c:pt>
                <c:pt idx="4">
                  <c:v>18.8</c:v>
                </c:pt>
                <c:pt idx="6">
                  <c:v>10.3</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Sheet1!$C$1</c:f>
              <c:strCache>
                <c:ptCount val="1"/>
                <c:pt idx="0">
                  <c:v>Female</c:v>
                </c:pt>
              </c:strCache>
            </c:strRef>
          </c:tx>
          <c:spPr>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Sheet1!$C$2:$C$8</c:f>
              <c:numCache>
                <c:formatCode>0.0</c:formatCode>
                <c:ptCount val="7"/>
                <c:pt idx="0">
                  <c:v>25.7</c:v>
                </c:pt>
                <c:pt idx="1">
                  <c:v>31.8</c:v>
                </c:pt>
                <c:pt idx="2">
                  <c:v>26.8</c:v>
                </c:pt>
                <c:pt idx="3">
                  <c:v>30.6</c:v>
                </c:pt>
                <c:pt idx="4">
                  <c:v>49.7</c:v>
                </c:pt>
                <c:pt idx="6">
                  <c:v>30.4</c:v>
                </c:pt>
              </c:numCache>
            </c:numRef>
          </c:val>
          <c:extLst xmlns:c16r2="http://schemas.microsoft.com/office/drawing/2015/06/chart">
            <c:ext xmlns:c16="http://schemas.microsoft.com/office/drawing/2014/chart" uri="{C3380CC4-5D6E-409C-BE32-E72D297353CC}">
              <c16:uniqueId val="{00000012-B5CB-405D-BB13-3CBB0A31EDF3}"/>
            </c:ext>
          </c:extLst>
        </c:ser>
        <c:dLbls>
          <c:showLegendKey val="0"/>
          <c:showVal val="0"/>
          <c:showCatName val="0"/>
          <c:showSerName val="0"/>
          <c:showPercent val="0"/>
          <c:showBubbleSize val="0"/>
        </c:dLbls>
        <c:gapWidth val="70"/>
        <c:axId val="161682560"/>
        <c:axId val="161684096"/>
      </c:barChart>
      <c:catAx>
        <c:axId val="16168256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1684096"/>
        <c:crosses val="autoZero"/>
        <c:auto val="1"/>
        <c:lblAlgn val="ctr"/>
        <c:lblOffset val="100"/>
        <c:noMultiLvlLbl val="0"/>
      </c:catAx>
      <c:valAx>
        <c:axId val="161684096"/>
        <c:scaling>
          <c:orientation val="minMax"/>
          <c:max val="5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thyroid cancer incidence rate per 100,000</a:t>
                </a:r>
                <a:endParaRPr lang="en-US" sz="1200" dirty="0">
                  <a:effectLst/>
                </a:endParaRPr>
              </a:p>
            </c:rich>
          </c:tx>
          <c:layout>
            <c:manualLayout>
              <c:xMode val="edge"/>
              <c:yMode val="edge"/>
              <c:x val="1.2628055442532799E-3"/>
              <c:y val="7.9462307805478999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1682560"/>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89460883454798E-2"/>
          <c:y val="7.2939933586266964E-2"/>
          <c:w val="0.90260348741151897"/>
          <c:h val="0.8593442308689363"/>
        </c:manualLayout>
      </c:layout>
      <c:barChart>
        <c:barDir val="col"/>
        <c:grouping val="clustered"/>
        <c:varyColors val="0"/>
        <c:ser>
          <c:idx val="0"/>
          <c:order val="0"/>
          <c:tx>
            <c:strRef>
              <c:f>Sheet1!$B$1</c:f>
              <c:strCache>
                <c:ptCount val="1"/>
                <c:pt idx="0">
                  <c:v>Male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Sheet1!$B$2:$B$8</c:f>
              <c:numCache>
                <c:formatCode>0.0</c:formatCode>
                <c:ptCount val="7"/>
                <c:pt idx="0">
                  <c:v>3.9</c:v>
                </c:pt>
                <c:pt idx="1">
                  <c:v>3.3</c:v>
                </c:pt>
                <c:pt idx="2">
                  <c:v>3.3</c:v>
                </c:pt>
                <c:pt idx="3">
                  <c:v>3.2</c:v>
                </c:pt>
                <c:pt idx="4">
                  <c:v>4.7</c:v>
                </c:pt>
                <c:pt idx="6">
                  <c:v>3.5</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Sheet1!$C$1</c:f>
              <c:strCache>
                <c:ptCount val="1"/>
                <c:pt idx="0">
                  <c:v>Female</c:v>
                </c:pt>
              </c:strCache>
            </c:strRef>
          </c:tx>
          <c:spPr>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Sheet1!$C$2:$C$8</c:f>
              <c:numCache>
                <c:formatCode>0.0</c:formatCode>
                <c:ptCount val="7"/>
                <c:pt idx="0">
                  <c:v>3.2</c:v>
                </c:pt>
                <c:pt idx="1">
                  <c:v>3</c:v>
                </c:pt>
                <c:pt idx="2">
                  <c:v>3</c:v>
                </c:pt>
                <c:pt idx="3">
                  <c:v>2.2999999999999998</c:v>
                </c:pt>
                <c:pt idx="4">
                  <c:v>3.7</c:v>
                </c:pt>
                <c:pt idx="6">
                  <c:v>2.9</c:v>
                </c:pt>
              </c:numCache>
            </c:numRef>
          </c:val>
          <c:extLst xmlns:c16r2="http://schemas.microsoft.com/office/drawing/2015/06/chart">
            <c:ext xmlns:c16="http://schemas.microsoft.com/office/drawing/2014/chart" uri="{C3380CC4-5D6E-409C-BE32-E72D297353CC}">
              <c16:uniqueId val="{00000012-B5CB-405D-BB13-3CBB0A31EDF3}"/>
            </c:ext>
          </c:extLst>
        </c:ser>
        <c:dLbls>
          <c:showLegendKey val="0"/>
          <c:showVal val="0"/>
          <c:showCatName val="0"/>
          <c:showSerName val="0"/>
          <c:showPercent val="0"/>
          <c:showBubbleSize val="0"/>
        </c:dLbls>
        <c:gapWidth val="70"/>
        <c:axId val="161836416"/>
        <c:axId val="161838208"/>
      </c:barChart>
      <c:catAx>
        <c:axId val="16183641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1838208"/>
        <c:crosses val="autoZero"/>
        <c:auto val="1"/>
        <c:lblAlgn val="ctr"/>
        <c:lblOffset val="100"/>
        <c:noMultiLvlLbl val="0"/>
      </c:catAx>
      <c:valAx>
        <c:axId val="161838208"/>
        <c:scaling>
          <c:orientation val="minMax"/>
          <c:max val="5"/>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Hodgkin lymphoma incidence rate per 100,000</a:t>
                </a:r>
                <a:endParaRPr lang="en-US" sz="1200" dirty="0">
                  <a:effectLst/>
                </a:endParaRPr>
              </a:p>
            </c:rich>
          </c:tx>
          <c:layout>
            <c:manualLayout>
              <c:xMode val="edge"/>
              <c:yMode val="edge"/>
              <c:x val="3.7884166327598399E-3"/>
              <c:y val="0.10132982432712399"/>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1836416"/>
        <c:crosses val="autoZero"/>
        <c:crossBetween val="between"/>
        <c:majorUnit val="1"/>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12627617935103E-2"/>
          <c:y val="1.6242800985894E-2"/>
          <c:w val="0.91018032067703902"/>
          <c:h val="0.91765760825999099"/>
        </c:manualLayout>
      </c:layout>
      <c:barChart>
        <c:barDir val="col"/>
        <c:grouping val="clustered"/>
        <c:varyColors val="0"/>
        <c:ser>
          <c:idx val="0"/>
          <c:order val="0"/>
          <c:tx>
            <c:strRef>
              <c:f>Sheet1!$B$1</c:f>
              <c:strCache>
                <c:ptCount val="1"/>
                <c:pt idx="0">
                  <c:v>Testicular cancer</c:v>
                </c:pt>
              </c:strCache>
            </c:strRef>
          </c:tx>
          <c:spPr>
            <a:solidFill>
              <a:schemeClr val="accent1"/>
            </a:solidFill>
            <a:ln>
              <a:solidFill>
                <a:schemeClr val="bg1">
                  <a:lumMod val="50000"/>
                </a:schemeClr>
              </a:solidFill>
            </a:ln>
            <a:effectLst/>
          </c:spPr>
          <c:invertIfNegative val="0"/>
          <c:dPt>
            <c:idx val="0"/>
            <c:invertIfNegative val="0"/>
            <c:bubble3D val="0"/>
            <c:spPr>
              <a:solidFill>
                <a:schemeClr val="accent4"/>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6"/>
            <c:invertIfNegative val="0"/>
            <c:bubble3D val="0"/>
            <c:spPr>
              <a:solidFill>
                <a:schemeClr val="accent2"/>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4-3877-4302-B53F-5C059AA30701}"/>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Sheet1!$B$2:$B$8</c:f>
              <c:numCache>
                <c:formatCode>0.0</c:formatCode>
                <c:ptCount val="7"/>
                <c:pt idx="0">
                  <c:v>3.6</c:v>
                </c:pt>
                <c:pt idx="1">
                  <c:v>4.4000000000000004</c:v>
                </c:pt>
                <c:pt idx="2">
                  <c:v>6.5</c:v>
                </c:pt>
                <c:pt idx="3">
                  <c:v>4</c:v>
                </c:pt>
                <c:pt idx="4">
                  <c:v>6</c:v>
                </c:pt>
                <c:pt idx="6">
                  <c:v>4.7</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65049856"/>
        <c:axId val="165051392"/>
      </c:barChart>
      <c:catAx>
        <c:axId val="16504985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5051392"/>
        <c:crosses val="autoZero"/>
        <c:auto val="1"/>
        <c:lblAlgn val="ctr"/>
        <c:lblOffset val="100"/>
        <c:noMultiLvlLbl val="0"/>
      </c:catAx>
      <c:valAx>
        <c:axId val="165051392"/>
        <c:scaling>
          <c:orientation val="minMax"/>
          <c:max val="7"/>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testicular cancer incidence rate per 100,000</a:t>
                </a:r>
                <a:endParaRPr lang="en-US" sz="1200" dirty="0">
                  <a:effectLst/>
                </a:endParaRPr>
              </a:p>
            </c:rich>
          </c:tx>
          <c:layout>
            <c:manualLayout>
              <c:xMode val="edge"/>
              <c:yMode val="edge"/>
              <c:x val="2.5256110885065598E-3"/>
              <c:y val="0.120767616790809"/>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504985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66294148974506E-2"/>
          <c:y val="5.8361589238503438E-2"/>
          <c:w val="0.89502665414600002"/>
          <c:h val="0.8739225752166998"/>
        </c:manualLayout>
      </c:layout>
      <c:barChart>
        <c:barDir val="col"/>
        <c:grouping val="clustered"/>
        <c:varyColors val="0"/>
        <c:ser>
          <c:idx val="0"/>
          <c:order val="0"/>
          <c:tx>
            <c:strRef>
              <c:f>Sheet1!$B$1</c:f>
              <c:strCache>
                <c:ptCount val="1"/>
                <c:pt idx="0">
                  <c:v>Male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Sheet1!$B$2:$B$8</c:f>
              <c:numCache>
                <c:formatCode>0.0</c:formatCode>
                <c:ptCount val="7"/>
                <c:pt idx="0">
                  <c:v>13.8</c:v>
                </c:pt>
                <c:pt idx="1">
                  <c:v>11.6</c:v>
                </c:pt>
                <c:pt idx="2">
                  <c:v>13.9</c:v>
                </c:pt>
                <c:pt idx="3">
                  <c:v>10.9</c:v>
                </c:pt>
                <c:pt idx="4">
                  <c:v>10.9</c:v>
                </c:pt>
                <c:pt idx="6">
                  <c:v>12.1</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Sheet1!$C$1</c:f>
              <c:strCache>
                <c:ptCount val="1"/>
                <c:pt idx="0">
                  <c:v>Female</c:v>
                </c:pt>
              </c:strCache>
            </c:strRef>
          </c:tx>
          <c:spPr>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Sheet1!$C$2:$C$8</c:f>
              <c:numCache>
                <c:formatCode>0.0</c:formatCode>
                <c:ptCount val="7"/>
                <c:pt idx="0">
                  <c:v>10.8</c:v>
                </c:pt>
                <c:pt idx="1">
                  <c:v>9.3000000000000007</c:v>
                </c:pt>
                <c:pt idx="2">
                  <c:v>10</c:v>
                </c:pt>
                <c:pt idx="3">
                  <c:v>8.4</c:v>
                </c:pt>
                <c:pt idx="4">
                  <c:v>9.4</c:v>
                </c:pt>
                <c:pt idx="6">
                  <c:v>9.4</c:v>
                </c:pt>
              </c:numCache>
            </c:numRef>
          </c:val>
          <c:extLst xmlns:c16r2="http://schemas.microsoft.com/office/drawing/2015/06/chart">
            <c:ext xmlns:c16="http://schemas.microsoft.com/office/drawing/2014/chart" uri="{C3380CC4-5D6E-409C-BE32-E72D297353CC}">
              <c16:uniqueId val="{00000012-B5CB-405D-BB13-3CBB0A31EDF3}"/>
            </c:ext>
          </c:extLst>
        </c:ser>
        <c:dLbls>
          <c:showLegendKey val="0"/>
          <c:showVal val="0"/>
          <c:showCatName val="0"/>
          <c:showSerName val="0"/>
          <c:showPercent val="0"/>
          <c:showBubbleSize val="0"/>
        </c:dLbls>
        <c:gapWidth val="70"/>
        <c:axId val="104238464"/>
        <c:axId val="104240256"/>
      </c:barChart>
      <c:catAx>
        <c:axId val="10423846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4240256"/>
        <c:crosses val="autoZero"/>
        <c:auto val="1"/>
        <c:lblAlgn val="ctr"/>
        <c:lblOffset val="100"/>
        <c:noMultiLvlLbl val="0"/>
      </c:catAx>
      <c:valAx>
        <c:axId val="104240256"/>
        <c:scaling>
          <c:orientation val="minMax"/>
          <c:max val="15"/>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mortality rate from pancreatic cancer per 100,000</a:t>
                </a:r>
                <a:endParaRPr lang="en-US" sz="1200" dirty="0">
                  <a:effectLst/>
                </a:endParaRPr>
              </a:p>
            </c:rich>
          </c:tx>
          <c:layout>
            <c:manualLayout>
              <c:xMode val="edge"/>
              <c:yMode val="edge"/>
              <c:x val="0"/>
              <c:y val="0.111048720558967"/>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4238464"/>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03776763075901"/>
          <c:y val="6.3943306476621886E-2"/>
          <c:w val="0.88257522537209399"/>
          <c:h val="0.83697083581468124"/>
        </c:manualLayout>
      </c:layout>
      <c:lineChart>
        <c:grouping val="standard"/>
        <c:varyColors val="0"/>
        <c:ser>
          <c:idx val="0"/>
          <c:order val="0"/>
          <c:tx>
            <c:strRef>
              <c:f>Sheet1!$B$1</c:f>
              <c:strCache>
                <c:ptCount val="1"/>
                <c:pt idx="0">
                  <c:v>Bronx male</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C885-4156-A502-60FA197C7385}"/>
              </c:ext>
            </c:extLst>
          </c:dPt>
          <c:dPt>
            <c:idx val="5"/>
            <c:bubble3D val="0"/>
            <c:extLst xmlns:c16r2="http://schemas.microsoft.com/office/drawing/2015/06/chart">
              <c:ext xmlns:c16="http://schemas.microsoft.com/office/drawing/2014/chart" uri="{C3380CC4-5D6E-409C-BE32-E72D297353CC}">
                <c16:uniqueId val="{00000001-C885-4156-A502-60FA197C7385}"/>
              </c:ext>
            </c:extLst>
          </c:dPt>
          <c:dPt>
            <c:idx val="9"/>
            <c:bubble3D val="0"/>
            <c:extLst xmlns:c16r2="http://schemas.microsoft.com/office/drawing/2015/06/chart">
              <c:ext xmlns:c16="http://schemas.microsoft.com/office/drawing/2014/chart" uri="{C3380CC4-5D6E-409C-BE32-E72D297353CC}">
                <c16:uniqueId val="{00000002-C885-4156-A502-60FA197C7385}"/>
              </c:ext>
            </c:extLst>
          </c:dPt>
          <c:dPt>
            <c:idx val="12"/>
            <c:bubble3D val="0"/>
            <c:extLst xmlns:c16r2="http://schemas.microsoft.com/office/drawing/2015/06/chart">
              <c:ext xmlns:c16="http://schemas.microsoft.com/office/drawing/2014/chart" uri="{C3380CC4-5D6E-409C-BE32-E72D297353CC}">
                <c16:uniqueId val="{00000003-C885-4156-A502-60FA197C7385}"/>
              </c:ext>
            </c:extLst>
          </c:dPt>
          <c:dLbls>
            <c:dLbl>
              <c:idx val="0"/>
              <c:layout>
                <c:manualLayout>
                  <c:x val="-5.6827147924496502E-2"/>
                  <c:y val="-1.991612488664859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050-4CFF-A6B4-C6D593F6775B}"/>
                </c:ext>
              </c:extLst>
            </c:dLbl>
            <c:dLbl>
              <c:idx val="7"/>
              <c:layout>
                <c:manualLayout>
                  <c:x val="-3.7884765282997705E-3"/>
                  <c:y val="4.979031221662157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D74-4F80-92CF-1FC5D3FF7D84}"/>
                </c:ext>
              </c:extLst>
            </c:dLbl>
            <c:spPr>
              <a:noFill/>
              <a:ln>
                <a:noFill/>
              </a:ln>
              <a:effectLst/>
            </c:spPr>
            <c:txPr>
              <a:bodyPr/>
              <a:lstStyle/>
              <a:p>
                <a:pPr>
                  <a:defRPr sz="12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Sheet1!$B$2:$B$9</c:f>
              <c:numCache>
                <c:formatCode>0.0</c:formatCode>
                <c:ptCount val="8"/>
                <c:pt idx="0">
                  <c:v>15.2</c:v>
                </c:pt>
                <c:pt idx="1">
                  <c:v>12.9</c:v>
                </c:pt>
                <c:pt idx="2">
                  <c:v>13</c:v>
                </c:pt>
                <c:pt idx="3">
                  <c:v>11.9</c:v>
                </c:pt>
                <c:pt idx="4">
                  <c:v>10.9</c:v>
                </c:pt>
                <c:pt idx="5">
                  <c:v>11.3</c:v>
                </c:pt>
                <c:pt idx="6">
                  <c:v>11.7</c:v>
                </c:pt>
                <c:pt idx="7">
                  <c:v>13.8</c:v>
                </c:pt>
              </c:numCache>
            </c:numRef>
          </c:val>
          <c:smooth val="0"/>
          <c:extLst xmlns:c16r2="http://schemas.microsoft.com/office/drawing/2015/06/chart">
            <c:ext xmlns:c16="http://schemas.microsoft.com/office/drawing/2014/chart" uri="{C3380CC4-5D6E-409C-BE32-E72D297353CC}">
              <c16:uniqueId val="{00000004-C885-4156-A502-60FA197C7385}"/>
            </c:ext>
          </c:extLst>
        </c:ser>
        <c:ser>
          <c:idx val="1"/>
          <c:order val="1"/>
          <c:tx>
            <c:strRef>
              <c:f>Sheet1!$C$1</c:f>
              <c:strCache>
                <c:ptCount val="1"/>
                <c:pt idx="0">
                  <c:v>Bronx female</c:v>
                </c:pt>
              </c:strCache>
            </c:strRef>
          </c:tx>
          <c:spPr>
            <a:ln w="28575" cap="rnd">
              <a:solidFill>
                <a:schemeClr val="accent4"/>
              </a:solidFill>
              <a:prstDash val="dash"/>
              <a:round/>
            </a:ln>
            <a:effectLst/>
          </c:spPr>
          <c:marker>
            <c:symbol val="square"/>
            <c:size val="7"/>
            <c:spPr>
              <a:solidFill>
                <a:schemeClr val="accent4"/>
              </a:solidFill>
              <a:ln w="25400">
                <a:noFill/>
              </a:ln>
              <a:effectLst/>
            </c:spPr>
          </c:marker>
          <c:dPt>
            <c:idx val="2"/>
            <c:bubble3D val="0"/>
            <c:extLst xmlns:c16r2="http://schemas.microsoft.com/office/drawing/2015/06/chart">
              <c:ext xmlns:c16="http://schemas.microsoft.com/office/drawing/2014/chart" uri="{C3380CC4-5D6E-409C-BE32-E72D297353CC}">
                <c16:uniqueId val="{00000005-C885-4156-A502-60FA197C7385}"/>
              </c:ext>
            </c:extLst>
          </c:dPt>
          <c:dPt>
            <c:idx val="5"/>
            <c:bubble3D val="0"/>
            <c:extLst xmlns:c16r2="http://schemas.microsoft.com/office/drawing/2015/06/chart">
              <c:ext xmlns:c16="http://schemas.microsoft.com/office/drawing/2014/chart" uri="{C3380CC4-5D6E-409C-BE32-E72D297353CC}">
                <c16:uniqueId val="{00000006-C885-4156-A502-60FA197C7385}"/>
              </c:ext>
            </c:extLst>
          </c:dPt>
          <c:dPt>
            <c:idx val="9"/>
            <c:bubble3D val="0"/>
            <c:extLst xmlns:c16r2="http://schemas.microsoft.com/office/drawing/2015/06/chart">
              <c:ext xmlns:c16="http://schemas.microsoft.com/office/drawing/2014/chart" uri="{C3380CC4-5D6E-409C-BE32-E72D297353CC}">
                <c16:uniqueId val="{00000007-C885-4156-A502-60FA197C7385}"/>
              </c:ext>
            </c:extLst>
          </c:dPt>
          <c:dPt>
            <c:idx val="12"/>
            <c:bubble3D val="0"/>
            <c:extLst xmlns:c16r2="http://schemas.microsoft.com/office/drawing/2015/06/chart">
              <c:ext xmlns:c16="http://schemas.microsoft.com/office/drawing/2014/chart" uri="{C3380CC4-5D6E-409C-BE32-E72D297353CC}">
                <c16:uniqueId val="{00000008-C885-4156-A502-60FA197C7385}"/>
              </c:ext>
            </c:extLst>
          </c:dPt>
          <c:dLbls>
            <c:dLbl>
              <c:idx val="0"/>
              <c:layout>
                <c:manualLayout>
                  <c:x val="-4.7187314708944078E-2"/>
                  <c:y val="4.6957753116109047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885-4156-A502-60FA197C7385}"/>
                </c:ext>
              </c:extLst>
            </c:dLbl>
            <c:dLbl>
              <c:idx val="7"/>
              <c:layout>
                <c:manualLayout>
                  <c:x val="-3.7884765282997705E-3"/>
                  <c:y val="4.979031221662157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FD74-4F80-92CF-1FC5D3FF7D84}"/>
                </c:ext>
              </c:extLst>
            </c:dLbl>
            <c:dLbl>
              <c:idx val="16"/>
              <c:layout>
                <c:manualLayout>
                  <c:x val="-2.6881720430107499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885-4156-A502-60FA197C7385}"/>
                </c:ext>
              </c:extLst>
            </c:dLbl>
            <c:spPr>
              <a:noFill/>
              <a:ln>
                <a:noFill/>
              </a:ln>
              <a:effectLst/>
            </c:spPr>
            <c:txPr>
              <a:bodyPr/>
              <a:lstStyle/>
              <a:p>
                <a:pPr>
                  <a:defRPr sz="12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Sheet1!$C$2:$C$9</c:f>
              <c:numCache>
                <c:formatCode>0.0</c:formatCode>
                <c:ptCount val="8"/>
                <c:pt idx="0">
                  <c:v>9.6999999999999993</c:v>
                </c:pt>
                <c:pt idx="1">
                  <c:v>8.3000000000000007</c:v>
                </c:pt>
                <c:pt idx="2">
                  <c:v>9.3000000000000007</c:v>
                </c:pt>
                <c:pt idx="3">
                  <c:v>11</c:v>
                </c:pt>
                <c:pt idx="4">
                  <c:v>9.6</c:v>
                </c:pt>
                <c:pt idx="5">
                  <c:v>9.6999999999999993</c:v>
                </c:pt>
                <c:pt idx="6">
                  <c:v>9.5</c:v>
                </c:pt>
                <c:pt idx="7">
                  <c:v>10.8</c:v>
                </c:pt>
              </c:numCache>
            </c:numRef>
          </c:val>
          <c:smooth val="0"/>
          <c:extLst xmlns:c16r2="http://schemas.microsoft.com/office/drawing/2015/06/chart">
            <c:ext xmlns:c16="http://schemas.microsoft.com/office/drawing/2014/chart" uri="{C3380CC4-5D6E-409C-BE32-E72D297353CC}">
              <c16:uniqueId val="{0000000B-C885-4156-A502-60FA197C7385}"/>
            </c:ext>
          </c:extLst>
        </c:ser>
        <c:ser>
          <c:idx val="2"/>
          <c:order val="2"/>
          <c:tx>
            <c:strRef>
              <c:f>Sheet1!$D$1</c:f>
              <c:strCache>
                <c:ptCount val="1"/>
                <c:pt idx="0">
                  <c:v>NYC male</c:v>
                </c:pt>
              </c:strCache>
            </c:strRef>
          </c:tx>
          <c:spPr>
            <a:ln>
              <a:solidFill>
                <a:schemeClr val="bg2"/>
              </a:solidFill>
            </a:ln>
          </c:spPr>
          <c:marker>
            <c:symbol val="diamond"/>
            <c:size val="7"/>
            <c:spPr>
              <a:solidFill>
                <a:schemeClr val="bg2"/>
              </a:solidFill>
              <a:ln>
                <a:solidFill>
                  <a:schemeClr val="bg2"/>
                </a:solidFill>
              </a:ln>
            </c:spPr>
          </c:marker>
          <c:dLbls>
            <c:dLbl>
              <c:idx val="0"/>
              <c:layout>
                <c:manualLayout>
                  <c:x val="-5.5564322415063302E-2"/>
                  <c:y val="1.742660927581755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8050-4CFF-A6B4-C6D593F6775B}"/>
                </c:ext>
              </c:extLst>
            </c:dLbl>
            <c:dLbl>
              <c:idx val="7"/>
              <c:layout>
                <c:manualLayout>
                  <c:x val="-3.7884765282997705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FD74-4F80-92CF-1FC5D3FF7D84}"/>
                </c:ext>
              </c:extLst>
            </c:dLbl>
            <c:spPr>
              <a:noFill/>
              <a:ln>
                <a:noFill/>
              </a:ln>
              <a:effectLst/>
            </c:spPr>
            <c:txPr>
              <a:bodyPr/>
              <a:lstStyle/>
              <a:p>
                <a:pPr>
                  <a:defRPr sz="12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Sheet1!$D$2:$D$9</c:f>
              <c:numCache>
                <c:formatCode>General</c:formatCode>
                <c:ptCount val="8"/>
                <c:pt idx="0">
                  <c:v>14.8</c:v>
                </c:pt>
                <c:pt idx="1">
                  <c:v>13.6</c:v>
                </c:pt>
                <c:pt idx="2">
                  <c:v>12.8</c:v>
                </c:pt>
                <c:pt idx="3">
                  <c:v>12.4</c:v>
                </c:pt>
                <c:pt idx="4">
                  <c:v>11.9</c:v>
                </c:pt>
                <c:pt idx="5">
                  <c:v>11.6</c:v>
                </c:pt>
                <c:pt idx="6">
                  <c:v>12.6</c:v>
                </c:pt>
                <c:pt idx="7">
                  <c:v>12.1</c:v>
                </c:pt>
              </c:numCache>
            </c:numRef>
          </c:val>
          <c:smooth val="0"/>
          <c:extLst xmlns:c16r2="http://schemas.microsoft.com/office/drawing/2015/06/chart">
            <c:ext xmlns:c16="http://schemas.microsoft.com/office/drawing/2014/chart" uri="{C3380CC4-5D6E-409C-BE32-E72D297353CC}">
              <c16:uniqueId val="{0000000B-8050-4CFF-A6B4-C6D593F6775B}"/>
            </c:ext>
          </c:extLst>
        </c:ser>
        <c:ser>
          <c:idx val="3"/>
          <c:order val="3"/>
          <c:tx>
            <c:strRef>
              <c:f>Sheet1!$E$1</c:f>
              <c:strCache>
                <c:ptCount val="1"/>
                <c:pt idx="0">
                  <c:v>NYC female</c:v>
                </c:pt>
              </c:strCache>
            </c:strRef>
          </c:tx>
          <c:spPr>
            <a:ln>
              <a:solidFill>
                <a:schemeClr val="bg2"/>
              </a:solidFill>
              <a:prstDash val="dash"/>
            </a:ln>
          </c:spPr>
          <c:marker>
            <c:symbol val="square"/>
            <c:size val="7"/>
            <c:spPr>
              <a:solidFill>
                <a:schemeClr val="bg2"/>
              </a:solidFill>
              <a:ln>
                <a:solidFill>
                  <a:schemeClr val="bg2"/>
                </a:solidFill>
              </a:ln>
            </c:spPr>
          </c:marker>
          <c:dLbls>
            <c:dLbl>
              <c:idx val="0"/>
              <c:layout>
                <c:manualLayout>
                  <c:x val="-4.7987369358463761E-2"/>
                  <c:y val="-1.742660927581755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FD74-4F80-92CF-1FC5D3FF7D84}"/>
                </c:ext>
              </c:extLst>
            </c:dLbl>
            <c:dLbl>
              <c:idx val="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FD74-4F80-92CF-1FC5D3FF7D84}"/>
                </c:ext>
              </c:extLst>
            </c:dLbl>
            <c:spPr>
              <a:noFill/>
              <a:ln>
                <a:noFill/>
              </a:ln>
              <a:effectLst/>
            </c:spPr>
            <c:txPr>
              <a:bodyPr/>
              <a:lstStyle/>
              <a:p>
                <a:pPr>
                  <a:defRPr sz="12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Sheet1!$E$2:$E$9</c:f>
              <c:numCache>
                <c:formatCode>General</c:formatCode>
                <c:ptCount val="8"/>
                <c:pt idx="0">
                  <c:v>10.4</c:v>
                </c:pt>
                <c:pt idx="1">
                  <c:v>9.8000000000000007</c:v>
                </c:pt>
                <c:pt idx="2">
                  <c:v>9.5</c:v>
                </c:pt>
                <c:pt idx="3">
                  <c:v>10.1</c:v>
                </c:pt>
                <c:pt idx="4">
                  <c:v>9.5</c:v>
                </c:pt>
                <c:pt idx="5">
                  <c:v>9.1</c:v>
                </c:pt>
                <c:pt idx="6">
                  <c:v>9.5</c:v>
                </c:pt>
                <c:pt idx="7">
                  <c:v>9.4</c:v>
                </c:pt>
              </c:numCache>
            </c:numRef>
          </c:val>
          <c:smooth val="0"/>
          <c:extLst xmlns:c16r2="http://schemas.microsoft.com/office/drawing/2015/06/chart">
            <c:ext xmlns:c16="http://schemas.microsoft.com/office/drawing/2014/chart" uri="{C3380CC4-5D6E-409C-BE32-E72D297353CC}">
              <c16:uniqueId val="{0000000C-8050-4CFF-A6B4-C6D593F6775B}"/>
            </c:ext>
          </c:extLst>
        </c:ser>
        <c:dLbls>
          <c:showLegendKey val="0"/>
          <c:showVal val="0"/>
          <c:showCatName val="0"/>
          <c:showSerName val="0"/>
          <c:showPercent val="0"/>
          <c:showBubbleSize val="0"/>
        </c:dLbls>
        <c:marker val="1"/>
        <c:smooth val="0"/>
        <c:axId val="105817216"/>
        <c:axId val="105818752"/>
      </c:lineChart>
      <c:catAx>
        <c:axId val="10581721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5818752"/>
        <c:crosses val="autoZero"/>
        <c:auto val="1"/>
        <c:lblAlgn val="ctr"/>
        <c:lblOffset val="100"/>
        <c:noMultiLvlLbl val="0"/>
      </c:catAx>
      <c:valAx>
        <c:axId val="105818752"/>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chemeClr val="tx1"/>
                    </a:solidFill>
                    <a:latin typeface="+mn-lt"/>
                    <a:ea typeface="+mn-ea"/>
                    <a:cs typeface="+mn-cs"/>
                  </a:defRPr>
                </a:pPr>
                <a:r>
                  <a:rPr lang="en-US" sz="1200" b="1" i="0" baseline="0" dirty="0">
                    <a:effectLst/>
                    <a:latin typeface="+mn-lt"/>
                  </a:rPr>
                  <a:t>Age-adjusted mortality rate from pancreatic cancer per 100,000</a:t>
                </a:r>
                <a:endParaRPr lang="en-US" sz="1200" dirty="0">
                  <a:effectLst/>
                  <a:latin typeface="+mn-lt"/>
                </a:endParaRPr>
              </a:p>
            </c:rich>
          </c:tx>
          <c:layout>
            <c:manualLayout>
              <c:xMode val="edge"/>
              <c:yMode val="edge"/>
              <c:x val="2.1466243828934702E-2"/>
              <c:y val="6.0015360507343699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581721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12614965426701E-2"/>
          <c:y val="8.7518277934030511E-2"/>
          <c:w val="0.91820100837676599"/>
          <c:h val="0.84476588652117279"/>
        </c:manualLayout>
      </c:layout>
      <c:barChart>
        <c:barDir val="col"/>
        <c:grouping val="clustered"/>
        <c:varyColors val="0"/>
        <c:ser>
          <c:idx val="0"/>
          <c:order val="0"/>
          <c:tx>
            <c:strRef>
              <c:f>Sheet1!$A$2</c:f>
              <c:strCache>
                <c:ptCount val="1"/>
                <c:pt idx="0">
                  <c:v>Hispanic</c:v>
                </c:pt>
              </c:strCache>
            </c:strRef>
          </c:tx>
          <c:spPr>
            <a:solidFill>
              <a:schemeClr val="accent2"/>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Sheet1!$B$2:$C$2</c:f>
              <c:numCache>
                <c:formatCode>General</c:formatCode>
                <c:ptCount val="2"/>
                <c:pt idx="0">
                  <c:v>10.5</c:v>
                </c:pt>
                <c:pt idx="1">
                  <c:v>8.6999999999999993</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Sheet1!$A$3</c:f>
              <c:strCache>
                <c:ptCount val="1"/>
                <c:pt idx="0">
                  <c:v>Non-Hispanic black</c:v>
                </c:pt>
              </c:strCache>
            </c:strRef>
          </c:tx>
          <c:spPr>
            <a:solidFill>
              <a:schemeClr val="accent5"/>
            </a:solidFill>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Sheet1!$B$3:$C$3</c:f>
              <c:numCache>
                <c:formatCode>General</c:formatCode>
                <c:ptCount val="2"/>
                <c:pt idx="0">
                  <c:v>14.8</c:v>
                </c:pt>
                <c:pt idx="1">
                  <c:v>12.6</c:v>
                </c:pt>
              </c:numCache>
            </c:numRef>
          </c:val>
          <c:extLst xmlns:c16r2="http://schemas.microsoft.com/office/drawing/2015/06/chart">
            <c:ext xmlns:c16="http://schemas.microsoft.com/office/drawing/2014/chart" uri="{C3380CC4-5D6E-409C-BE32-E72D297353CC}">
              <c16:uniqueId val="{00000012-B5CB-405D-BB13-3CBB0A31EDF3}"/>
            </c:ext>
          </c:extLst>
        </c:ser>
        <c:ser>
          <c:idx val="2"/>
          <c:order val="2"/>
          <c:tx>
            <c:strRef>
              <c:f>Sheet1!$A$4</c:f>
              <c:strCache>
                <c:ptCount val="1"/>
                <c:pt idx="0">
                  <c:v>Non-Hispanic white</c:v>
                </c:pt>
              </c:strCache>
            </c:strRef>
          </c:tx>
          <c:spPr>
            <a:solidFill>
              <a:schemeClr val="tx2"/>
            </a:solidFill>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Sheet1!$B$4:$C$4</c:f>
              <c:numCache>
                <c:formatCode>General</c:formatCode>
                <c:ptCount val="2"/>
                <c:pt idx="0">
                  <c:v>17.899999999999999</c:v>
                </c:pt>
                <c:pt idx="1">
                  <c:v>13.3</c:v>
                </c:pt>
              </c:numCache>
            </c:numRef>
          </c:val>
          <c:extLst xmlns:c16r2="http://schemas.microsoft.com/office/drawing/2015/06/chart">
            <c:ext xmlns:c16="http://schemas.microsoft.com/office/drawing/2014/chart" uri="{C3380CC4-5D6E-409C-BE32-E72D297353CC}">
              <c16:uniqueId val="{00000012-314C-4782-881D-8EB622CA5E5D}"/>
            </c:ext>
          </c:extLst>
        </c:ser>
        <c:dLbls>
          <c:showLegendKey val="0"/>
          <c:showVal val="0"/>
          <c:showCatName val="0"/>
          <c:showSerName val="0"/>
          <c:showPercent val="0"/>
          <c:showBubbleSize val="0"/>
        </c:dLbls>
        <c:gapWidth val="70"/>
        <c:axId val="106771968"/>
        <c:axId val="106773504"/>
      </c:barChart>
      <c:catAx>
        <c:axId val="10677196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6773504"/>
        <c:crosses val="autoZero"/>
        <c:auto val="1"/>
        <c:lblAlgn val="ctr"/>
        <c:lblOffset val="100"/>
        <c:noMultiLvlLbl val="0"/>
      </c:catAx>
      <c:valAx>
        <c:axId val="106773504"/>
        <c:scaling>
          <c:orientation val="minMax"/>
          <c:max val="2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mortality rate from pancreatic cancer per 100,000</a:t>
                </a:r>
                <a:endParaRPr lang="en-US" sz="1200" dirty="0">
                  <a:effectLst/>
                </a:endParaRPr>
              </a:p>
            </c:rich>
          </c:tx>
          <c:layout>
            <c:manualLayout>
              <c:xMode val="edge"/>
              <c:yMode val="edge"/>
              <c:x val="0"/>
              <c:y val="9.4040652153242504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6771968"/>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135794352415402E-2"/>
          <c:y val="2.9204900542976399E-2"/>
          <c:w val="0.91775715394255797"/>
          <c:h val="0.90307929283854704"/>
        </c:manualLayout>
      </c:layout>
      <c:barChart>
        <c:barDir val="col"/>
        <c:grouping val="clustered"/>
        <c:varyColors val="0"/>
        <c:ser>
          <c:idx val="0"/>
          <c:order val="0"/>
          <c:tx>
            <c:strRef>
              <c:f>Sheet1!$B$1</c:f>
              <c:strCache>
                <c:ptCount val="1"/>
                <c:pt idx="0">
                  <c:v>Male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Sheet1!$B$2:$B$8</c:f>
              <c:numCache>
                <c:formatCode>0.0</c:formatCode>
                <c:ptCount val="7"/>
                <c:pt idx="0">
                  <c:v>27</c:v>
                </c:pt>
                <c:pt idx="1">
                  <c:v>16.7</c:v>
                </c:pt>
                <c:pt idx="2">
                  <c:v>17</c:v>
                </c:pt>
                <c:pt idx="3">
                  <c:v>15.7</c:v>
                </c:pt>
                <c:pt idx="4">
                  <c:v>16.899999999999999</c:v>
                </c:pt>
                <c:pt idx="6">
                  <c:v>18</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Sheet1!$C$1</c:f>
              <c:strCache>
                <c:ptCount val="1"/>
                <c:pt idx="0">
                  <c:v>Female</c:v>
                </c:pt>
              </c:strCache>
            </c:strRef>
          </c:tx>
          <c:spPr>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Sheet1!$A$2:$A$8</c:f>
              <c:strCache>
                <c:ptCount val="7"/>
                <c:pt idx="0">
                  <c:v>Bronx</c:v>
                </c:pt>
                <c:pt idx="1">
                  <c:v>Brooklyn</c:v>
                </c:pt>
                <c:pt idx="2">
                  <c:v>Manhattan</c:v>
                </c:pt>
                <c:pt idx="3">
                  <c:v>Queens</c:v>
                </c:pt>
                <c:pt idx="4">
                  <c:v>Staten Island</c:v>
                </c:pt>
                <c:pt idx="6">
                  <c:v>NYC overall</c:v>
                </c:pt>
              </c:strCache>
            </c:strRef>
          </c:cat>
          <c:val>
            <c:numRef>
              <c:f>Sheet1!$C$2:$C$8</c:f>
              <c:numCache>
                <c:formatCode>0.0</c:formatCode>
                <c:ptCount val="7"/>
                <c:pt idx="0">
                  <c:v>8.1999999999999993</c:v>
                </c:pt>
                <c:pt idx="1">
                  <c:v>5.8</c:v>
                </c:pt>
                <c:pt idx="2">
                  <c:v>6.2</c:v>
                </c:pt>
                <c:pt idx="3">
                  <c:v>5.2</c:v>
                </c:pt>
                <c:pt idx="4">
                  <c:v>5.0999999999999996</c:v>
                </c:pt>
                <c:pt idx="6">
                  <c:v>6.1</c:v>
                </c:pt>
              </c:numCache>
            </c:numRef>
          </c:val>
          <c:extLst xmlns:c16r2="http://schemas.microsoft.com/office/drawing/2015/06/chart">
            <c:ext xmlns:c16="http://schemas.microsoft.com/office/drawing/2014/chart" uri="{C3380CC4-5D6E-409C-BE32-E72D297353CC}">
              <c16:uniqueId val="{00000012-B5CB-405D-BB13-3CBB0A31EDF3}"/>
            </c:ext>
          </c:extLst>
        </c:ser>
        <c:dLbls>
          <c:showLegendKey val="0"/>
          <c:showVal val="0"/>
          <c:showCatName val="0"/>
          <c:showSerName val="0"/>
          <c:showPercent val="0"/>
          <c:showBubbleSize val="0"/>
        </c:dLbls>
        <c:gapWidth val="70"/>
        <c:axId val="133059712"/>
        <c:axId val="133061248"/>
      </c:barChart>
      <c:catAx>
        <c:axId val="13305971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33061248"/>
        <c:crosses val="autoZero"/>
        <c:auto val="1"/>
        <c:lblAlgn val="ctr"/>
        <c:lblOffset val="100"/>
        <c:noMultiLvlLbl val="0"/>
      </c:catAx>
      <c:valAx>
        <c:axId val="133061248"/>
        <c:scaling>
          <c:orientation val="minMax"/>
          <c:max val="3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liver cancer incidence rate per 100,000</a:t>
                </a:r>
                <a:endParaRPr lang="en-US" sz="1200" dirty="0">
                  <a:effectLst/>
                </a:endParaRPr>
              </a:p>
            </c:rich>
          </c:tx>
          <c:layout>
            <c:manualLayout>
              <c:xMode val="edge"/>
              <c:yMode val="edge"/>
              <c:x val="0"/>
              <c:y val="0.115908168674888"/>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3059712"/>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45211962141093E-2"/>
          <c:y val="4.9006212811635398E-2"/>
          <c:w val="0.89058816511572403"/>
          <c:h val="0.86684502314465395"/>
        </c:manualLayout>
      </c:layout>
      <c:lineChart>
        <c:grouping val="standard"/>
        <c:varyColors val="0"/>
        <c:ser>
          <c:idx val="0"/>
          <c:order val="0"/>
          <c:tx>
            <c:strRef>
              <c:f>Sheet1!$B$1</c:f>
              <c:strCache>
                <c:ptCount val="1"/>
                <c:pt idx="0">
                  <c:v>Bronx male</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C885-4156-A502-60FA197C7385}"/>
              </c:ext>
            </c:extLst>
          </c:dPt>
          <c:dPt>
            <c:idx val="5"/>
            <c:bubble3D val="0"/>
            <c:extLst xmlns:c16r2="http://schemas.microsoft.com/office/drawing/2015/06/chart">
              <c:ext xmlns:c16="http://schemas.microsoft.com/office/drawing/2014/chart" uri="{C3380CC4-5D6E-409C-BE32-E72D297353CC}">
                <c16:uniqueId val="{00000001-C885-4156-A502-60FA197C7385}"/>
              </c:ext>
            </c:extLst>
          </c:dPt>
          <c:dPt>
            <c:idx val="9"/>
            <c:bubble3D val="0"/>
            <c:extLst xmlns:c16r2="http://schemas.microsoft.com/office/drawing/2015/06/chart">
              <c:ext xmlns:c16="http://schemas.microsoft.com/office/drawing/2014/chart" uri="{C3380CC4-5D6E-409C-BE32-E72D297353CC}">
                <c16:uniqueId val="{00000002-C885-4156-A502-60FA197C7385}"/>
              </c:ext>
            </c:extLst>
          </c:dPt>
          <c:dPt>
            <c:idx val="12"/>
            <c:bubble3D val="0"/>
            <c:extLst xmlns:c16r2="http://schemas.microsoft.com/office/drawing/2015/06/chart">
              <c:ext xmlns:c16="http://schemas.microsoft.com/office/drawing/2014/chart" uri="{C3380CC4-5D6E-409C-BE32-E72D297353CC}">
                <c16:uniqueId val="{00000003-C885-4156-A502-60FA197C7385}"/>
              </c:ext>
            </c:extLst>
          </c:dPt>
          <c:dLbls>
            <c:dLbl>
              <c:idx val="0"/>
              <c:layout>
                <c:manualLayout>
                  <c:x val="-3.97727272727273E-2"/>
                  <c:y val="-1.74266092758176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690-4560-B4DF-584FF2EC3A20}"/>
                </c:ext>
              </c:extLst>
            </c:dLbl>
            <c:dLbl>
              <c:idx val="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6C9-4F13-A463-619E5AC7B8C7}"/>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Sheet1!$B$2:$B$9</c:f>
              <c:numCache>
                <c:formatCode>0.0</c:formatCode>
                <c:ptCount val="8"/>
                <c:pt idx="0">
                  <c:v>6.3</c:v>
                </c:pt>
                <c:pt idx="1">
                  <c:v>7.6</c:v>
                </c:pt>
                <c:pt idx="2">
                  <c:v>8.1999999999999993</c:v>
                </c:pt>
                <c:pt idx="3">
                  <c:v>12.9</c:v>
                </c:pt>
                <c:pt idx="4">
                  <c:v>14.8</c:v>
                </c:pt>
                <c:pt idx="5">
                  <c:v>22</c:v>
                </c:pt>
                <c:pt idx="6">
                  <c:v>27.4</c:v>
                </c:pt>
                <c:pt idx="7">
                  <c:v>27</c:v>
                </c:pt>
              </c:numCache>
            </c:numRef>
          </c:val>
          <c:smooth val="0"/>
          <c:extLst xmlns:c16r2="http://schemas.microsoft.com/office/drawing/2015/06/chart">
            <c:ext xmlns:c16="http://schemas.microsoft.com/office/drawing/2014/chart" uri="{C3380CC4-5D6E-409C-BE32-E72D297353CC}">
              <c16:uniqueId val="{00000004-C885-4156-A502-60FA197C7385}"/>
            </c:ext>
          </c:extLst>
        </c:ser>
        <c:ser>
          <c:idx val="1"/>
          <c:order val="1"/>
          <c:tx>
            <c:strRef>
              <c:f>Sheet1!$C$1</c:f>
              <c:strCache>
                <c:ptCount val="1"/>
                <c:pt idx="0">
                  <c:v>Bronx female</c:v>
                </c:pt>
              </c:strCache>
            </c:strRef>
          </c:tx>
          <c:spPr>
            <a:ln w="28575" cap="rnd">
              <a:solidFill>
                <a:schemeClr val="accent4"/>
              </a:solidFill>
              <a:prstDash val="dash"/>
              <a:round/>
            </a:ln>
            <a:effectLst/>
          </c:spPr>
          <c:marker>
            <c:symbol val="square"/>
            <c:size val="7"/>
            <c:spPr>
              <a:solidFill>
                <a:schemeClr val="accent4"/>
              </a:solidFill>
              <a:ln w="25400">
                <a:noFill/>
              </a:ln>
              <a:effectLst/>
            </c:spPr>
          </c:marker>
          <c:dPt>
            <c:idx val="2"/>
            <c:bubble3D val="0"/>
            <c:extLst xmlns:c16r2="http://schemas.microsoft.com/office/drawing/2015/06/chart">
              <c:ext xmlns:c16="http://schemas.microsoft.com/office/drawing/2014/chart" uri="{C3380CC4-5D6E-409C-BE32-E72D297353CC}">
                <c16:uniqueId val="{00000005-C885-4156-A502-60FA197C7385}"/>
              </c:ext>
            </c:extLst>
          </c:dPt>
          <c:dPt>
            <c:idx val="5"/>
            <c:bubble3D val="0"/>
            <c:extLst xmlns:c16r2="http://schemas.microsoft.com/office/drawing/2015/06/chart">
              <c:ext xmlns:c16="http://schemas.microsoft.com/office/drawing/2014/chart" uri="{C3380CC4-5D6E-409C-BE32-E72D297353CC}">
                <c16:uniqueId val="{00000006-C885-4156-A502-60FA197C7385}"/>
              </c:ext>
            </c:extLst>
          </c:dPt>
          <c:dPt>
            <c:idx val="9"/>
            <c:bubble3D val="0"/>
            <c:extLst xmlns:c16r2="http://schemas.microsoft.com/office/drawing/2015/06/chart">
              <c:ext xmlns:c16="http://schemas.microsoft.com/office/drawing/2014/chart" uri="{C3380CC4-5D6E-409C-BE32-E72D297353CC}">
                <c16:uniqueId val="{00000007-C885-4156-A502-60FA197C7385}"/>
              </c:ext>
            </c:extLst>
          </c:dPt>
          <c:dPt>
            <c:idx val="12"/>
            <c:bubble3D val="0"/>
            <c:extLst xmlns:c16r2="http://schemas.microsoft.com/office/drawing/2015/06/chart">
              <c:ext xmlns:c16="http://schemas.microsoft.com/office/drawing/2014/chart" uri="{C3380CC4-5D6E-409C-BE32-E72D297353CC}">
                <c16:uniqueId val="{00000008-C885-4156-A502-60FA197C7385}"/>
              </c:ext>
            </c:extLst>
          </c:dPt>
          <c:dLbls>
            <c:dLbl>
              <c:idx val="0"/>
              <c:layout>
                <c:manualLayout>
                  <c:x val="-4.0791577189215E-2"/>
                  <c:y val="2.212258061227969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885-4156-A502-60FA197C7385}"/>
                </c:ext>
              </c:extLst>
            </c:dLbl>
            <c:dLbl>
              <c:idx val="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76C9-4F13-A463-619E5AC7B8C7}"/>
                </c:ext>
              </c:extLst>
            </c:dLbl>
            <c:dLbl>
              <c:idx val="16"/>
              <c:layout>
                <c:manualLayout>
                  <c:x val="-2.6881720430107499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885-4156-A502-60FA197C738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Sheet1!$C$2:$C$9</c:f>
              <c:numCache>
                <c:formatCode>0.0</c:formatCode>
                <c:ptCount val="8"/>
                <c:pt idx="0">
                  <c:v>2.6</c:v>
                </c:pt>
                <c:pt idx="1">
                  <c:v>2.9</c:v>
                </c:pt>
                <c:pt idx="2">
                  <c:v>2.7</c:v>
                </c:pt>
                <c:pt idx="3">
                  <c:v>3.9</c:v>
                </c:pt>
                <c:pt idx="4">
                  <c:v>4.9000000000000004</c:v>
                </c:pt>
                <c:pt idx="5">
                  <c:v>6.1</c:v>
                </c:pt>
                <c:pt idx="6">
                  <c:v>7.7</c:v>
                </c:pt>
                <c:pt idx="7">
                  <c:v>8.1999999999999993</c:v>
                </c:pt>
              </c:numCache>
            </c:numRef>
          </c:val>
          <c:smooth val="0"/>
          <c:extLst xmlns:c16r2="http://schemas.microsoft.com/office/drawing/2015/06/chart">
            <c:ext xmlns:c16="http://schemas.microsoft.com/office/drawing/2014/chart" uri="{C3380CC4-5D6E-409C-BE32-E72D297353CC}">
              <c16:uniqueId val="{0000000B-C885-4156-A502-60FA197C7385}"/>
            </c:ext>
          </c:extLst>
        </c:ser>
        <c:ser>
          <c:idx val="2"/>
          <c:order val="2"/>
          <c:tx>
            <c:strRef>
              <c:f>Sheet1!$D$1</c:f>
              <c:strCache>
                <c:ptCount val="1"/>
                <c:pt idx="0">
                  <c:v>NYC male</c:v>
                </c:pt>
              </c:strCache>
            </c:strRef>
          </c:tx>
          <c:spPr>
            <a:ln>
              <a:solidFill>
                <a:schemeClr val="bg2"/>
              </a:solidFill>
            </a:ln>
          </c:spPr>
          <c:marker>
            <c:symbol val="diamond"/>
            <c:size val="7"/>
            <c:spPr>
              <a:solidFill>
                <a:schemeClr val="bg2"/>
              </a:solidFill>
              <a:ln>
                <a:solidFill>
                  <a:schemeClr val="bg2"/>
                </a:solidFill>
              </a:ln>
            </c:spPr>
          </c:marker>
          <c:dLbls>
            <c:dLbl>
              <c:idx val="0"/>
              <c:layout>
                <c:manualLayout>
                  <c:x val="-4.4191919191919199E-2"/>
                  <c:y val="-2.4895156108310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A690-4560-B4DF-584FF2EC3A20}"/>
                </c:ext>
              </c:extLst>
            </c:dLbl>
            <c:dLbl>
              <c:idx val="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76C9-4F13-A463-619E5AC7B8C7}"/>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Sheet1!$D$2:$D$9</c:f>
              <c:numCache>
                <c:formatCode>0.0</c:formatCode>
                <c:ptCount val="8"/>
                <c:pt idx="0">
                  <c:v>6.1</c:v>
                </c:pt>
                <c:pt idx="1">
                  <c:v>7.1</c:v>
                </c:pt>
                <c:pt idx="2">
                  <c:v>8</c:v>
                </c:pt>
                <c:pt idx="3">
                  <c:v>10.6</c:v>
                </c:pt>
                <c:pt idx="4">
                  <c:v>13.6</c:v>
                </c:pt>
                <c:pt idx="5">
                  <c:v>16</c:v>
                </c:pt>
                <c:pt idx="6">
                  <c:v>18.3</c:v>
                </c:pt>
                <c:pt idx="7">
                  <c:v>18</c:v>
                </c:pt>
              </c:numCache>
            </c:numRef>
          </c:val>
          <c:smooth val="0"/>
          <c:extLst xmlns:c16r2="http://schemas.microsoft.com/office/drawing/2015/06/chart">
            <c:ext xmlns:c16="http://schemas.microsoft.com/office/drawing/2014/chart" uri="{C3380CC4-5D6E-409C-BE32-E72D297353CC}">
              <c16:uniqueId val="{0000000B-A690-4560-B4DF-584FF2EC3A20}"/>
            </c:ext>
          </c:extLst>
        </c:ser>
        <c:ser>
          <c:idx val="3"/>
          <c:order val="3"/>
          <c:tx>
            <c:strRef>
              <c:f>Sheet1!$E$1</c:f>
              <c:strCache>
                <c:ptCount val="1"/>
                <c:pt idx="0">
                  <c:v>NYC female</c:v>
                </c:pt>
              </c:strCache>
            </c:strRef>
          </c:tx>
          <c:spPr>
            <a:ln>
              <a:solidFill>
                <a:schemeClr val="bg2"/>
              </a:solidFill>
              <a:prstDash val="dash"/>
            </a:ln>
          </c:spPr>
          <c:marker>
            <c:symbol val="square"/>
            <c:size val="7"/>
            <c:spPr>
              <a:solidFill>
                <a:schemeClr val="bg2"/>
              </a:solidFill>
              <a:ln>
                <a:solidFill>
                  <a:schemeClr val="bg2"/>
                </a:solidFill>
              </a:ln>
            </c:spPr>
          </c:marker>
          <c:dLbls>
            <c:dLbl>
              <c:idx val="0"/>
              <c:layout>
                <c:manualLayout>
                  <c:x val="-4.0404040404040401E-2"/>
                  <c:y val="-1.74266092758176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A690-4560-B4DF-584FF2EC3A20}"/>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A690-4560-B4DF-584FF2EC3A20}"/>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A690-4560-B4DF-584FF2EC3A20}"/>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A690-4560-B4DF-584FF2EC3A20}"/>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A690-4560-B4DF-584FF2EC3A20}"/>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A690-4560-B4DF-584FF2EC3A20}"/>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A690-4560-B4DF-584FF2EC3A20}"/>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Sheet1!$E$2:$E$9</c:f>
              <c:numCache>
                <c:formatCode>0.0</c:formatCode>
                <c:ptCount val="8"/>
                <c:pt idx="0">
                  <c:v>2.7</c:v>
                </c:pt>
                <c:pt idx="1">
                  <c:v>2.6</c:v>
                </c:pt>
                <c:pt idx="2">
                  <c:v>3.1</c:v>
                </c:pt>
                <c:pt idx="3">
                  <c:v>3.8</c:v>
                </c:pt>
                <c:pt idx="4">
                  <c:v>4.5999999999999996</c:v>
                </c:pt>
                <c:pt idx="5">
                  <c:v>4.8</c:v>
                </c:pt>
                <c:pt idx="6">
                  <c:v>5.6</c:v>
                </c:pt>
                <c:pt idx="7">
                  <c:v>6.1</c:v>
                </c:pt>
              </c:numCache>
            </c:numRef>
          </c:val>
          <c:smooth val="0"/>
          <c:extLst xmlns:c16r2="http://schemas.microsoft.com/office/drawing/2015/06/chart">
            <c:ext xmlns:c16="http://schemas.microsoft.com/office/drawing/2014/chart" uri="{C3380CC4-5D6E-409C-BE32-E72D297353CC}">
              <c16:uniqueId val="{0000000C-A690-4560-B4DF-584FF2EC3A20}"/>
            </c:ext>
          </c:extLst>
        </c:ser>
        <c:dLbls>
          <c:showLegendKey val="0"/>
          <c:showVal val="0"/>
          <c:showCatName val="0"/>
          <c:showSerName val="0"/>
          <c:showPercent val="0"/>
          <c:showBubbleSize val="0"/>
        </c:dLbls>
        <c:marker val="1"/>
        <c:smooth val="0"/>
        <c:axId val="103937920"/>
        <c:axId val="106830848"/>
      </c:lineChart>
      <c:catAx>
        <c:axId val="10393792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6830848"/>
        <c:crosses val="autoZero"/>
        <c:auto val="1"/>
        <c:lblAlgn val="ctr"/>
        <c:lblOffset val="100"/>
        <c:noMultiLvlLbl val="0"/>
      </c:catAx>
      <c:valAx>
        <c:axId val="106830848"/>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Age-adjusted liver cancer incidence rate per 100,000</a:t>
                </a:r>
                <a:endParaRPr lang="en-US" sz="1200" dirty="0">
                  <a:effectLst/>
                  <a:latin typeface="+mn-lt"/>
                </a:endParaRPr>
              </a:p>
            </c:rich>
          </c:tx>
          <c:layout>
            <c:manualLayout>
              <c:xMode val="edge"/>
              <c:yMode val="edge"/>
              <c:x val="7.8746122643760397E-3"/>
              <c:y val="0.107316157113134"/>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3937920"/>
        <c:crosses val="autoZero"/>
        <c:crossBetween val="between"/>
      </c:valAx>
      <c:spPr>
        <a:noFill/>
        <a:ln w="25400">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61C659-E579-4844-9B9A-F2FAF7531D30}" type="datetimeFigureOut">
              <a:rPr lang="en-US" smtClean="0"/>
              <a:t>9/24/2019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94FEFA-7F39-4FC6-BF2A-605ECD23366E}" type="slidenum">
              <a:rPr lang="en-US" smtClean="0"/>
              <a:t>‹#›</a:t>
            </a:fld>
            <a:endParaRPr lang="en-US"/>
          </a:p>
        </p:txBody>
      </p:sp>
    </p:spTree>
    <p:extLst>
      <p:ext uri="{BB962C8B-B14F-4D97-AF65-F5344CB8AC3E}">
        <p14:creationId xmlns:p14="http://schemas.microsoft.com/office/powerpoint/2010/main" val="2213236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5800" y="4343400"/>
            <a:ext cx="5486400" cy="4594123"/>
          </a:xfrm>
        </p:spPr>
        <p:txBody>
          <a:bodyPr/>
          <a:lstStyle/>
          <a:p>
            <a:endParaRPr lang="en-US" b="0" baseline="0" dirty="0"/>
          </a:p>
        </p:txBody>
      </p:sp>
      <p:sp>
        <p:nvSpPr>
          <p:cNvPr id="4" name="Slide Number Placeholder 3"/>
          <p:cNvSpPr>
            <a:spLocks noGrp="1"/>
          </p:cNvSpPr>
          <p:nvPr>
            <p:ph type="sldNum" sz="quarter" idx="10"/>
          </p:nvPr>
        </p:nvSpPr>
        <p:spPr/>
        <p:txBody>
          <a:bodyPr/>
          <a:lstStyle/>
          <a:p>
            <a:fld id="{D95807FB-1213-4A92-9A80-793965F7074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216735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11</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6925504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13</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14</a:t>
            </a:fld>
            <a:endParaRPr lang="en-US" dirty="0"/>
          </a:p>
        </p:txBody>
      </p:sp>
    </p:spTree>
    <p:extLst>
      <p:ext uri="{BB962C8B-B14F-4D97-AF65-F5344CB8AC3E}">
        <p14:creationId xmlns:p14="http://schemas.microsoft.com/office/powerpoint/2010/main" val="3105677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15</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692550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17</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18</a:t>
            </a:fld>
            <a:endParaRPr lang="en-US" dirty="0"/>
          </a:p>
        </p:txBody>
      </p:sp>
    </p:spTree>
    <p:extLst>
      <p:ext uri="{BB962C8B-B14F-4D97-AF65-F5344CB8AC3E}">
        <p14:creationId xmlns:p14="http://schemas.microsoft.com/office/powerpoint/2010/main" val="3105677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19</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6925504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UPDATED</a:t>
            </a:r>
            <a:endParaRPr lang="en-US" b="1" dirty="0"/>
          </a:p>
        </p:txBody>
      </p:sp>
      <p:sp>
        <p:nvSpPr>
          <p:cNvPr id="4" name="Slide Number Placeholder 3"/>
          <p:cNvSpPr>
            <a:spLocks noGrp="1"/>
          </p:cNvSpPr>
          <p:nvPr>
            <p:ph type="sldNum" sz="quarter" idx="10"/>
          </p:nvPr>
        </p:nvSpPr>
        <p:spPr/>
        <p:txBody>
          <a:bodyPr/>
          <a:lstStyle/>
          <a:p>
            <a:fld id="{16D9DCE5-5103-4FC2-A56B-B9D2798A819F}" type="slidenum">
              <a:rPr lang="en-US" smtClean="0"/>
              <a:t>3</a:t>
            </a:fld>
            <a:endParaRPr lang="en-US" dirty="0"/>
          </a:p>
        </p:txBody>
      </p:sp>
    </p:spTree>
    <p:extLst>
      <p:ext uri="{BB962C8B-B14F-4D97-AF65-F5344CB8AC3E}">
        <p14:creationId xmlns:p14="http://schemas.microsoft.com/office/powerpoint/2010/main" val="2244538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21</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22</a:t>
            </a:fld>
            <a:endParaRPr lang="en-US" dirty="0"/>
          </a:p>
        </p:txBody>
      </p:sp>
    </p:spTree>
    <p:extLst>
      <p:ext uri="{BB962C8B-B14F-4D97-AF65-F5344CB8AC3E}">
        <p14:creationId xmlns:p14="http://schemas.microsoft.com/office/powerpoint/2010/main" val="31056779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23</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692550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25</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26</a:t>
            </a:fld>
            <a:endParaRPr lang="en-US" dirty="0"/>
          </a:p>
        </p:txBody>
      </p:sp>
    </p:spTree>
    <p:extLst>
      <p:ext uri="{BB962C8B-B14F-4D97-AF65-F5344CB8AC3E}">
        <p14:creationId xmlns:p14="http://schemas.microsoft.com/office/powerpoint/2010/main" val="3105677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27</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692550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29</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baseline="0" dirty="0">
              <a:solidFill>
                <a:sysClr val="windowText" lastClr="000000"/>
              </a:solidFill>
            </a:endParaRPr>
          </a:p>
        </p:txBody>
      </p:sp>
      <p:sp>
        <p:nvSpPr>
          <p:cNvPr id="4" name="Slide Number Placeholder 3"/>
          <p:cNvSpPr>
            <a:spLocks noGrp="1"/>
          </p:cNvSpPr>
          <p:nvPr>
            <p:ph type="sldNum" sz="quarter" idx="10"/>
          </p:nvPr>
        </p:nvSpPr>
        <p:spPr/>
        <p:txBody>
          <a:bodyPr/>
          <a:lstStyle/>
          <a:p>
            <a:fld id="{16D9DCE5-5103-4FC2-A56B-B9D2798A819F}" type="slidenum">
              <a:rPr lang="en-US" smtClean="0"/>
              <a:t>30</a:t>
            </a:fld>
            <a:endParaRPr lang="en-US" dirty="0"/>
          </a:p>
        </p:txBody>
      </p:sp>
    </p:spTree>
    <p:extLst>
      <p:ext uri="{BB962C8B-B14F-4D97-AF65-F5344CB8AC3E}">
        <p14:creationId xmlns:p14="http://schemas.microsoft.com/office/powerpoint/2010/main" val="310567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6925504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31</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6925504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33</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34</a:t>
            </a:fld>
            <a:endParaRPr lang="en-US" dirty="0"/>
          </a:p>
        </p:txBody>
      </p:sp>
    </p:spTree>
    <p:extLst>
      <p:ext uri="{BB962C8B-B14F-4D97-AF65-F5344CB8AC3E}">
        <p14:creationId xmlns:p14="http://schemas.microsoft.com/office/powerpoint/2010/main" val="31056779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35</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6925504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37</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38</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6925504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40</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5</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UPDATED</a:t>
            </a:r>
            <a:endParaRPr lang="en-US" b="1" dirty="0"/>
          </a:p>
        </p:txBody>
      </p:sp>
      <p:sp>
        <p:nvSpPr>
          <p:cNvPr id="4" name="Slide Number Placeholder 3"/>
          <p:cNvSpPr>
            <a:spLocks noGrp="1"/>
          </p:cNvSpPr>
          <p:nvPr>
            <p:ph type="sldNum" sz="quarter" idx="10"/>
          </p:nvPr>
        </p:nvSpPr>
        <p:spPr/>
        <p:txBody>
          <a:bodyPr/>
          <a:lstStyle/>
          <a:p>
            <a:fld id="{16D9DCE5-5103-4FC2-A56B-B9D2798A819F}" type="slidenum">
              <a:rPr lang="en-US" smtClean="0"/>
              <a:t>41</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16925504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43</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44</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169255047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46</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47</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16925504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49</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50</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6</a:t>
            </a:fld>
            <a:endParaRPr lang="en-US" dirty="0"/>
          </a:p>
        </p:txBody>
      </p:sp>
    </p:spTree>
    <p:extLst>
      <p:ext uri="{BB962C8B-B14F-4D97-AF65-F5344CB8AC3E}">
        <p14:creationId xmlns:p14="http://schemas.microsoft.com/office/powerpoint/2010/main" val="310567797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169255047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52</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53</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16925504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 </a:t>
            </a:r>
            <a:r>
              <a:rPr lang="en-US" b="0" dirty="0"/>
              <a:t>– drastic change from previous data with Bronx and Manhattan… </a:t>
            </a:r>
            <a:endParaRPr lang="en-US" b="1" dirty="0"/>
          </a:p>
        </p:txBody>
      </p:sp>
      <p:sp>
        <p:nvSpPr>
          <p:cNvPr id="4" name="Slide Number Placeholder 3"/>
          <p:cNvSpPr>
            <a:spLocks noGrp="1"/>
          </p:cNvSpPr>
          <p:nvPr>
            <p:ph type="sldNum" sz="quarter" idx="10"/>
          </p:nvPr>
        </p:nvSpPr>
        <p:spPr/>
        <p:txBody>
          <a:bodyPr/>
          <a:lstStyle/>
          <a:p>
            <a:fld id="{16D9DCE5-5103-4FC2-A56B-B9D2798A819F}" type="slidenum">
              <a:rPr lang="en-US" smtClean="0"/>
              <a:t>55</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56</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16925504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D9DCE5-5103-4FC2-A56B-B9D2798A819F}" type="slidenum">
              <a:rPr lang="en-US" smtClean="0"/>
              <a:t>58</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D9DCE5-5103-4FC2-A56B-B9D2798A819F}" type="slidenum">
              <a:rPr lang="en-US" smtClean="0"/>
              <a:t>59</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1692550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7</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61</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62</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169255047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64</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16925504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66</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67</a:t>
            </a:fld>
            <a:endParaRPr lang="en-US" dirty="0">
              <a:solidFill>
                <a:prstClr val="black"/>
              </a:solidFill>
            </a:endParaRPr>
          </a:p>
        </p:txBody>
      </p:sp>
    </p:spTree>
    <p:extLst>
      <p:ext uri="{BB962C8B-B14F-4D97-AF65-F5344CB8AC3E}">
        <p14:creationId xmlns:p14="http://schemas.microsoft.com/office/powerpoint/2010/main" val="16925504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68</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94FEFA-7F39-4FC6-BF2A-605ECD23366E}" type="slidenum">
              <a:rPr lang="en-US" smtClean="0"/>
              <a:t>69</a:t>
            </a:fld>
            <a:endParaRPr lang="en-US"/>
          </a:p>
        </p:txBody>
      </p:sp>
    </p:spTree>
    <p:extLst>
      <p:ext uri="{BB962C8B-B14F-4D97-AF65-F5344CB8AC3E}">
        <p14:creationId xmlns:p14="http://schemas.microsoft.com/office/powerpoint/2010/main" val="1546394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692550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9</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10</a:t>
            </a:fld>
            <a:endParaRPr lang="en-US" dirty="0"/>
          </a:p>
        </p:txBody>
      </p:sp>
    </p:spTree>
    <p:extLst>
      <p:ext uri="{BB962C8B-B14F-4D97-AF65-F5344CB8AC3E}">
        <p14:creationId xmlns:p14="http://schemas.microsoft.com/office/powerpoint/2010/main" val="3105677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1">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2" name="Title 1"/>
          <p:cNvSpPr>
            <a:spLocks noGrp="1"/>
          </p:cNvSpPr>
          <p:nvPr>
            <p:ph type="ctrTitle" hasCustomPrompt="1"/>
          </p:nvPr>
        </p:nvSpPr>
        <p:spPr>
          <a:xfrm>
            <a:off x="1044477" y="2012874"/>
            <a:ext cx="7783996" cy="1421928"/>
          </a:xfrm>
        </p:spPr>
        <p:txBody>
          <a:bodyPr anchor="b">
            <a:spAutoFit/>
          </a:bodyPr>
          <a:lstStyle>
            <a:lvl1pPr algn="l">
              <a:lnSpc>
                <a:spcPct val="80000"/>
              </a:lnSpc>
              <a:defRPr sz="54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044477" y="3665825"/>
            <a:ext cx="7783996" cy="387798"/>
          </a:xfrm>
          <a:prstGeom prst="rect">
            <a:avLst/>
          </a:prstGeom>
        </p:spPr>
        <p:txBody>
          <a:bodyPr wrap="square" anchor="t">
            <a:spAutoFit/>
          </a:bodyPr>
          <a:lstStyle>
            <a:lvl1pPr marL="0" indent="0" algn="l">
              <a:lnSpc>
                <a:spcPct val="80000"/>
              </a:lnSpc>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234670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ontent +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609600" y="1253408"/>
            <a:ext cx="10969625" cy="363176"/>
          </a:xfrm>
          <a:prstGeom prst="rect">
            <a:avLst/>
          </a:prstGeom>
        </p:spPr>
        <p:txBody>
          <a:bodyPr>
            <a:spAutoFit/>
          </a:bodyPr>
          <a:lstStyle>
            <a:lvl1pPr marL="0" indent="0">
              <a:lnSpc>
                <a:spcPct val="80000"/>
              </a:lnSpc>
              <a:buNone/>
              <a:defRPr sz="2200">
                <a:latin typeface="Arial" panose="020B0604020202020204" pitchFamily="34" charset="0"/>
                <a:cs typeface="Arial" panose="020B0604020202020204" pitchFamily="34" charset="0"/>
              </a:defRPr>
            </a:lvl1pPr>
            <a:lvl2pPr marL="0" indent="0">
              <a:buNone/>
              <a:defRPr sz="2600"/>
            </a:lvl2pPr>
            <a:lvl3pPr marL="0" indent="0">
              <a:buNone/>
              <a:defRPr sz="2600"/>
            </a:lvl3pPr>
            <a:lvl4pPr marL="0" indent="0">
              <a:buNone/>
              <a:defRPr sz="2600"/>
            </a:lvl4pPr>
            <a:lvl5pPr marL="0" indent="0">
              <a:buNone/>
              <a:defRPr sz="2600"/>
            </a:lvl5pPr>
          </a:lstStyle>
          <a:p>
            <a:pPr lvl="0"/>
            <a:r>
              <a:rPr lang="en-US" dirty="0"/>
              <a:t>CLICK TO EDIT MASTER TEXT STYLES</a:t>
            </a:r>
          </a:p>
        </p:txBody>
      </p:sp>
      <p:pic>
        <p:nvPicPr>
          <p:cNvPr id="7" name="Picture 6"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288903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67828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1A">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10" name="Title 1"/>
          <p:cNvSpPr>
            <a:spLocks noGrp="1"/>
          </p:cNvSpPr>
          <p:nvPr>
            <p:ph type="ctrTitle" hasCustomPrompt="1"/>
          </p:nvPr>
        </p:nvSpPr>
        <p:spPr>
          <a:xfrm>
            <a:off x="1044477" y="2223881"/>
            <a:ext cx="7783996" cy="1421928"/>
          </a:xfrm>
        </p:spPr>
        <p:txBody>
          <a:bodyPr anchor="ctr">
            <a:spAutoFit/>
          </a:bodyPr>
          <a:lstStyle>
            <a:lvl1pPr algn="l">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800828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1B">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10" name="Title 1"/>
          <p:cNvSpPr>
            <a:spLocks noGrp="1"/>
          </p:cNvSpPr>
          <p:nvPr>
            <p:ph type="ctrTitle" hasCustomPrompt="1"/>
          </p:nvPr>
        </p:nvSpPr>
        <p:spPr>
          <a:xfrm>
            <a:off x="1672382" y="2223881"/>
            <a:ext cx="7783996" cy="1421928"/>
          </a:xfrm>
        </p:spPr>
        <p:txBody>
          <a:bodyPr anchor="ctr">
            <a:spAutoFit/>
          </a:bodyPr>
          <a:lstStyle>
            <a:lvl1pPr algn="r">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4073865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2A">
    <p:spTree>
      <p:nvGrpSpPr>
        <p:cNvPr id="1" name=""/>
        <p:cNvGrpSpPr/>
        <p:nvPr/>
      </p:nvGrpSpPr>
      <p:grpSpPr>
        <a:xfrm>
          <a:off x="0" y="0"/>
          <a:ext cx="0" cy="0"/>
          <a:chOff x="0" y="0"/>
          <a:chExt cx="0" cy="0"/>
        </a:xfrm>
      </p:grpSpPr>
      <p:pic>
        <p:nvPicPr>
          <p:cNvPr id="3" name="Picture 2"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575" t="12359" b="51882"/>
          <a:stretch/>
        </p:blipFill>
        <p:spPr>
          <a:xfrm>
            <a:off x="-1" y="0"/>
            <a:ext cx="12188826" cy="6858001"/>
          </a:xfrm>
          <a:prstGeom prst="rect">
            <a:avLst/>
          </a:prstGeom>
        </p:spPr>
      </p:pic>
      <p:sp>
        <p:nvSpPr>
          <p:cNvPr id="2" name="Title 1"/>
          <p:cNvSpPr>
            <a:spLocks noGrp="1"/>
          </p:cNvSpPr>
          <p:nvPr>
            <p:ph type="title" hasCustomPrompt="1"/>
          </p:nvPr>
        </p:nvSpPr>
        <p:spPr>
          <a:xfrm>
            <a:off x="1112362" y="2415029"/>
            <a:ext cx="7288688" cy="2086725"/>
          </a:xfrm>
        </p:spPr>
        <p:txBody>
          <a:bodyPr anchor="ctr"/>
          <a:lstStyle>
            <a:lvl1pPr>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342047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2B">
    <p:spTree>
      <p:nvGrpSpPr>
        <p:cNvPr id="1" name=""/>
        <p:cNvGrpSpPr/>
        <p:nvPr/>
      </p:nvGrpSpPr>
      <p:grpSpPr>
        <a:xfrm>
          <a:off x="0" y="0"/>
          <a:ext cx="0" cy="0"/>
          <a:chOff x="0" y="0"/>
          <a:chExt cx="0" cy="0"/>
        </a:xfrm>
      </p:grpSpPr>
      <p:pic>
        <p:nvPicPr>
          <p:cNvPr id="5" name="Picture 4"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575" t="12359" b="51882"/>
          <a:stretch/>
        </p:blipFill>
        <p:spPr>
          <a:xfrm>
            <a:off x="-1" y="0"/>
            <a:ext cx="12188826" cy="6858001"/>
          </a:xfrm>
          <a:prstGeom prst="rect">
            <a:avLst/>
          </a:prstGeom>
        </p:spPr>
      </p:pic>
      <p:pic>
        <p:nvPicPr>
          <p:cNvPr id="6" name="Picture 5"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
        <p:nvSpPr>
          <p:cNvPr id="2" name="Title 1"/>
          <p:cNvSpPr>
            <a:spLocks noGrp="1"/>
          </p:cNvSpPr>
          <p:nvPr>
            <p:ph type="title" hasCustomPrompt="1"/>
          </p:nvPr>
        </p:nvSpPr>
        <p:spPr>
          <a:xfrm>
            <a:off x="863602" y="2791905"/>
            <a:ext cx="7683500" cy="1274195"/>
          </a:xfrm>
        </p:spPr>
        <p:txBody>
          <a:bodyPr anchor="ctr"/>
          <a:lstStyle>
            <a:lvl1pPr algn="r">
              <a:lnSpc>
                <a:spcPct val="80000"/>
              </a:lnSpc>
              <a:defRPr sz="48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440394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3A">
    <p:spTree>
      <p:nvGrpSpPr>
        <p:cNvPr id="1" name=""/>
        <p:cNvGrpSpPr/>
        <p:nvPr/>
      </p:nvGrpSpPr>
      <p:grpSpPr>
        <a:xfrm>
          <a:off x="0" y="0"/>
          <a:ext cx="0" cy="0"/>
          <a:chOff x="0" y="0"/>
          <a:chExt cx="0" cy="0"/>
        </a:xfrm>
      </p:grpSpPr>
      <p:pic>
        <p:nvPicPr>
          <p:cNvPr id="5" name="Picture 4" descr="15_007_01_04_01_006.jpg"/>
          <p:cNvPicPr>
            <a:picLocks noChangeAspect="1"/>
          </p:cNvPicPr>
          <p:nvPr userDrawn="1"/>
        </p:nvPicPr>
        <p:blipFill rotWithShape="1">
          <a:blip r:embed="rId2">
            <a:extLst>
              <a:ext uri="{28A0092B-C50C-407E-A947-70E740481C1C}">
                <a14:useLocalDpi xmlns:a14="http://schemas.microsoft.com/office/drawing/2010/main" val="0"/>
              </a:ext>
            </a:extLst>
          </a:blip>
          <a:srcRect t="15455"/>
          <a:stretch/>
        </p:blipFill>
        <p:spPr>
          <a:xfrm>
            <a:off x="2" y="0"/>
            <a:ext cx="12188826" cy="6858000"/>
          </a:xfrm>
          <a:prstGeom prst="rect">
            <a:avLst/>
          </a:prstGeom>
          <a:noFill/>
          <a:ln>
            <a:noFill/>
          </a:ln>
        </p:spPr>
      </p:pic>
      <p:sp>
        <p:nvSpPr>
          <p:cNvPr id="2" name="Title 1"/>
          <p:cNvSpPr>
            <a:spLocks noGrp="1"/>
          </p:cNvSpPr>
          <p:nvPr>
            <p:ph type="title" hasCustomPrompt="1"/>
          </p:nvPr>
        </p:nvSpPr>
        <p:spPr>
          <a:xfrm>
            <a:off x="1066801" y="1666744"/>
            <a:ext cx="3949699" cy="1569660"/>
          </a:xfrm>
        </p:spPr>
        <p:txBody>
          <a:bodyPr anchor="t"/>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39761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3B">
    <p:spTree>
      <p:nvGrpSpPr>
        <p:cNvPr id="1" name=""/>
        <p:cNvGrpSpPr/>
        <p:nvPr/>
      </p:nvGrpSpPr>
      <p:grpSpPr>
        <a:xfrm>
          <a:off x="0" y="0"/>
          <a:ext cx="0" cy="0"/>
          <a:chOff x="0" y="0"/>
          <a:chExt cx="0" cy="0"/>
        </a:xfrm>
      </p:grpSpPr>
      <p:pic>
        <p:nvPicPr>
          <p:cNvPr id="6" name="Picture 5"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3884" r="37265" b="5515"/>
          <a:stretch/>
        </p:blipFill>
        <p:spPr>
          <a:xfrm>
            <a:off x="3" y="386816"/>
            <a:ext cx="6056504" cy="6471184"/>
          </a:xfrm>
          <a:prstGeom prst="rect">
            <a:avLst/>
          </a:prstGeom>
          <a:noFill/>
          <a:ln>
            <a:noFill/>
          </a:ln>
        </p:spPr>
      </p:pic>
      <p:sp>
        <p:nvSpPr>
          <p:cNvPr id="2" name="Title 1"/>
          <p:cNvSpPr>
            <a:spLocks noGrp="1"/>
          </p:cNvSpPr>
          <p:nvPr>
            <p:ph type="title" hasCustomPrompt="1"/>
          </p:nvPr>
        </p:nvSpPr>
        <p:spPr>
          <a:xfrm>
            <a:off x="6223189" y="3865206"/>
            <a:ext cx="4578163" cy="830997"/>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1011995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3C">
    <p:spTree>
      <p:nvGrpSpPr>
        <p:cNvPr id="1" name=""/>
        <p:cNvGrpSpPr/>
        <p:nvPr/>
      </p:nvGrpSpPr>
      <p:grpSpPr>
        <a:xfrm>
          <a:off x="0" y="0"/>
          <a:ext cx="0" cy="0"/>
          <a:chOff x="0" y="0"/>
          <a:chExt cx="0" cy="0"/>
        </a:xfrm>
      </p:grpSpPr>
      <p:pic>
        <p:nvPicPr>
          <p:cNvPr id="8" name="Picture 7"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3722" t="20098" b="8185"/>
          <a:stretch/>
        </p:blipFill>
        <p:spPr>
          <a:xfrm>
            <a:off x="0" y="-1"/>
            <a:ext cx="12188825" cy="6858001"/>
          </a:xfrm>
          <a:prstGeom prst="rect">
            <a:avLst/>
          </a:prstGeom>
        </p:spPr>
      </p:pic>
      <p:sp>
        <p:nvSpPr>
          <p:cNvPr id="2" name="Title 1"/>
          <p:cNvSpPr>
            <a:spLocks noGrp="1"/>
          </p:cNvSpPr>
          <p:nvPr>
            <p:ph type="title" hasCustomPrompt="1"/>
          </p:nvPr>
        </p:nvSpPr>
        <p:spPr>
          <a:xfrm>
            <a:off x="6956693" y="3130830"/>
            <a:ext cx="3997057" cy="1200329"/>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42589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3D">
    <p:spTree>
      <p:nvGrpSpPr>
        <p:cNvPr id="1" name=""/>
        <p:cNvGrpSpPr/>
        <p:nvPr/>
      </p:nvGrpSpPr>
      <p:grpSpPr>
        <a:xfrm>
          <a:off x="0" y="0"/>
          <a:ext cx="0" cy="0"/>
          <a:chOff x="0" y="0"/>
          <a:chExt cx="0" cy="0"/>
        </a:xfrm>
      </p:grpSpPr>
      <p:pic>
        <p:nvPicPr>
          <p:cNvPr id="9" name="Picture 8" descr="15_007_01_02_02_026.jpg"/>
          <p:cNvPicPr>
            <a:picLocks noChangeAspect="1"/>
          </p:cNvPicPr>
          <p:nvPr userDrawn="1"/>
        </p:nvPicPr>
        <p:blipFill rotWithShape="1">
          <a:blip r:embed="rId2">
            <a:extLst>
              <a:ext uri="{28A0092B-C50C-407E-A947-70E740481C1C}">
                <a14:useLocalDpi xmlns:a14="http://schemas.microsoft.com/office/drawing/2010/main" val="0"/>
              </a:ext>
            </a:extLst>
          </a:blip>
          <a:srcRect l="10815" t="18449" r="4358" b="10133"/>
          <a:stretch/>
        </p:blipFill>
        <p:spPr>
          <a:xfrm>
            <a:off x="0" y="0"/>
            <a:ext cx="12188825" cy="6858000"/>
          </a:xfrm>
          <a:prstGeom prst="rect">
            <a:avLst/>
          </a:prstGeom>
        </p:spPr>
      </p:pic>
      <p:sp>
        <p:nvSpPr>
          <p:cNvPr id="2" name="Title 1"/>
          <p:cNvSpPr>
            <a:spLocks noGrp="1"/>
          </p:cNvSpPr>
          <p:nvPr>
            <p:ph type="title" hasCustomPrompt="1"/>
          </p:nvPr>
        </p:nvSpPr>
        <p:spPr>
          <a:xfrm>
            <a:off x="3516296" y="1220737"/>
            <a:ext cx="8316212" cy="1175706"/>
          </a:xfrm>
        </p:spPr>
        <p:txBody>
          <a:bodyPr anchor="t"/>
          <a:lstStyle>
            <a:lvl1pPr algn="r">
              <a:lnSpc>
                <a:spcPct val="80000"/>
              </a:lnSpc>
              <a:defRPr sz="44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774068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2">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2" name="Title 1"/>
          <p:cNvSpPr>
            <a:spLocks noGrp="1"/>
          </p:cNvSpPr>
          <p:nvPr>
            <p:ph type="ctrTitle" hasCustomPrompt="1"/>
          </p:nvPr>
        </p:nvSpPr>
        <p:spPr>
          <a:xfrm>
            <a:off x="1588310" y="1200342"/>
            <a:ext cx="7783996" cy="2234458"/>
          </a:xfrm>
        </p:spPr>
        <p:txBody>
          <a:bodyPr anchor="b">
            <a:spAutoFit/>
          </a:bodyPr>
          <a:lstStyle>
            <a:lvl1pPr algn="r">
              <a:lnSpc>
                <a:spcPct val="80000"/>
              </a:lnSpc>
              <a:defRPr sz="5800">
                <a:solidFill>
                  <a:schemeClr val="tx1"/>
                </a:solidFill>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88310" y="3665825"/>
            <a:ext cx="7783996" cy="338554"/>
          </a:xfrm>
          <a:prstGeom prst="rect">
            <a:avLst/>
          </a:prstGeom>
        </p:spPr>
        <p:txBody>
          <a:bodyPr wrap="square" anchor="t">
            <a:spAutoFit/>
          </a:bodyPr>
          <a:lstStyle>
            <a:lvl1pPr marL="0" indent="0" algn="r">
              <a:lnSpc>
                <a:spcPct val="8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834440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3E">
    <p:spTree>
      <p:nvGrpSpPr>
        <p:cNvPr id="1" name=""/>
        <p:cNvGrpSpPr/>
        <p:nvPr/>
      </p:nvGrpSpPr>
      <p:grpSpPr>
        <a:xfrm>
          <a:off x="0" y="0"/>
          <a:ext cx="0" cy="0"/>
          <a:chOff x="0" y="0"/>
          <a:chExt cx="0" cy="0"/>
        </a:xfrm>
      </p:grpSpPr>
      <p:pic>
        <p:nvPicPr>
          <p:cNvPr id="7" name="Picture 6" descr="15_007_01_04_01_020.jpg"/>
          <p:cNvPicPr>
            <a:picLocks noChangeAspect="1"/>
          </p:cNvPicPr>
          <p:nvPr userDrawn="1"/>
        </p:nvPicPr>
        <p:blipFill rotWithShape="1">
          <a:blip r:embed="rId2">
            <a:extLst>
              <a:ext uri="{28A0092B-C50C-407E-A947-70E740481C1C}">
                <a14:useLocalDpi xmlns:a14="http://schemas.microsoft.com/office/drawing/2010/main" val="0"/>
              </a:ext>
            </a:extLst>
          </a:blip>
          <a:srcRect l="4054" r="15715" b="1824"/>
          <a:stretch/>
        </p:blipFill>
        <p:spPr>
          <a:xfrm>
            <a:off x="-12743" y="0"/>
            <a:ext cx="8267744" cy="6858000"/>
          </a:xfrm>
          <a:prstGeom prst="rect">
            <a:avLst/>
          </a:prstGeom>
          <a:solidFill>
            <a:srgbClr val="F2F0F6"/>
          </a:solidFill>
        </p:spPr>
      </p:pic>
      <p:sp>
        <p:nvSpPr>
          <p:cNvPr id="8" name="Freeform 7"/>
          <p:cNvSpPr/>
          <p:nvPr userDrawn="1"/>
        </p:nvSpPr>
        <p:spPr>
          <a:xfrm>
            <a:off x="8104347" y="0"/>
            <a:ext cx="247174" cy="6858000"/>
          </a:xfrm>
          <a:custGeom>
            <a:avLst/>
            <a:gdLst>
              <a:gd name="connsiteX0" fmla="*/ 228600 w 228600"/>
              <a:gd name="connsiteY0" fmla="*/ 12700 h 6858000"/>
              <a:gd name="connsiteX1" fmla="*/ 76200 w 228600"/>
              <a:gd name="connsiteY1" fmla="*/ 12700 h 6858000"/>
              <a:gd name="connsiteX2" fmla="*/ 0 w 228600"/>
              <a:gd name="connsiteY2" fmla="*/ 6858000 h 6858000"/>
              <a:gd name="connsiteX3" fmla="*/ 228600 w 228600"/>
              <a:gd name="connsiteY3" fmla="*/ 6858000 h 6858000"/>
              <a:gd name="connsiteX4" fmla="*/ 228600 w 228600"/>
              <a:gd name="connsiteY4" fmla="*/ 0 h 6858000"/>
              <a:gd name="connsiteX0" fmla="*/ 259080 w 259080"/>
              <a:gd name="connsiteY0" fmla="*/ 12700 h 6858000"/>
              <a:gd name="connsiteX1" fmla="*/ 106680 w 259080"/>
              <a:gd name="connsiteY1" fmla="*/ 12700 h 6858000"/>
              <a:gd name="connsiteX2" fmla="*/ 0 w 259080"/>
              <a:gd name="connsiteY2" fmla="*/ 6850380 h 6858000"/>
              <a:gd name="connsiteX3" fmla="*/ 259080 w 259080"/>
              <a:gd name="connsiteY3" fmla="*/ 6858000 h 6858000"/>
              <a:gd name="connsiteX4" fmla="*/ 259080 w 259080"/>
              <a:gd name="connsiteY4" fmla="*/ 0 h 6858000"/>
              <a:gd name="connsiteX0" fmla="*/ 251936 w 251936"/>
              <a:gd name="connsiteY0" fmla="*/ 12700 h 6858000"/>
              <a:gd name="connsiteX1" fmla="*/ 99536 w 251936"/>
              <a:gd name="connsiteY1" fmla="*/ 12700 h 6858000"/>
              <a:gd name="connsiteX2" fmla="*/ 0 w 251936"/>
              <a:gd name="connsiteY2" fmla="*/ 6857524 h 6858000"/>
              <a:gd name="connsiteX3" fmla="*/ 251936 w 251936"/>
              <a:gd name="connsiteY3" fmla="*/ 6858000 h 6858000"/>
              <a:gd name="connsiteX4" fmla="*/ 251936 w 251936"/>
              <a:gd name="connsiteY4" fmla="*/ 0 h 6858000"/>
              <a:gd name="connsiteX0" fmla="*/ 247174 w 247174"/>
              <a:gd name="connsiteY0" fmla="*/ 12700 h 6858000"/>
              <a:gd name="connsiteX1" fmla="*/ 94774 w 247174"/>
              <a:gd name="connsiteY1" fmla="*/ 12700 h 6858000"/>
              <a:gd name="connsiteX2" fmla="*/ 0 w 247174"/>
              <a:gd name="connsiteY2" fmla="*/ 6857524 h 6858000"/>
              <a:gd name="connsiteX3" fmla="*/ 247174 w 247174"/>
              <a:gd name="connsiteY3" fmla="*/ 6858000 h 6858000"/>
              <a:gd name="connsiteX4" fmla="*/ 247174 w 2471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74" h="6858000">
                <a:moveTo>
                  <a:pt x="247174" y="12700"/>
                </a:moveTo>
                <a:lnTo>
                  <a:pt x="94774" y="12700"/>
                </a:lnTo>
                <a:lnTo>
                  <a:pt x="0" y="6857524"/>
                </a:lnTo>
                <a:lnTo>
                  <a:pt x="247174" y="6858000"/>
                </a:lnTo>
                <a:lnTo>
                  <a:pt x="247174" y="0"/>
                </a:lnTo>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hasCustomPrompt="1"/>
          </p:nvPr>
        </p:nvSpPr>
        <p:spPr>
          <a:xfrm>
            <a:off x="8370570" y="3672746"/>
            <a:ext cx="3461938" cy="1200329"/>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12546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3F">
    <p:spTree>
      <p:nvGrpSpPr>
        <p:cNvPr id="1" name=""/>
        <p:cNvGrpSpPr/>
        <p:nvPr/>
      </p:nvGrpSpPr>
      <p:grpSpPr>
        <a:xfrm>
          <a:off x="0" y="0"/>
          <a:ext cx="0" cy="0"/>
          <a:chOff x="0" y="0"/>
          <a:chExt cx="0" cy="0"/>
        </a:xfrm>
      </p:grpSpPr>
      <p:pic>
        <p:nvPicPr>
          <p:cNvPr id="5" name="Picture 4" descr="15_007_01_04_01_006.jpg"/>
          <p:cNvPicPr>
            <a:picLocks noChangeAspect="1"/>
          </p:cNvPicPr>
          <p:nvPr userDrawn="1"/>
        </p:nvPicPr>
        <p:blipFill rotWithShape="1">
          <a:blip r:embed="rId2">
            <a:extLst>
              <a:ext uri="{28A0092B-C50C-407E-A947-70E740481C1C}">
                <a14:useLocalDpi xmlns:a14="http://schemas.microsoft.com/office/drawing/2010/main" val="0"/>
              </a:ext>
            </a:extLst>
          </a:blip>
          <a:srcRect t="15455"/>
          <a:stretch/>
        </p:blipFill>
        <p:spPr>
          <a:xfrm>
            <a:off x="2" y="0"/>
            <a:ext cx="12188826" cy="6858000"/>
          </a:xfrm>
          <a:prstGeom prst="rect">
            <a:avLst/>
          </a:prstGeom>
          <a:noFill/>
          <a:ln>
            <a:noFill/>
          </a:ln>
        </p:spPr>
      </p:pic>
      <p:sp>
        <p:nvSpPr>
          <p:cNvPr id="2" name="Title 1"/>
          <p:cNvSpPr>
            <a:spLocks noGrp="1"/>
          </p:cNvSpPr>
          <p:nvPr>
            <p:ph type="title" hasCustomPrompt="1"/>
          </p:nvPr>
        </p:nvSpPr>
        <p:spPr>
          <a:xfrm>
            <a:off x="1219201" y="2507554"/>
            <a:ext cx="3949699" cy="1569660"/>
          </a:xfrm>
        </p:spPr>
        <p:txBody>
          <a:bodyPr anchor="t"/>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03395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vider 3F">
    <p:spTree>
      <p:nvGrpSpPr>
        <p:cNvPr id="1" name=""/>
        <p:cNvGrpSpPr/>
        <p:nvPr/>
      </p:nvGrpSpPr>
      <p:grpSpPr>
        <a:xfrm>
          <a:off x="0" y="0"/>
          <a:ext cx="0" cy="0"/>
          <a:chOff x="0" y="0"/>
          <a:chExt cx="0" cy="0"/>
        </a:xfrm>
      </p:grpSpPr>
      <p:pic>
        <p:nvPicPr>
          <p:cNvPr id="4" name="Picture 3" descr="15_007_01_04_01_02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824" cy="6858000"/>
          </a:xfrm>
          <a:prstGeom prst="rect">
            <a:avLst/>
          </a:prstGeom>
        </p:spPr>
      </p:pic>
      <p:sp>
        <p:nvSpPr>
          <p:cNvPr id="2" name="Title 1"/>
          <p:cNvSpPr>
            <a:spLocks noGrp="1"/>
          </p:cNvSpPr>
          <p:nvPr>
            <p:ph type="title" hasCustomPrompt="1"/>
          </p:nvPr>
        </p:nvSpPr>
        <p:spPr>
          <a:xfrm>
            <a:off x="7894529" y="2967060"/>
            <a:ext cx="3949699" cy="1126462"/>
          </a:xfrm>
        </p:spPr>
        <p:txBody>
          <a:bodyPr anchor="t"/>
          <a:lstStyle>
            <a:lvl1pPr algn="l">
              <a:lnSpc>
                <a:spcPct val="80000"/>
              </a:lnSpc>
              <a:defRPr sz="28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52616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3G">
    <p:spTree>
      <p:nvGrpSpPr>
        <p:cNvPr id="1" name=""/>
        <p:cNvGrpSpPr/>
        <p:nvPr/>
      </p:nvGrpSpPr>
      <p:grpSpPr>
        <a:xfrm>
          <a:off x="0" y="0"/>
          <a:ext cx="0" cy="0"/>
          <a:chOff x="0" y="0"/>
          <a:chExt cx="0" cy="0"/>
        </a:xfrm>
      </p:grpSpPr>
      <p:pic>
        <p:nvPicPr>
          <p:cNvPr id="7" name="Picture 6" descr="15_007_01_05_05_005.jpg"/>
          <p:cNvPicPr>
            <a:picLocks noChangeAspect="1"/>
          </p:cNvPicPr>
          <p:nvPr userDrawn="1"/>
        </p:nvPicPr>
        <p:blipFill rotWithShape="1">
          <a:blip r:embed="rId2">
            <a:extLst>
              <a:ext uri="{28A0092B-C50C-407E-A947-70E740481C1C}">
                <a14:useLocalDpi xmlns:a14="http://schemas.microsoft.com/office/drawing/2010/main" val="0"/>
              </a:ext>
            </a:extLst>
          </a:blip>
          <a:srcRect t="6759" r="3236" b="9725"/>
          <a:stretch/>
        </p:blipFill>
        <p:spPr>
          <a:xfrm>
            <a:off x="-28647" y="0"/>
            <a:ext cx="12246119" cy="6858000"/>
          </a:xfrm>
          <a:prstGeom prst="rect">
            <a:avLst/>
          </a:prstGeom>
          <a:solidFill>
            <a:srgbClr val="F2F0F6"/>
          </a:solidFill>
        </p:spPr>
      </p:pic>
      <p:sp>
        <p:nvSpPr>
          <p:cNvPr id="2" name="Title 1"/>
          <p:cNvSpPr>
            <a:spLocks noGrp="1"/>
          </p:cNvSpPr>
          <p:nvPr>
            <p:ph type="title" hasCustomPrompt="1"/>
          </p:nvPr>
        </p:nvSpPr>
        <p:spPr>
          <a:xfrm>
            <a:off x="1095374" y="3638198"/>
            <a:ext cx="3914770" cy="1311128"/>
          </a:xfrm>
        </p:spPr>
        <p:txBody>
          <a:bodyPr anchor="t"/>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20717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sp>
        <p:nvSpPr>
          <p:cNvPr id="5" name="Picture Placeholder 4"/>
          <p:cNvSpPr>
            <a:spLocks noGrp="1"/>
          </p:cNvSpPr>
          <p:nvPr>
            <p:ph type="pic" sz="quarter" idx="10"/>
          </p:nvPr>
        </p:nvSpPr>
        <p:spPr>
          <a:xfrm>
            <a:off x="723741" y="1251051"/>
            <a:ext cx="6838996" cy="4578253"/>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stStyle>
          <a:p>
            <a:endParaRPr lang="en-US" dirty="0"/>
          </a:p>
        </p:txBody>
      </p:sp>
      <p:pic>
        <p:nvPicPr>
          <p:cNvPr id="6" name="Picture 5"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2328655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Layout 3">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1962" y="1476375"/>
            <a:ext cx="5165730" cy="3441669"/>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endParaRPr lang="en-US" dirty="0"/>
          </a:p>
        </p:txBody>
      </p:sp>
      <p:sp>
        <p:nvSpPr>
          <p:cNvPr id="8" name="Picture Placeholder 7"/>
          <p:cNvSpPr>
            <a:spLocks noGrp="1"/>
          </p:cNvSpPr>
          <p:nvPr>
            <p:ph type="pic" sz="quarter" idx="11"/>
          </p:nvPr>
        </p:nvSpPr>
        <p:spPr>
          <a:xfrm>
            <a:off x="6291139" y="1476375"/>
            <a:ext cx="5165853" cy="34417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endParaRPr lang="en-US" dirty="0"/>
          </a:p>
        </p:txBody>
      </p:sp>
      <p:sp>
        <p:nvSpPr>
          <p:cNvPr id="2" name="Title 1"/>
          <p:cNvSpPr>
            <a:spLocks noGrp="1"/>
          </p:cNvSpPr>
          <p:nvPr>
            <p:ph type="title" hasCustomPrompt="1"/>
          </p:nvPr>
        </p:nvSpPr>
        <p:spPr>
          <a:xfrm>
            <a:off x="609441" y="615311"/>
            <a:ext cx="10969943" cy="461665"/>
          </a:xfrm>
        </p:spPr>
        <p:txBody>
          <a:bodyPr/>
          <a:lstStyle>
            <a:lvl1pPr>
              <a:lnSpc>
                <a:spcPct val="80000"/>
              </a:lnSpc>
              <a:defRPr sz="3000" b="1" i="0">
                <a:solidFill>
                  <a:schemeClr val="tx1"/>
                </a:solidFill>
              </a:defRPr>
            </a:lvl1pPr>
          </a:lstStyle>
          <a:p>
            <a:r>
              <a:rPr lang="en-US" dirty="0"/>
              <a:t>CLICK TO EDIT MASTER TITLE STYLE</a:t>
            </a:r>
          </a:p>
        </p:txBody>
      </p:sp>
      <p:pic>
        <p:nvPicPr>
          <p:cNvPr id="6" name="Picture 5"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187879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Layout 4">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9442" y="1764937"/>
            <a:ext cx="3474720" cy="2864583"/>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sp>
        <p:nvSpPr>
          <p:cNvPr id="8" name="Picture Placeholder 7"/>
          <p:cNvSpPr>
            <a:spLocks noGrp="1"/>
          </p:cNvSpPr>
          <p:nvPr>
            <p:ph type="pic" sz="quarter" idx="11"/>
          </p:nvPr>
        </p:nvSpPr>
        <p:spPr>
          <a:xfrm>
            <a:off x="4357055" y="1764921"/>
            <a:ext cx="3474720" cy="2864608"/>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sp>
        <p:nvSpPr>
          <p:cNvPr id="6" name="Picture Placeholder 5"/>
          <p:cNvSpPr>
            <a:spLocks noGrp="1"/>
          </p:cNvSpPr>
          <p:nvPr>
            <p:ph type="pic" sz="quarter" idx="12"/>
          </p:nvPr>
        </p:nvSpPr>
        <p:spPr>
          <a:xfrm>
            <a:off x="8104664" y="1764921"/>
            <a:ext cx="3474720" cy="2864608"/>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pic>
        <p:nvPicPr>
          <p:cNvPr id="7" name="Picture 6"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1608968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instein Logo Lock-u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grpSp>
        <p:nvGrpSpPr>
          <p:cNvPr id="4" name="Group 3"/>
          <p:cNvGrpSpPr/>
          <p:nvPr userDrawn="1"/>
        </p:nvGrpSpPr>
        <p:grpSpPr>
          <a:xfrm>
            <a:off x="8347406" y="6064247"/>
            <a:ext cx="3700329" cy="663582"/>
            <a:chOff x="8347406" y="6064247"/>
            <a:chExt cx="3700329" cy="663582"/>
          </a:xfrm>
        </p:grpSpPr>
        <p:pic>
          <p:nvPicPr>
            <p:cNvPr id="8" name="Picture 7"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3" y="6154845"/>
              <a:ext cx="1862852" cy="548640"/>
            </a:xfrm>
            <a:prstGeom prst="rect">
              <a:avLst/>
            </a:prstGeom>
            <a:noFill/>
            <a:ln>
              <a:noFill/>
            </a:ln>
          </p:spPr>
        </p:pic>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347406" y="6221796"/>
              <a:ext cx="1364846" cy="40973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9967002" y="6064247"/>
              <a:ext cx="0" cy="66358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79292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DM Wal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1" y="0"/>
            <a:ext cx="12185903" cy="6858000"/>
          </a:xfrm>
          <a:prstGeom prst="rect">
            <a:avLst/>
          </a:prstGeom>
          <a:noFill/>
          <a:ln>
            <a:noFill/>
          </a:ln>
        </p:spPr>
      </p:pic>
    </p:spTree>
    <p:extLst>
      <p:ext uri="{BB962C8B-B14F-4D97-AF65-F5344CB8AC3E}">
        <p14:creationId xmlns:p14="http://schemas.microsoft.com/office/powerpoint/2010/main" val="36058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pic>
        <p:nvPicPr>
          <p:cNvPr id="7" name="Picture 6"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575" t="12359" b="51882"/>
          <a:stretch/>
        </p:blipFill>
        <p:spPr>
          <a:xfrm>
            <a:off x="-1" y="0"/>
            <a:ext cx="12188826" cy="6858001"/>
          </a:xfrm>
          <a:prstGeom prst="rect">
            <a:avLst/>
          </a:prstGeom>
        </p:spPr>
      </p:pic>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
        <p:nvSpPr>
          <p:cNvPr id="2" name="Title 1"/>
          <p:cNvSpPr>
            <a:spLocks noGrp="1"/>
          </p:cNvSpPr>
          <p:nvPr>
            <p:ph type="title" hasCustomPrompt="1"/>
          </p:nvPr>
        </p:nvSpPr>
        <p:spPr>
          <a:xfrm>
            <a:off x="781973" y="2327457"/>
            <a:ext cx="8122877" cy="1274195"/>
          </a:xfrm>
        </p:spPr>
        <p:txBody>
          <a:bodyPr anchor="ctr"/>
          <a:lstStyle>
            <a:lvl1pPr algn="r">
              <a:lnSpc>
                <a:spcPct val="80000"/>
              </a:lnSpc>
              <a:defRPr sz="48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782637" y="3875089"/>
            <a:ext cx="8121650"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spTree>
    <p:extLst>
      <p:ext uri="{BB962C8B-B14F-4D97-AF65-F5344CB8AC3E}">
        <p14:creationId xmlns:p14="http://schemas.microsoft.com/office/powerpoint/2010/main" val="1866145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pic>
        <p:nvPicPr>
          <p:cNvPr id="7" name="Picture 6"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t="50000" r="20510"/>
          <a:stretch/>
        </p:blipFill>
        <p:spPr>
          <a:xfrm>
            <a:off x="3" y="3429000"/>
            <a:ext cx="8191500" cy="3429000"/>
          </a:xfrm>
          <a:prstGeom prst="rect">
            <a:avLst/>
          </a:prstGeom>
          <a:noFill/>
          <a:ln>
            <a:noFill/>
          </a:ln>
        </p:spPr>
      </p:pic>
      <p:sp>
        <p:nvSpPr>
          <p:cNvPr id="2" name="Title 1"/>
          <p:cNvSpPr>
            <a:spLocks noGrp="1"/>
          </p:cNvSpPr>
          <p:nvPr>
            <p:ph type="title" hasCustomPrompt="1"/>
          </p:nvPr>
        </p:nvSpPr>
        <p:spPr>
          <a:xfrm>
            <a:off x="2916237" y="1160474"/>
            <a:ext cx="8122877" cy="1175706"/>
          </a:xfrm>
        </p:spPr>
        <p:txBody>
          <a:bodyPr anchor="b"/>
          <a:lstStyle>
            <a:lvl1pPr algn="r">
              <a:lnSpc>
                <a:spcPct val="80000"/>
              </a:lnSpc>
              <a:defRPr sz="44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2916903" y="2554223"/>
            <a:ext cx="8121650"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1604604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pic>
        <p:nvPicPr>
          <p:cNvPr id="8" name="Picture 7"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3722" t="20098" b="8185"/>
          <a:stretch/>
        </p:blipFill>
        <p:spPr>
          <a:xfrm>
            <a:off x="0" y="-1"/>
            <a:ext cx="12188825" cy="6858001"/>
          </a:xfrm>
          <a:prstGeom prst="rect">
            <a:avLst/>
          </a:prstGeom>
        </p:spPr>
      </p:pic>
      <p:pic>
        <p:nvPicPr>
          <p:cNvPr id="7" name="Picture 6"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4163" t="50000" r="34455" b="8353"/>
          <a:stretch/>
        </p:blipFill>
        <p:spPr>
          <a:xfrm>
            <a:off x="-1" y="2841686"/>
            <a:ext cx="7445830" cy="4016319"/>
          </a:xfrm>
          <a:prstGeom prst="rect">
            <a:avLst/>
          </a:prstGeom>
          <a:noFill/>
          <a:ln>
            <a:noFill/>
          </a:ln>
        </p:spPr>
      </p:pic>
      <p:sp>
        <p:nvSpPr>
          <p:cNvPr id="2" name="Title 1"/>
          <p:cNvSpPr>
            <a:spLocks noGrp="1"/>
          </p:cNvSpPr>
          <p:nvPr>
            <p:ph type="title" hasCustomPrompt="1"/>
          </p:nvPr>
        </p:nvSpPr>
        <p:spPr>
          <a:xfrm>
            <a:off x="2437661" y="1837583"/>
            <a:ext cx="8601453" cy="498598"/>
          </a:xfrm>
        </p:spPr>
        <p:txBody>
          <a:bodyPr anchor="b"/>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2438404" y="2554223"/>
            <a:ext cx="8600153"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9" name="Picture 8"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344167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6">
    <p:spTree>
      <p:nvGrpSpPr>
        <p:cNvPr id="1" name=""/>
        <p:cNvGrpSpPr/>
        <p:nvPr/>
      </p:nvGrpSpPr>
      <p:grpSpPr>
        <a:xfrm>
          <a:off x="0" y="0"/>
          <a:ext cx="0" cy="0"/>
          <a:chOff x="0" y="0"/>
          <a:chExt cx="0" cy="0"/>
        </a:xfrm>
      </p:grpSpPr>
      <p:pic>
        <p:nvPicPr>
          <p:cNvPr id="9" name="Picture 8" descr="15_007_01_02_02_026.jpg"/>
          <p:cNvPicPr>
            <a:picLocks noChangeAspect="1"/>
          </p:cNvPicPr>
          <p:nvPr userDrawn="1"/>
        </p:nvPicPr>
        <p:blipFill rotWithShape="1">
          <a:blip r:embed="rId2">
            <a:extLst>
              <a:ext uri="{28A0092B-C50C-407E-A947-70E740481C1C}">
                <a14:useLocalDpi xmlns:a14="http://schemas.microsoft.com/office/drawing/2010/main" val="0"/>
              </a:ext>
            </a:extLst>
          </a:blip>
          <a:srcRect l="10815" t="18449" r="4358" b="10133"/>
          <a:stretch/>
        </p:blipFill>
        <p:spPr>
          <a:xfrm>
            <a:off x="0" y="0"/>
            <a:ext cx="12188825" cy="6858000"/>
          </a:xfrm>
          <a:prstGeom prst="rect">
            <a:avLst/>
          </a:prstGeom>
        </p:spPr>
      </p:pic>
      <p:sp>
        <p:nvSpPr>
          <p:cNvPr id="2" name="Title 1"/>
          <p:cNvSpPr>
            <a:spLocks noGrp="1"/>
          </p:cNvSpPr>
          <p:nvPr>
            <p:ph type="title" hasCustomPrompt="1"/>
          </p:nvPr>
        </p:nvSpPr>
        <p:spPr>
          <a:xfrm>
            <a:off x="3497247" y="1760462"/>
            <a:ext cx="8316212" cy="1077218"/>
          </a:xfrm>
        </p:spPr>
        <p:txBody>
          <a:bodyPr anchor="b"/>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3497947" y="3055725"/>
            <a:ext cx="8314955"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7" name="Picture 6"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4233229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7">
    <p:spTree>
      <p:nvGrpSpPr>
        <p:cNvPr id="1" name=""/>
        <p:cNvGrpSpPr/>
        <p:nvPr/>
      </p:nvGrpSpPr>
      <p:grpSpPr>
        <a:xfrm>
          <a:off x="0" y="0"/>
          <a:ext cx="0" cy="0"/>
          <a:chOff x="0" y="0"/>
          <a:chExt cx="0" cy="0"/>
        </a:xfrm>
      </p:grpSpPr>
      <p:pic>
        <p:nvPicPr>
          <p:cNvPr id="7" name="Picture 6" descr="15_007_01_04_01_020.jpg"/>
          <p:cNvPicPr>
            <a:picLocks noChangeAspect="1"/>
          </p:cNvPicPr>
          <p:nvPr userDrawn="1"/>
        </p:nvPicPr>
        <p:blipFill rotWithShape="1">
          <a:blip r:embed="rId2">
            <a:extLst>
              <a:ext uri="{28A0092B-C50C-407E-A947-70E740481C1C}">
                <a14:useLocalDpi xmlns:a14="http://schemas.microsoft.com/office/drawing/2010/main" val="0"/>
              </a:ext>
            </a:extLst>
          </a:blip>
          <a:srcRect l="4054" r="15715" b="1824"/>
          <a:stretch/>
        </p:blipFill>
        <p:spPr>
          <a:xfrm>
            <a:off x="-12743" y="0"/>
            <a:ext cx="8267744" cy="6858000"/>
          </a:xfrm>
          <a:prstGeom prst="rect">
            <a:avLst/>
          </a:prstGeom>
          <a:solidFill>
            <a:srgbClr val="F2F0F6"/>
          </a:solidFill>
        </p:spPr>
      </p:pic>
      <p:sp>
        <p:nvSpPr>
          <p:cNvPr id="8" name="Freeform 7"/>
          <p:cNvSpPr/>
          <p:nvPr userDrawn="1"/>
        </p:nvSpPr>
        <p:spPr>
          <a:xfrm>
            <a:off x="8104347" y="0"/>
            <a:ext cx="247174" cy="6858000"/>
          </a:xfrm>
          <a:custGeom>
            <a:avLst/>
            <a:gdLst>
              <a:gd name="connsiteX0" fmla="*/ 228600 w 228600"/>
              <a:gd name="connsiteY0" fmla="*/ 12700 h 6858000"/>
              <a:gd name="connsiteX1" fmla="*/ 76200 w 228600"/>
              <a:gd name="connsiteY1" fmla="*/ 12700 h 6858000"/>
              <a:gd name="connsiteX2" fmla="*/ 0 w 228600"/>
              <a:gd name="connsiteY2" fmla="*/ 6858000 h 6858000"/>
              <a:gd name="connsiteX3" fmla="*/ 228600 w 228600"/>
              <a:gd name="connsiteY3" fmla="*/ 6858000 h 6858000"/>
              <a:gd name="connsiteX4" fmla="*/ 228600 w 228600"/>
              <a:gd name="connsiteY4" fmla="*/ 0 h 6858000"/>
              <a:gd name="connsiteX0" fmla="*/ 259080 w 259080"/>
              <a:gd name="connsiteY0" fmla="*/ 12700 h 6858000"/>
              <a:gd name="connsiteX1" fmla="*/ 106680 w 259080"/>
              <a:gd name="connsiteY1" fmla="*/ 12700 h 6858000"/>
              <a:gd name="connsiteX2" fmla="*/ 0 w 259080"/>
              <a:gd name="connsiteY2" fmla="*/ 6850380 h 6858000"/>
              <a:gd name="connsiteX3" fmla="*/ 259080 w 259080"/>
              <a:gd name="connsiteY3" fmla="*/ 6858000 h 6858000"/>
              <a:gd name="connsiteX4" fmla="*/ 259080 w 259080"/>
              <a:gd name="connsiteY4" fmla="*/ 0 h 6858000"/>
              <a:gd name="connsiteX0" fmla="*/ 251936 w 251936"/>
              <a:gd name="connsiteY0" fmla="*/ 12700 h 6858000"/>
              <a:gd name="connsiteX1" fmla="*/ 99536 w 251936"/>
              <a:gd name="connsiteY1" fmla="*/ 12700 h 6858000"/>
              <a:gd name="connsiteX2" fmla="*/ 0 w 251936"/>
              <a:gd name="connsiteY2" fmla="*/ 6857524 h 6858000"/>
              <a:gd name="connsiteX3" fmla="*/ 251936 w 251936"/>
              <a:gd name="connsiteY3" fmla="*/ 6858000 h 6858000"/>
              <a:gd name="connsiteX4" fmla="*/ 251936 w 251936"/>
              <a:gd name="connsiteY4" fmla="*/ 0 h 6858000"/>
              <a:gd name="connsiteX0" fmla="*/ 247174 w 247174"/>
              <a:gd name="connsiteY0" fmla="*/ 12700 h 6858000"/>
              <a:gd name="connsiteX1" fmla="*/ 94774 w 247174"/>
              <a:gd name="connsiteY1" fmla="*/ 12700 h 6858000"/>
              <a:gd name="connsiteX2" fmla="*/ 0 w 247174"/>
              <a:gd name="connsiteY2" fmla="*/ 6857524 h 6858000"/>
              <a:gd name="connsiteX3" fmla="*/ 247174 w 247174"/>
              <a:gd name="connsiteY3" fmla="*/ 6858000 h 6858000"/>
              <a:gd name="connsiteX4" fmla="*/ 247174 w 2471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74" h="6858000">
                <a:moveTo>
                  <a:pt x="247174" y="12700"/>
                </a:moveTo>
                <a:lnTo>
                  <a:pt x="94774" y="12700"/>
                </a:lnTo>
                <a:lnTo>
                  <a:pt x="0" y="6857524"/>
                </a:lnTo>
                <a:lnTo>
                  <a:pt x="247174" y="6858000"/>
                </a:lnTo>
                <a:lnTo>
                  <a:pt x="247174" y="0"/>
                </a:lnTo>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hasCustomPrompt="1"/>
          </p:nvPr>
        </p:nvSpPr>
        <p:spPr>
          <a:xfrm>
            <a:off x="8351519" y="1161062"/>
            <a:ext cx="3461938" cy="1421928"/>
          </a:xfrm>
        </p:spPr>
        <p:txBody>
          <a:bodyPr anchor="b"/>
          <a:lstStyle>
            <a:lvl1pPr algn="r">
              <a:lnSpc>
                <a:spcPct val="80000"/>
              </a:lnSpc>
              <a:defRPr sz="36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8351484" y="2801034"/>
            <a:ext cx="3461414"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9" name="Picture 8"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1244834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8">
    <p:spTree>
      <p:nvGrpSpPr>
        <p:cNvPr id="1" name=""/>
        <p:cNvGrpSpPr/>
        <p:nvPr/>
      </p:nvGrpSpPr>
      <p:grpSpPr>
        <a:xfrm>
          <a:off x="0" y="0"/>
          <a:ext cx="0" cy="0"/>
          <a:chOff x="0" y="0"/>
          <a:chExt cx="0" cy="0"/>
        </a:xfrm>
      </p:grpSpPr>
      <p:pic>
        <p:nvPicPr>
          <p:cNvPr id="7" name="Picture 6" descr="15_007_01_05_05_005.jpg"/>
          <p:cNvPicPr>
            <a:picLocks noChangeAspect="1"/>
          </p:cNvPicPr>
          <p:nvPr userDrawn="1"/>
        </p:nvPicPr>
        <p:blipFill rotWithShape="1">
          <a:blip r:embed="rId2">
            <a:extLst>
              <a:ext uri="{28A0092B-C50C-407E-A947-70E740481C1C}">
                <a14:useLocalDpi xmlns:a14="http://schemas.microsoft.com/office/drawing/2010/main" val="0"/>
              </a:ext>
            </a:extLst>
          </a:blip>
          <a:srcRect t="6759" r="3236" b="9725"/>
          <a:stretch/>
        </p:blipFill>
        <p:spPr>
          <a:xfrm>
            <a:off x="0" y="0"/>
            <a:ext cx="12246119" cy="6858000"/>
          </a:xfrm>
          <a:prstGeom prst="rect">
            <a:avLst/>
          </a:prstGeom>
          <a:solidFill>
            <a:srgbClr val="F2F0F6"/>
          </a:solidFill>
        </p:spPr>
      </p:pic>
      <p:sp>
        <p:nvSpPr>
          <p:cNvPr id="2" name="Title 1"/>
          <p:cNvSpPr>
            <a:spLocks noGrp="1"/>
          </p:cNvSpPr>
          <p:nvPr>
            <p:ph type="title" hasCustomPrompt="1"/>
          </p:nvPr>
        </p:nvSpPr>
        <p:spPr>
          <a:xfrm>
            <a:off x="523571" y="3281174"/>
            <a:ext cx="4486577" cy="1311128"/>
          </a:xfrm>
        </p:spPr>
        <p:txBody>
          <a:bodyPr wrap="square" anchor="b">
            <a:spAutoFit/>
          </a:bodyPr>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1095408" y="4762077"/>
            <a:ext cx="3914178"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spTree>
    <p:extLst>
      <p:ext uri="{BB962C8B-B14F-4D97-AF65-F5344CB8AC3E}">
        <p14:creationId xmlns:p14="http://schemas.microsoft.com/office/powerpoint/2010/main" val="3900464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14617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615309"/>
            <a:ext cx="10969943" cy="461665"/>
          </a:xfrm>
          <a:prstGeom prst="rect">
            <a:avLst/>
          </a:prstGeom>
        </p:spPr>
        <p:txBody>
          <a:bodyPr vert="horz" lIns="91440" tIns="45720" rIns="91440" bIns="45720" rtlCol="0" anchor="ctr">
            <a:spAutoFit/>
          </a:bodyPr>
          <a:lstStyle/>
          <a:p>
            <a:r>
              <a:rPr lang="en-US" dirty="0"/>
              <a:t>CLICK TO EDIT MASTER TITLE STYLE</a:t>
            </a:r>
          </a:p>
        </p:txBody>
      </p:sp>
      <p:sp>
        <p:nvSpPr>
          <p:cNvPr id="3" name="Rectangle 9"/>
          <p:cNvSpPr>
            <a:spLocks noChangeArrowheads="1"/>
          </p:cNvSpPr>
          <p:nvPr/>
        </p:nvSpPr>
        <p:spPr bwMode="auto">
          <a:xfrm>
            <a:off x="609441" y="6488923"/>
            <a:ext cx="394527" cy="153888"/>
          </a:xfrm>
          <a:prstGeom prst="rect">
            <a:avLst/>
          </a:prstGeom>
          <a:noFill/>
          <a:ln w="9525">
            <a:noFill/>
            <a:miter lim="800000"/>
            <a:headEnd/>
            <a:tailEnd/>
          </a:ln>
        </p:spPr>
        <p:txBody>
          <a:bodyPr wrap="square" lIns="91440" tIns="0" rIns="0" bIns="0" anchor="ctr">
            <a:prstTxWarp prst="textNoShape">
              <a:avLst/>
            </a:prstTxWarp>
            <a:spAutoFit/>
          </a:bodyPr>
          <a:lstStyle/>
          <a:p>
            <a:pPr defTabSz="457200"/>
            <a:fld id="{DB8190B8-F56C-7C4A-BF6A-960A1DB52AB1}" type="slidenum">
              <a:rPr lang="en-US" sz="1000">
                <a:solidFill>
                  <a:srgbClr val="414042"/>
                </a:solidFill>
                <a:cs typeface="Arial" panose="020B0604020202020204" pitchFamily="34" charset="0"/>
              </a:rPr>
              <a:pPr defTabSz="457200"/>
              <a:t>‹#›</a:t>
            </a:fld>
            <a:endParaRPr lang="en-US" sz="1000" dirty="0">
              <a:solidFill>
                <a:srgbClr val="414042"/>
              </a:solidFill>
              <a:cs typeface="Arial" panose="020B0604020202020204" pitchFamily="34" charset="0"/>
            </a:endParaRPr>
          </a:p>
        </p:txBody>
      </p:sp>
    </p:spTree>
    <p:extLst>
      <p:ext uri="{BB962C8B-B14F-4D97-AF65-F5344CB8AC3E}">
        <p14:creationId xmlns:p14="http://schemas.microsoft.com/office/powerpoint/2010/main" val="2574850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hf hdr="0" ftr="0" dt="0"/>
  <p:txStyles>
    <p:title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etric Regular"/>
          <a:ea typeface="+mn-ea"/>
          <a:cs typeface="Metric Regular"/>
        </a:defRPr>
      </a:lvl1pPr>
      <a:lvl2pPr marL="742950" indent="-285750" algn="l" defTabSz="457200" rtl="0" eaLnBrk="1" latinLnBrk="0" hangingPunct="1">
        <a:spcBef>
          <a:spcPct val="20000"/>
        </a:spcBef>
        <a:buFont typeface="Arial"/>
        <a:buChar char="–"/>
        <a:defRPr sz="2800" b="0" i="0" kern="1200">
          <a:solidFill>
            <a:schemeClr val="tx1"/>
          </a:solidFill>
          <a:latin typeface="Metric Regular"/>
          <a:ea typeface="+mn-ea"/>
          <a:cs typeface="Metric Regular"/>
        </a:defRPr>
      </a:lvl2pPr>
      <a:lvl3pPr marL="1143000" indent="-228600" algn="l" defTabSz="457200" rtl="0" eaLnBrk="1" latinLnBrk="0" hangingPunct="1">
        <a:spcBef>
          <a:spcPct val="20000"/>
        </a:spcBef>
        <a:buFont typeface="Arial"/>
        <a:buChar char="•"/>
        <a:defRPr sz="2400" b="0" i="0" kern="1200">
          <a:solidFill>
            <a:schemeClr val="tx1"/>
          </a:solidFill>
          <a:latin typeface="Metric Regular"/>
          <a:ea typeface="+mn-ea"/>
          <a:cs typeface="Metric Regular"/>
        </a:defRPr>
      </a:lvl3pPr>
      <a:lvl4pPr marL="16002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4pPr>
      <a:lvl5pPr marL="20574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69.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hyperlink" Target="https://www.montefiore.org/population-health-dashboards" TargetMode="Externa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hyperlink" Target="mailto:OCPHDept@montefiore.org" TargetMode="External"/><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19076" y="1954320"/>
            <a:ext cx="11877674" cy="2985433"/>
          </a:xfrm>
        </p:spPr>
        <p:txBody>
          <a:bodyPr/>
          <a:lstStyle/>
          <a:p>
            <a:pPr>
              <a:lnSpc>
                <a:spcPct val="100000"/>
              </a:lnSpc>
              <a:spcBef>
                <a:spcPts val="3600"/>
              </a:spcBef>
              <a:spcAft>
                <a:spcPts val="3600"/>
              </a:spcAft>
            </a:pPr>
            <a:r>
              <a:rPr lang="en-US" sz="4800" dirty="0"/>
              <a:t>Bronx Community Health Dashboard: </a:t>
            </a:r>
            <a:r>
              <a:rPr lang="en-US" sz="5200" dirty="0"/>
              <a:t/>
            </a:r>
            <a:br>
              <a:rPr lang="en-US" sz="5200" dirty="0"/>
            </a:br>
            <a:r>
              <a:rPr lang="en-US" sz="4400" b="0" i="1" dirty="0"/>
              <a:t>Other Cancers</a:t>
            </a:r>
            <a:br>
              <a:rPr lang="en-US" sz="4400" b="0" i="1" dirty="0"/>
            </a:br>
            <a:r>
              <a:rPr lang="en-US" sz="2400" dirty="0"/>
              <a:t/>
            </a:r>
            <a:br>
              <a:rPr lang="en-US" sz="2400" dirty="0"/>
            </a:br>
            <a:r>
              <a:rPr lang="en-US" sz="2400" b="0" dirty="0"/>
              <a:t>Last Updated: </a:t>
            </a:r>
            <a:r>
              <a:rPr lang="en-US" sz="2400" b="0" dirty="0" smtClean="0"/>
              <a:t>9/24/2019</a:t>
            </a:r>
            <a:r>
              <a:rPr lang="en-US" sz="2400" b="0" dirty="0"/>
              <a:t/>
            </a:r>
            <a:br>
              <a:rPr lang="en-US" sz="2400" b="0" dirty="0"/>
            </a:br>
            <a:r>
              <a:rPr lang="en-US" sz="2400" b="0" dirty="0"/>
              <a:t/>
            </a:r>
            <a:br>
              <a:rPr lang="en-US" sz="2400" b="0" dirty="0"/>
            </a:br>
            <a:r>
              <a:rPr lang="en-US" sz="2400" b="0" dirty="0"/>
              <a:t>See last </a:t>
            </a:r>
            <a:r>
              <a:rPr lang="en-US" sz="2400" b="0" dirty="0">
                <a:hlinkClick r:id="rId3" action="ppaction://hlinksldjump"/>
              </a:rPr>
              <a:t>slide</a:t>
            </a:r>
            <a:r>
              <a:rPr lang="en-US" sz="2400" b="0" dirty="0"/>
              <a:t> for more information about this project.</a:t>
            </a:r>
          </a:p>
        </p:txBody>
      </p:sp>
    </p:spTree>
    <p:extLst>
      <p:ext uri="{BB962C8B-B14F-4D97-AF65-F5344CB8AC3E}">
        <p14:creationId xmlns:p14="http://schemas.microsoft.com/office/powerpoint/2010/main" val="3566635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AD630B1-1F59-453F-8C06-D744416C5FBE}"/>
              </a:ext>
            </a:extLst>
          </p:cNvPr>
          <p:cNvSpPr txBox="1"/>
          <p:nvPr/>
        </p:nvSpPr>
        <p:spPr>
          <a:xfrm>
            <a:off x="836612" y="6505171"/>
            <a:ext cx="9073406" cy="276999"/>
          </a:xfrm>
          <a:prstGeom prst="rect">
            <a:avLst/>
          </a:prstGeom>
          <a:noFill/>
        </p:spPr>
        <p:txBody>
          <a:bodyPr wrap="square" rtlCol="0">
            <a:spAutoFit/>
          </a:bodyPr>
          <a:lstStyle/>
          <a:p>
            <a:r>
              <a:rPr lang="en-US" sz="1200" dirty="0"/>
              <a:t>Data source: New York State Cancer Registry, 1976-2016. </a:t>
            </a:r>
          </a:p>
        </p:txBody>
      </p:sp>
      <p:sp>
        <p:nvSpPr>
          <p:cNvPr id="5" name="Title 3"/>
          <p:cNvSpPr txBox="1">
            <a:spLocks/>
          </p:cNvSpPr>
          <p:nvPr/>
        </p:nvSpPr>
        <p:spPr>
          <a:xfrm>
            <a:off x="608012" y="244834"/>
            <a:ext cx="10972800" cy="112646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Among Bronx men, mortality rates from pancreatic cancer declined, but experienced a recent uptick; rates have increased slightly for Bronx women</a:t>
            </a:r>
          </a:p>
        </p:txBody>
      </p:sp>
      <p:graphicFrame>
        <p:nvGraphicFramePr>
          <p:cNvPr id="6" name="Chart 5">
            <a:extLst>
              <a:ext uri="{FF2B5EF4-FFF2-40B4-BE49-F238E27FC236}">
                <a16:creationId xmlns="" xmlns:a16="http://schemas.microsoft.com/office/drawing/2014/main" id="{799B9DF5-7DA1-4635-B31A-AE8B45A9D51B}"/>
              </a:ext>
            </a:extLst>
          </p:cNvPr>
          <p:cNvGraphicFramePr/>
          <p:nvPr>
            <p:extLst>
              <p:ext uri="{D42A27DB-BD31-4B8C-83A1-F6EECF244321}">
                <p14:modId xmlns:p14="http://schemas.microsoft.com/office/powerpoint/2010/main" val="2198869507"/>
              </p:ext>
            </p:extLst>
          </p:nvPr>
        </p:nvGraphicFramePr>
        <p:xfrm>
          <a:off x="303212" y="1425900"/>
          <a:ext cx="10056813" cy="51013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47352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723027" y="307703"/>
            <a:ext cx="10742771" cy="830997"/>
          </a:xfrm>
        </p:spPr>
        <p:txBody>
          <a:bodyPr/>
          <a:lstStyle/>
          <a:p>
            <a:r>
              <a:rPr lang="en-US" dirty="0"/>
              <a:t>In the Bronx, the mortality rate from pancreatic cancer is highest among non-Hispanic white men</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1847808432"/>
              </p:ext>
            </p:extLst>
          </p:nvPr>
        </p:nvGraphicFramePr>
        <p:xfrm>
          <a:off x="457040" y="1138700"/>
          <a:ext cx="10818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628461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60" y="2747422"/>
            <a:ext cx="7102688" cy="1421928"/>
          </a:xfrm>
        </p:spPr>
        <p:txBody>
          <a:bodyPr/>
          <a:lstStyle/>
          <a:p>
            <a:r>
              <a:rPr lang="en-US" dirty="0"/>
              <a:t>Liver cancer incidence</a:t>
            </a:r>
          </a:p>
        </p:txBody>
      </p:sp>
    </p:spTree>
    <p:extLst>
      <p:ext uri="{BB962C8B-B14F-4D97-AF65-F5344CB8AC3E}">
        <p14:creationId xmlns:p14="http://schemas.microsoft.com/office/powerpoint/2010/main" val="3894895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723027" y="307703"/>
            <a:ext cx="10742771" cy="830997"/>
          </a:xfrm>
        </p:spPr>
        <p:txBody>
          <a:bodyPr/>
          <a:lstStyle/>
          <a:p>
            <a:r>
              <a:rPr lang="en-US" dirty="0"/>
              <a:t>Men in the Bronx have liver cancer rates 50% higher than NYC overall; rates for women are also elevated</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215926306"/>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1647567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AD630B1-1F59-453F-8C06-D744416C5FBE}"/>
              </a:ext>
            </a:extLst>
          </p:cNvPr>
          <p:cNvSpPr txBox="1"/>
          <p:nvPr/>
        </p:nvSpPr>
        <p:spPr>
          <a:xfrm>
            <a:off x="836612" y="6505171"/>
            <a:ext cx="9073406" cy="276999"/>
          </a:xfrm>
          <a:prstGeom prst="rect">
            <a:avLst/>
          </a:prstGeom>
          <a:noFill/>
        </p:spPr>
        <p:txBody>
          <a:bodyPr wrap="square" rtlCol="0">
            <a:spAutoFit/>
          </a:bodyPr>
          <a:lstStyle/>
          <a:p>
            <a:r>
              <a:rPr lang="en-US" sz="1200" dirty="0"/>
              <a:t>Data source: New York State Cancer Registry, 1976-2016. </a:t>
            </a:r>
          </a:p>
        </p:txBody>
      </p:sp>
      <p:sp>
        <p:nvSpPr>
          <p:cNvPr id="5" name="Title 3"/>
          <p:cNvSpPr txBox="1">
            <a:spLocks/>
          </p:cNvSpPr>
          <p:nvPr/>
        </p:nvSpPr>
        <p:spPr>
          <a:xfrm>
            <a:off x="341312" y="417189"/>
            <a:ext cx="11506200"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Liver cancer rates have increased for both sexes in the Bronx; the biggest increase was among men</a:t>
            </a:r>
          </a:p>
        </p:txBody>
      </p:sp>
      <p:graphicFrame>
        <p:nvGraphicFramePr>
          <p:cNvPr id="6" name="Chart 5">
            <a:extLst>
              <a:ext uri="{FF2B5EF4-FFF2-40B4-BE49-F238E27FC236}">
                <a16:creationId xmlns="" xmlns:a16="http://schemas.microsoft.com/office/drawing/2014/main" id="{799B9DF5-7DA1-4635-B31A-AE8B45A9D51B}"/>
              </a:ext>
            </a:extLst>
          </p:cNvPr>
          <p:cNvGraphicFramePr/>
          <p:nvPr>
            <p:extLst>
              <p:ext uri="{D42A27DB-BD31-4B8C-83A1-F6EECF244321}">
                <p14:modId xmlns:p14="http://schemas.microsoft.com/office/powerpoint/2010/main" val="1036599727"/>
              </p:ext>
            </p:extLst>
          </p:nvPr>
        </p:nvGraphicFramePr>
        <p:xfrm>
          <a:off x="379412" y="1295400"/>
          <a:ext cx="10058400" cy="5231013"/>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370012" y="1905000"/>
            <a:ext cx="4637905" cy="1323439"/>
          </a:xfrm>
          <a:prstGeom prst="rect">
            <a:avLst/>
          </a:prstGeom>
          <a:solidFill>
            <a:schemeClr val="bg1">
              <a:lumMod val="95000"/>
            </a:schemeClr>
          </a:solidFill>
          <a:ln>
            <a:solidFill>
              <a:schemeClr val="bg1">
                <a:lumMod val="50000"/>
              </a:schemeClr>
            </a:solidFill>
          </a:ln>
        </p:spPr>
        <p:txBody>
          <a:bodyPr wrap="square" rtlCol="0">
            <a:spAutoFit/>
          </a:bodyPr>
          <a:lstStyle/>
          <a:p>
            <a:r>
              <a:rPr lang="en-US" sz="1600" dirty="0"/>
              <a:t>Hepatitis C rates rose substantially in the 20</a:t>
            </a:r>
            <a:r>
              <a:rPr lang="en-US" sz="1600" baseline="30000" dirty="0"/>
              <a:t>th</a:t>
            </a:r>
            <a:r>
              <a:rPr lang="en-US" sz="1600" dirty="0"/>
              <a:t> century due to improvements in diagnosis after the discovery of hepatitis C virus in 1989, as well as a combination of intravenous drug use and reused but poorly sterilized medical equipment. </a:t>
            </a:r>
          </a:p>
        </p:txBody>
      </p:sp>
    </p:spTree>
    <p:extLst>
      <p:ext uri="{BB962C8B-B14F-4D97-AF65-F5344CB8AC3E}">
        <p14:creationId xmlns:p14="http://schemas.microsoft.com/office/powerpoint/2010/main" val="264557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341312" y="381000"/>
            <a:ext cx="11506201" cy="437043"/>
          </a:xfrm>
        </p:spPr>
        <p:txBody>
          <a:bodyPr/>
          <a:lstStyle/>
          <a:p>
            <a:r>
              <a:rPr lang="en-US" sz="2800" dirty="0"/>
              <a:t>In the Bronx, the liver cancer rate is highest among Hispanic men</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1897236741"/>
              </p:ext>
            </p:extLst>
          </p:nvPr>
        </p:nvGraphicFramePr>
        <p:xfrm>
          <a:off x="457040" y="1138700"/>
          <a:ext cx="10818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2019378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60" y="2747422"/>
            <a:ext cx="7102688" cy="1421928"/>
          </a:xfrm>
        </p:spPr>
        <p:txBody>
          <a:bodyPr/>
          <a:lstStyle/>
          <a:p>
            <a:r>
              <a:rPr lang="en-US" dirty="0"/>
              <a:t>Mortality from liver cancer</a:t>
            </a:r>
          </a:p>
        </p:txBody>
      </p:sp>
    </p:spTree>
    <p:extLst>
      <p:ext uri="{BB962C8B-B14F-4D97-AF65-F5344CB8AC3E}">
        <p14:creationId xmlns:p14="http://schemas.microsoft.com/office/powerpoint/2010/main" val="2652937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723027" y="228600"/>
            <a:ext cx="10742771" cy="830997"/>
          </a:xfrm>
        </p:spPr>
        <p:txBody>
          <a:bodyPr/>
          <a:lstStyle/>
          <a:p>
            <a:r>
              <a:rPr lang="en-US" dirty="0"/>
              <a:t>The mortality rate from liver cancer is 57% higher among Bronx men than men in NYC overall</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2633709996"/>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29893857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AD630B1-1F59-453F-8C06-D744416C5FBE}"/>
              </a:ext>
            </a:extLst>
          </p:cNvPr>
          <p:cNvSpPr txBox="1"/>
          <p:nvPr/>
        </p:nvSpPr>
        <p:spPr>
          <a:xfrm>
            <a:off x="836612" y="6505171"/>
            <a:ext cx="9073406" cy="276999"/>
          </a:xfrm>
          <a:prstGeom prst="rect">
            <a:avLst/>
          </a:prstGeom>
          <a:noFill/>
        </p:spPr>
        <p:txBody>
          <a:bodyPr wrap="square" rtlCol="0">
            <a:spAutoFit/>
          </a:bodyPr>
          <a:lstStyle/>
          <a:p>
            <a:r>
              <a:rPr lang="en-US" sz="1200" dirty="0"/>
              <a:t>Data source: New York State Cancer Registry, 1976-2016. </a:t>
            </a:r>
          </a:p>
        </p:txBody>
      </p:sp>
      <p:sp>
        <p:nvSpPr>
          <p:cNvPr id="5" name="Title 3"/>
          <p:cNvSpPr txBox="1">
            <a:spLocks/>
          </p:cNvSpPr>
          <p:nvPr/>
        </p:nvSpPr>
        <p:spPr>
          <a:xfrm>
            <a:off x="376472" y="417189"/>
            <a:ext cx="11435881"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Mortality rates from liver cancer have increased for both sexes in the Bronx and NYC overall, with larger increases among men</a:t>
            </a:r>
          </a:p>
        </p:txBody>
      </p:sp>
      <p:graphicFrame>
        <p:nvGraphicFramePr>
          <p:cNvPr id="6" name="Chart 5">
            <a:extLst>
              <a:ext uri="{FF2B5EF4-FFF2-40B4-BE49-F238E27FC236}">
                <a16:creationId xmlns="" xmlns:a16="http://schemas.microsoft.com/office/drawing/2014/main" id="{799B9DF5-7DA1-4635-B31A-AE8B45A9D51B}"/>
              </a:ext>
            </a:extLst>
          </p:cNvPr>
          <p:cNvGraphicFramePr/>
          <p:nvPr>
            <p:extLst>
              <p:ext uri="{D42A27DB-BD31-4B8C-83A1-F6EECF244321}">
                <p14:modId xmlns:p14="http://schemas.microsoft.com/office/powerpoint/2010/main" val="449421403"/>
              </p:ext>
            </p:extLst>
          </p:nvPr>
        </p:nvGraphicFramePr>
        <p:xfrm>
          <a:off x="303212" y="1425900"/>
          <a:ext cx="10056813" cy="51013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41471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609441" y="307703"/>
            <a:ext cx="10969943" cy="830997"/>
          </a:xfrm>
        </p:spPr>
        <p:txBody>
          <a:bodyPr/>
          <a:lstStyle/>
          <a:p>
            <a:r>
              <a:rPr lang="en-US" dirty="0"/>
              <a:t>In the Bronx, the mortality rate from liver cancer is highest among Hispanic men</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123909926"/>
              </p:ext>
            </p:extLst>
          </p:nvPr>
        </p:nvGraphicFramePr>
        <p:xfrm>
          <a:off x="457040" y="1138700"/>
          <a:ext cx="10818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4124351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607617"/>
            <a:ext cx="10969943" cy="477054"/>
          </a:xfrm>
        </p:spPr>
        <p:txBody>
          <a:bodyPr/>
          <a:lstStyle/>
          <a:p>
            <a:r>
              <a:rPr lang="en-US" dirty="0"/>
              <a:t>About this dashboard</a:t>
            </a:r>
          </a:p>
        </p:txBody>
      </p:sp>
      <p:sp>
        <p:nvSpPr>
          <p:cNvPr id="3" name="TextBox 2"/>
          <p:cNvSpPr txBox="1"/>
          <p:nvPr/>
        </p:nvSpPr>
        <p:spPr>
          <a:xfrm>
            <a:off x="608012" y="1608068"/>
            <a:ext cx="8305800" cy="1287532"/>
          </a:xfrm>
          <a:prstGeom prst="rect">
            <a:avLst/>
          </a:prstGeom>
          <a:noFill/>
        </p:spPr>
        <p:txBody>
          <a:bodyPr wrap="square" rtlCol="0">
            <a:spAutoFit/>
          </a:bodyPr>
          <a:lstStyle/>
          <a:p>
            <a:pPr>
              <a:lnSpc>
                <a:spcPct val="150000"/>
              </a:lnSpc>
            </a:pPr>
            <a:r>
              <a:rPr lang="en-US" dirty="0"/>
              <a:t>Lung, colorectal, prostate, breast and gynecologic cancers (i.e., uterine, cervical and ovarian) are presented in individual dashboards available at: </a:t>
            </a:r>
            <a:r>
              <a:rPr lang="en-US" dirty="0">
                <a:hlinkClick r:id="rId2"/>
              </a:rPr>
              <a:t>https://www.montefiore.org/population-health-dashboards</a:t>
            </a:r>
            <a:r>
              <a:rPr lang="en-US" dirty="0"/>
              <a:t> </a:t>
            </a:r>
          </a:p>
        </p:txBody>
      </p:sp>
    </p:spTree>
    <p:extLst>
      <p:ext uri="{BB962C8B-B14F-4D97-AF65-F5344CB8AC3E}">
        <p14:creationId xmlns:p14="http://schemas.microsoft.com/office/powerpoint/2010/main" val="1145929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60" y="2747423"/>
            <a:ext cx="7102688" cy="1421928"/>
          </a:xfrm>
        </p:spPr>
        <p:txBody>
          <a:bodyPr/>
          <a:lstStyle/>
          <a:p>
            <a:r>
              <a:rPr lang="en-US" dirty="0"/>
              <a:t>Esophageal cancer incidence</a:t>
            </a:r>
          </a:p>
        </p:txBody>
      </p:sp>
    </p:spTree>
    <p:extLst>
      <p:ext uri="{BB962C8B-B14F-4D97-AF65-F5344CB8AC3E}">
        <p14:creationId xmlns:p14="http://schemas.microsoft.com/office/powerpoint/2010/main" val="12586962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951627" y="307703"/>
            <a:ext cx="10285571" cy="830997"/>
          </a:xfrm>
        </p:spPr>
        <p:txBody>
          <a:bodyPr/>
          <a:lstStyle/>
          <a:p>
            <a:r>
              <a:rPr lang="en-US" dirty="0"/>
              <a:t>Men in the Bronx have the second highest esophageal cancer rate in NYC</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3366374819"/>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36921496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AD630B1-1F59-453F-8C06-D744416C5FBE}"/>
              </a:ext>
            </a:extLst>
          </p:cNvPr>
          <p:cNvSpPr txBox="1"/>
          <p:nvPr/>
        </p:nvSpPr>
        <p:spPr>
          <a:xfrm>
            <a:off x="836612" y="6505171"/>
            <a:ext cx="9073406" cy="276999"/>
          </a:xfrm>
          <a:prstGeom prst="rect">
            <a:avLst/>
          </a:prstGeom>
          <a:noFill/>
        </p:spPr>
        <p:txBody>
          <a:bodyPr wrap="square" rtlCol="0">
            <a:spAutoFit/>
          </a:bodyPr>
          <a:lstStyle/>
          <a:p>
            <a:r>
              <a:rPr lang="en-US" sz="1200" dirty="0"/>
              <a:t>Data source: New York State Cancer Registry, 1976-2016. </a:t>
            </a:r>
          </a:p>
        </p:txBody>
      </p:sp>
      <p:sp>
        <p:nvSpPr>
          <p:cNvPr id="5" name="Title 3"/>
          <p:cNvSpPr txBox="1">
            <a:spLocks/>
          </p:cNvSpPr>
          <p:nvPr/>
        </p:nvSpPr>
        <p:spPr>
          <a:xfrm>
            <a:off x="646112" y="417189"/>
            <a:ext cx="10896600"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Esophageal cancer rates have declined for both sexes in the Bronx and NYC overall </a:t>
            </a:r>
          </a:p>
        </p:txBody>
      </p:sp>
      <p:graphicFrame>
        <p:nvGraphicFramePr>
          <p:cNvPr id="6" name="Chart 5">
            <a:extLst>
              <a:ext uri="{FF2B5EF4-FFF2-40B4-BE49-F238E27FC236}">
                <a16:creationId xmlns="" xmlns:a16="http://schemas.microsoft.com/office/drawing/2014/main" id="{799B9DF5-7DA1-4635-B31A-AE8B45A9D51B}"/>
              </a:ext>
            </a:extLst>
          </p:cNvPr>
          <p:cNvGraphicFramePr/>
          <p:nvPr>
            <p:extLst>
              <p:ext uri="{D42A27DB-BD31-4B8C-83A1-F6EECF244321}">
                <p14:modId xmlns:p14="http://schemas.microsoft.com/office/powerpoint/2010/main" val="3895363617"/>
              </p:ext>
            </p:extLst>
          </p:nvPr>
        </p:nvGraphicFramePr>
        <p:xfrm>
          <a:off x="379412" y="1425019"/>
          <a:ext cx="10058400" cy="51013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2609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609441" y="307703"/>
            <a:ext cx="10969943" cy="830997"/>
          </a:xfrm>
        </p:spPr>
        <p:txBody>
          <a:bodyPr/>
          <a:lstStyle/>
          <a:p>
            <a:r>
              <a:rPr lang="en-US" dirty="0"/>
              <a:t>In the Bronx, the esophageal cancer rate is highest among non-Hispanic white men</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1347076716"/>
              </p:ext>
            </p:extLst>
          </p:nvPr>
        </p:nvGraphicFramePr>
        <p:xfrm>
          <a:off x="457040" y="1138700"/>
          <a:ext cx="10818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768910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60" y="2747423"/>
            <a:ext cx="7102688" cy="1421928"/>
          </a:xfrm>
        </p:spPr>
        <p:txBody>
          <a:bodyPr/>
          <a:lstStyle/>
          <a:p>
            <a:r>
              <a:rPr lang="en-US" dirty="0"/>
              <a:t>Mortality from esophageal cancer</a:t>
            </a:r>
          </a:p>
        </p:txBody>
      </p:sp>
    </p:spTree>
    <p:extLst>
      <p:ext uri="{BB962C8B-B14F-4D97-AF65-F5344CB8AC3E}">
        <p14:creationId xmlns:p14="http://schemas.microsoft.com/office/powerpoint/2010/main" val="829799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532606" y="307703"/>
            <a:ext cx="11123612" cy="830997"/>
          </a:xfrm>
        </p:spPr>
        <p:txBody>
          <a:bodyPr/>
          <a:lstStyle/>
          <a:p>
            <a:r>
              <a:rPr lang="en-US" dirty="0"/>
              <a:t>Bronx men have the highest mortality rate from esophageal cancer</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4036588069"/>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448641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AD630B1-1F59-453F-8C06-D744416C5FBE}"/>
              </a:ext>
            </a:extLst>
          </p:cNvPr>
          <p:cNvSpPr txBox="1"/>
          <p:nvPr/>
        </p:nvSpPr>
        <p:spPr>
          <a:xfrm>
            <a:off x="836612" y="6505171"/>
            <a:ext cx="9073406" cy="276999"/>
          </a:xfrm>
          <a:prstGeom prst="rect">
            <a:avLst/>
          </a:prstGeom>
          <a:noFill/>
        </p:spPr>
        <p:txBody>
          <a:bodyPr wrap="square" rtlCol="0">
            <a:spAutoFit/>
          </a:bodyPr>
          <a:lstStyle/>
          <a:p>
            <a:r>
              <a:rPr lang="en-US" sz="1200" dirty="0"/>
              <a:t>Data source: New York State Cancer Registry, 1976-2016. </a:t>
            </a:r>
          </a:p>
        </p:txBody>
      </p:sp>
      <p:sp>
        <p:nvSpPr>
          <p:cNvPr id="5" name="Title 3"/>
          <p:cNvSpPr txBox="1">
            <a:spLocks/>
          </p:cNvSpPr>
          <p:nvPr/>
        </p:nvSpPr>
        <p:spPr>
          <a:xfrm>
            <a:off x="646112" y="417189"/>
            <a:ext cx="10896600"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Mortality rates from esophageal cancer have declined for both sexes in the Bronx and NYC overall</a:t>
            </a:r>
          </a:p>
        </p:txBody>
      </p:sp>
      <p:graphicFrame>
        <p:nvGraphicFramePr>
          <p:cNvPr id="6" name="Chart 5">
            <a:extLst>
              <a:ext uri="{FF2B5EF4-FFF2-40B4-BE49-F238E27FC236}">
                <a16:creationId xmlns="" xmlns:a16="http://schemas.microsoft.com/office/drawing/2014/main" id="{799B9DF5-7DA1-4635-B31A-AE8B45A9D51B}"/>
              </a:ext>
            </a:extLst>
          </p:cNvPr>
          <p:cNvGraphicFramePr/>
          <p:nvPr>
            <p:extLst>
              <p:ext uri="{D42A27DB-BD31-4B8C-83A1-F6EECF244321}">
                <p14:modId xmlns:p14="http://schemas.microsoft.com/office/powerpoint/2010/main" val="1840515522"/>
              </p:ext>
            </p:extLst>
          </p:nvPr>
        </p:nvGraphicFramePr>
        <p:xfrm>
          <a:off x="303212" y="1425900"/>
          <a:ext cx="10056813" cy="51013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3260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761127" y="307703"/>
            <a:ext cx="10666571" cy="830997"/>
          </a:xfrm>
        </p:spPr>
        <p:txBody>
          <a:bodyPr/>
          <a:lstStyle/>
          <a:p>
            <a:r>
              <a:rPr lang="en-US" dirty="0"/>
              <a:t>In the Bronx, the mortality rate from esophageal cancer is highest among non-Hispanic white men</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3581262720"/>
              </p:ext>
            </p:extLst>
          </p:nvPr>
        </p:nvGraphicFramePr>
        <p:xfrm>
          <a:off x="457040" y="1138700"/>
          <a:ext cx="10818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206077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60" y="2747423"/>
            <a:ext cx="7102688" cy="1421928"/>
          </a:xfrm>
        </p:spPr>
        <p:txBody>
          <a:bodyPr/>
          <a:lstStyle/>
          <a:p>
            <a:r>
              <a:rPr lang="en-US" dirty="0"/>
              <a:t>Larynx cancer incidence</a:t>
            </a:r>
          </a:p>
        </p:txBody>
      </p:sp>
    </p:spTree>
    <p:extLst>
      <p:ext uri="{BB962C8B-B14F-4D97-AF65-F5344CB8AC3E}">
        <p14:creationId xmlns:p14="http://schemas.microsoft.com/office/powerpoint/2010/main" val="27667334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1713627" y="492369"/>
            <a:ext cx="8761571" cy="461665"/>
          </a:xfrm>
        </p:spPr>
        <p:txBody>
          <a:bodyPr/>
          <a:lstStyle/>
          <a:p>
            <a:r>
              <a:rPr lang="en-US" dirty="0"/>
              <a:t>Bronx men have the highest larynx cancer rate</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2160797526"/>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4004144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9012" y="6400800"/>
            <a:ext cx="9073406" cy="276999"/>
          </a:xfrm>
          <a:prstGeom prst="rect">
            <a:avLst/>
          </a:prstGeom>
          <a:noFill/>
        </p:spPr>
        <p:txBody>
          <a:bodyPr wrap="square" rtlCol="0">
            <a:spAutoFit/>
          </a:bodyPr>
          <a:lstStyle/>
          <a:p>
            <a:r>
              <a:rPr lang="en-US" sz="1200" dirty="0"/>
              <a:t>Data source: Global Burden of Disease Project, 2017.  </a:t>
            </a:r>
          </a:p>
        </p:txBody>
      </p:sp>
      <p:sp>
        <p:nvSpPr>
          <p:cNvPr id="3" name="Title 2">
            <a:extLst>
              <a:ext uri="{FF2B5EF4-FFF2-40B4-BE49-F238E27FC236}">
                <a16:creationId xmlns="" xmlns:a16="http://schemas.microsoft.com/office/drawing/2014/main" id="{1DF0485A-1A1A-4F93-A53B-C76FA951CD0A}"/>
              </a:ext>
            </a:extLst>
          </p:cNvPr>
          <p:cNvSpPr>
            <a:spLocks noGrp="1"/>
          </p:cNvSpPr>
          <p:nvPr>
            <p:ph type="title"/>
          </p:nvPr>
        </p:nvSpPr>
        <p:spPr>
          <a:xfrm>
            <a:off x="608012" y="607613"/>
            <a:ext cx="9372601" cy="477054"/>
          </a:xfrm>
        </p:spPr>
        <p:txBody>
          <a:bodyPr/>
          <a:lstStyle/>
          <a:p>
            <a:r>
              <a:rPr lang="en-US" dirty="0"/>
              <a:t>Death and disability from other cancers</a:t>
            </a:r>
          </a:p>
        </p:txBody>
      </p:sp>
      <p:sp>
        <p:nvSpPr>
          <p:cNvPr id="2" name="TextBox 1"/>
          <p:cNvSpPr txBox="1"/>
          <p:nvPr/>
        </p:nvSpPr>
        <p:spPr>
          <a:xfrm>
            <a:off x="9921974" y="1828800"/>
            <a:ext cx="2266851" cy="1169551"/>
          </a:xfrm>
          <a:prstGeom prst="rect">
            <a:avLst/>
          </a:prstGeom>
          <a:noFill/>
        </p:spPr>
        <p:txBody>
          <a:bodyPr wrap="square" rtlCol="0">
            <a:spAutoFit/>
          </a:bodyPr>
          <a:lstStyle/>
          <a:p>
            <a:r>
              <a:rPr lang="en-US" sz="1400" b="1" dirty="0"/>
              <a:t>Detailed data are provided for cancers in red due to increasing trends or a higher burden in the Bronx</a:t>
            </a:r>
          </a:p>
        </p:txBody>
      </p:sp>
      <p:sp>
        <p:nvSpPr>
          <p:cNvPr id="5" name="TextBox 4"/>
          <p:cNvSpPr txBox="1"/>
          <p:nvPr/>
        </p:nvSpPr>
        <p:spPr>
          <a:xfrm>
            <a:off x="8380412" y="3352800"/>
            <a:ext cx="2778325" cy="738664"/>
          </a:xfrm>
          <a:prstGeom prst="rect">
            <a:avLst/>
          </a:prstGeom>
          <a:noFill/>
        </p:spPr>
        <p:txBody>
          <a:bodyPr wrap="none" rtlCol="0">
            <a:spAutoFit/>
          </a:bodyPr>
          <a:lstStyle/>
          <a:p>
            <a:r>
              <a:rPr lang="en-US" sz="1400" b="1" dirty="0"/>
              <a:t>Incidence and mortality rates </a:t>
            </a:r>
          </a:p>
          <a:p>
            <a:r>
              <a:rPr lang="en-US" sz="1400" b="1" dirty="0"/>
              <a:t>by borough are shown for the </a:t>
            </a:r>
          </a:p>
          <a:p>
            <a:r>
              <a:rPr lang="en-US" sz="1400" b="1" dirty="0"/>
              <a:t>remaining cancers</a:t>
            </a:r>
          </a:p>
        </p:txBody>
      </p:sp>
      <p:sp>
        <p:nvSpPr>
          <p:cNvPr id="7" name="TextBox 6"/>
          <p:cNvSpPr txBox="1"/>
          <p:nvPr/>
        </p:nvSpPr>
        <p:spPr>
          <a:xfrm>
            <a:off x="5713412" y="4495800"/>
            <a:ext cx="3733800" cy="1384995"/>
          </a:xfrm>
          <a:prstGeom prst="rect">
            <a:avLst/>
          </a:prstGeom>
          <a:noFill/>
        </p:spPr>
        <p:txBody>
          <a:bodyPr wrap="square" rtlCol="0">
            <a:spAutoFit/>
          </a:bodyPr>
          <a:lstStyle/>
          <a:p>
            <a:r>
              <a:rPr lang="en-US" sz="1400" i="1" dirty="0"/>
              <a:t>Disability-Adjusted Life Years (DALYs) are calculated by adding the Years of Life Lost due to premature mortality in the population and the Years Lost due to Disability for people living with the health condition or its consequences. </a:t>
            </a:r>
          </a:p>
        </p:txBody>
      </p:sp>
      <p:graphicFrame>
        <p:nvGraphicFramePr>
          <p:cNvPr id="8" name="Chart 7">
            <a:extLst>
              <a:ext uri="{FF2B5EF4-FFF2-40B4-BE49-F238E27FC236}">
                <a16:creationId xmlns="" xmlns:a16="http://schemas.microsoft.com/office/drawing/2014/main" id="{7686C40F-EE07-4AB7-BD06-F0884530299D}"/>
              </a:ext>
            </a:extLst>
          </p:cNvPr>
          <p:cNvGraphicFramePr/>
          <p:nvPr>
            <p:extLst>
              <p:ext uri="{D42A27DB-BD31-4B8C-83A1-F6EECF244321}">
                <p14:modId xmlns:p14="http://schemas.microsoft.com/office/powerpoint/2010/main" val="1610354266"/>
              </p:ext>
            </p:extLst>
          </p:nvPr>
        </p:nvGraphicFramePr>
        <p:xfrm>
          <a:off x="150812" y="1295400"/>
          <a:ext cx="99060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76523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AD630B1-1F59-453F-8C06-D744416C5FBE}"/>
              </a:ext>
            </a:extLst>
          </p:cNvPr>
          <p:cNvSpPr txBox="1"/>
          <p:nvPr/>
        </p:nvSpPr>
        <p:spPr>
          <a:xfrm>
            <a:off x="836612" y="6505171"/>
            <a:ext cx="9073406" cy="276999"/>
          </a:xfrm>
          <a:prstGeom prst="rect">
            <a:avLst/>
          </a:prstGeom>
          <a:noFill/>
        </p:spPr>
        <p:txBody>
          <a:bodyPr wrap="square" rtlCol="0">
            <a:spAutoFit/>
          </a:bodyPr>
          <a:lstStyle/>
          <a:p>
            <a:r>
              <a:rPr lang="en-US" sz="1200" dirty="0"/>
              <a:t>Data source: New York State Cancer Registry, 1976-2016. </a:t>
            </a:r>
          </a:p>
        </p:txBody>
      </p:sp>
      <p:sp>
        <p:nvSpPr>
          <p:cNvPr id="5" name="Title 3"/>
          <p:cNvSpPr txBox="1">
            <a:spLocks/>
          </p:cNvSpPr>
          <p:nvPr/>
        </p:nvSpPr>
        <p:spPr>
          <a:xfrm>
            <a:off x="760412" y="417189"/>
            <a:ext cx="10668000"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Larynx cancer rates have declined for both sexes, but remain higher for men, in the Bronx and NYC overall</a:t>
            </a:r>
          </a:p>
        </p:txBody>
      </p:sp>
      <p:graphicFrame>
        <p:nvGraphicFramePr>
          <p:cNvPr id="6" name="Chart 5">
            <a:extLst>
              <a:ext uri="{FF2B5EF4-FFF2-40B4-BE49-F238E27FC236}">
                <a16:creationId xmlns="" xmlns:a16="http://schemas.microsoft.com/office/drawing/2014/main" id="{799B9DF5-7DA1-4635-B31A-AE8B45A9D51B}"/>
              </a:ext>
            </a:extLst>
          </p:cNvPr>
          <p:cNvGraphicFramePr/>
          <p:nvPr>
            <p:extLst>
              <p:ext uri="{D42A27DB-BD31-4B8C-83A1-F6EECF244321}">
                <p14:modId xmlns:p14="http://schemas.microsoft.com/office/powerpoint/2010/main" val="4162239637"/>
              </p:ext>
            </p:extLst>
          </p:nvPr>
        </p:nvGraphicFramePr>
        <p:xfrm>
          <a:off x="379412" y="1425019"/>
          <a:ext cx="10058400" cy="51013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877827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1142127" y="307703"/>
            <a:ext cx="9904571" cy="830997"/>
          </a:xfrm>
        </p:spPr>
        <p:txBody>
          <a:bodyPr/>
          <a:lstStyle/>
          <a:p>
            <a:r>
              <a:rPr lang="en-US" dirty="0"/>
              <a:t>In the Bronx, the larynx cancer rate is highest among Hispanic men</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1138313585"/>
              </p:ext>
            </p:extLst>
          </p:nvPr>
        </p:nvGraphicFramePr>
        <p:xfrm>
          <a:off x="457040" y="1138700"/>
          <a:ext cx="10818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10664785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60" y="2747423"/>
            <a:ext cx="7102688" cy="1421928"/>
          </a:xfrm>
        </p:spPr>
        <p:txBody>
          <a:bodyPr/>
          <a:lstStyle/>
          <a:p>
            <a:r>
              <a:rPr lang="en-US" dirty="0"/>
              <a:t>Mortality from larynx cancer</a:t>
            </a:r>
          </a:p>
        </p:txBody>
      </p:sp>
    </p:spTree>
    <p:extLst>
      <p:ext uri="{BB962C8B-B14F-4D97-AF65-F5344CB8AC3E}">
        <p14:creationId xmlns:p14="http://schemas.microsoft.com/office/powerpoint/2010/main" val="1957671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951627" y="307703"/>
            <a:ext cx="10285571" cy="830997"/>
          </a:xfrm>
        </p:spPr>
        <p:txBody>
          <a:bodyPr/>
          <a:lstStyle/>
          <a:p>
            <a:r>
              <a:rPr lang="en-US" dirty="0"/>
              <a:t>Bronx men have the highest mortality rate from larynx </a:t>
            </a:r>
            <a:r>
              <a:rPr lang="en-US" dirty="0" smtClean="0"/>
              <a:t>cancer among NYC boroughs</a:t>
            </a:r>
            <a:endParaRPr lang="en-US" dirty="0"/>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3079730542"/>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30271107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AD630B1-1F59-453F-8C06-D744416C5FBE}"/>
              </a:ext>
            </a:extLst>
          </p:cNvPr>
          <p:cNvSpPr txBox="1"/>
          <p:nvPr/>
        </p:nvSpPr>
        <p:spPr>
          <a:xfrm>
            <a:off x="836612" y="6505171"/>
            <a:ext cx="9073406" cy="276999"/>
          </a:xfrm>
          <a:prstGeom prst="rect">
            <a:avLst/>
          </a:prstGeom>
          <a:noFill/>
        </p:spPr>
        <p:txBody>
          <a:bodyPr wrap="square" rtlCol="0">
            <a:spAutoFit/>
          </a:bodyPr>
          <a:lstStyle/>
          <a:p>
            <a:r>
              <a:rPr lang="en-US" sz="1200" dirty="0"/>
              <a:t>Data source: New York State Cancer Registry, 1976-2016. </a:t>
            </a:r>
          </a:p>
        </p:txBody>
      </p:sp>
      <p:sp>
        <p:nvSpPr>
          <p:cNvPr id="5" name="Title 3"/>
          <p:cNvSpPr txBox="1">
            <a:spLocks/>
          </p:cNvSpPr>
          <p:nvPr/>
        </p:nvSpPr>
        <p:spPr>
          <a:xfrm>
            <a:off x="227012" y="381000"/>
            <a:ext cx="11734800"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Mortality rates from larynx cancer have declined for both sexes, but remain higher for men, in the Bronx and NYC overall</a:t>
            </a:r>
          </a:p>
        </p:txBody>
      </p:sp>
      <p:graphicFrame>
        <p:nvGraphicFramePr>
          <p:cNvPr id="6" name="Chart 5">
            <a:extLst>
              <a:ext uri="{FF2B5EF4-FFF2-40B4-BE49-F238E27FC236}">
                <a16:creationId xmlns="" xmlns:a16="http://schemas.microsoft.com/office/drawing/2014/main" id="{799B9DF5-7DA1-4635-B31A-AE8B45A9D51B}"/>
              </a:ext>
            </a:extLst>
          </p:cNvPr>
          <p:cNvGraphicFramePr/>
          <p:nvPr>
            <p:extLst>
              <p:ext uri="{D42A27DB-BD31-4B8C-83A1-F6EECF244321}">
                <p14:modId xmlns:p14="http://schemas.microsoft.com/office/powerpoint/2010/main" val="869037679"/>
              </p:ext>
            </p:extLst>
          </p:nvPr>
        </p:nvGraphicFramePr>
        <p:xfrm>
          <a:off x="303212" y="1425900"/>
          <a:ext cx="10056813" cy="51013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50369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494427" y="307703"/>
            <a:ext cx="11199971" cy="830997"/>
          </a:xfrm>
        </p:spPr>
        <p:txBody>
          <a:bodyPr/>
          <a:lstStyle/>
          <a:p>
            <a:r>
              <a:rPr lang="en-US" dirty="0"/>
              <a:t>In the Bronx, the mortality rate from larynx cancer is highest among non-Hispanic black men</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1379848315"/>
              </p:ext>
            </p:extLst>
          </p:nvPr>
        </p:nvGraphicFramePr>
        <p:xfrm>
          <a:off x="457040" y="1138700"/>
          <a:ext cx="10818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a:t>
            </a:r>
            <a:r>
              <a:rPr lang="en-US" sz="1200" dirty="0" smtClean="0"/>
              <a:t>2012-2016</a:t>
            </a:r>
            <a:r>
              <a:rPr lang="en-US" sz="1200" dirty="0"/>
              <a:t>.  </a:t>
            </a:r>
            <a:endParaRPr lang="en-US" sz="1200" dirty="0">
              <a:solidFill>
                <a:schemeClr val="bg2"/>
              </a:solidFill>
            </a:endParaRPr>
          </a:p>
        </p:txBody>
      </p:sp>
    </p:spTree>
    <p:extLst>
      <p:ext uri="{BB962C8B-B14F-4D97-AF65-F5344CB8AC3E}">
        <p14:creationId xmlns:p14="http://schemas.microsoft.com/office/powerpoint/2010/main" val="34857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60" y="2747422"/>
            <a:ext cx="7102688" cy="1421928"/>
          </a:xfrm>
        </p:spPr>
        <p:txBody>
          <a:bodyPr/>
          <a:lstStyle/>
          <a:p>
            <a:r>
              <a:rPr lang="en-US" dirty="0"/>
              <a:t>Leukemia incidence and mortality</a:t>
            </a:r>
          </a:p>
        </p:txBody>
      </p:sp>
    </p:spTree>
    <p:extLst>
      <p:ext uri="{BB962C8B-B14F-4D97-AF65-F5344CB8AC3E}">
        <p14:creationId xmlns:p14="http://schemas.microsoft.com/office/powerpoint/2010/main" val="673883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531813" y="492369"/>
            <a:ext cx="10667286" cy="461665"/>
          </a:xfrm>
        </p:spPr>
        <p:txBody>
          <a:bodyPr/>
          <a:lstStyle/>
          <a:p>
            <a:r>
              <a:rPr lang="en-US" dirty="0"/>
              <a:t>Leukemia rates are slightly below average in the Bronx</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2017107515"/>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29288372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418226" y="492369"/>
            <a:ext cx="11352372" cy="461665"/>
          </a:xfrm>
        </p:spPr>
        <p:txBody>
          <a:bodyPr/>
          <a:lstStyle/>
          <a:p>
            <a:r>
              <a:rPr lang="en-US" dirty="0"/>
              <a:t>Mortality rates from leukemia are </a:t>
            </a:r>
            <a:r>
              <a:rPr lang="en-US" dirty="0" smtClean="0"/>
              <a:t>about average </a:t>
            </a:r>
            <a:r>
              <a:rPr lang="en-US" dirty="0"/>
              <a:t>in the Bronx</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3172562561"/>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20102-2016.  </a:t>
            </a:r>
            <a:endParaRPr lang="en-US" sz="1200" dirty="0">
              <a:solidFill>
                <a:schemeClr val="bg2"/>
              </a:solidFill>
            </a:endParaRPr>
          </a:p>
        </p:txBody>
      </p:sp>
    </p:spTree>
    <p:extLst>
      <p:ext uri="{BB962C8B-B14F-4D97-AF65-F5344CB8AC3E}">
        <p14:creationId xmlns:p14="http://schemas.microsoft.com/office/powerpoint/2010/main" val="3652049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60" y="2415026"/>
            <a:ext cx="7102688" cy="2086725"/>
          </a:xfrm>
        </p:spPr>
        <p:txBody>
          <a:bodyPr/>
          <a:lstStyle/>
          <a:p>
            <a:r>
              <a:rPr lang="en-US" dirty="0"/>
              <a:t>Non-Hodgkin lymphoma incidence and mortality</a:t>
            </a:r>
          </a:p>
        </p:txBody>
      </p:sp>
    </p:spTree>
    <p:extLst>
      <p:ext uri="{BB962C8B-B14F-4D97-AF65-F5344CB8AC3E}">
        <p14:creationId xmlns:p14="http://schemas.microsoft.com/office/powerpoint/2010/main" val="3849774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60" y="2747422"/>
            <a:ext cx="7102688" cy="1421928"/>
          </a:xfrm>
        </p:spPr>
        <p:txBody>
          <a:bodyPr/>
          <a:lstStyle/>
          <a:p>
            <a:r>
              <a:rPr lang="en-US" dirty="0"/>
              <a:t>Pancreatic cancer incidence</a:t>
            </a:r>
          </a:p>
        </p:txBody>
      </p:sp>
    </p:spTree>
    <p:extLst>
      <p:ext uri="{BB962C8B-B14F-4D97-AF65-F5344CB8AC3E}">
        <p14:creationId xmlns:p14="http://schemas.microsoft.com/office/powerpoint/2010/main" val="233847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799227" y="504679"/>
            <a:ext cx="10590371" cy="437043"/>
          </a:xfrm>
        </p:spPr>
        <p:txBody>
          <a:bodyPr/>
          <a:lstStyle/>
          <a:p>
            <a:r>
              <a:rPr lang="en-US" sz="2800" dirty="0"/>
              <a:t>Non-Hodgkin lymphoma rates in the Bronx are about </a:t>
            </a:r>
            <a:r>
              <a:rPr lang="en-US" sz="2800" dirty="0" smtClean="0"/>
              <a:t>average</a:t>
            </a:r>
            <a:endParaRPr lang="en-US" sz="2800" dirty="0"/>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3603780405"/>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32317649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913527" y="307703"/>
            <a:ext cx="10361771" cy="830997"/>
          </a:xfrm>
        </p:spPr>
        <p:txBody>
          <a:bodyPr/>
          <a:lstStyle/>
          <a:p>
            <a:r>
              <a:rPr lang="en-US" dirty="0"/>
              <a:t>Bronx men have the second highest mortality rate from non-Hodgkin </a:t>
            </a:r>
            <a:r>
              <a:rPr lang="en-US" dirty="0" smtClean="0"/>
              <a:t>lymphoma among NYC boroughs</a:t>
            </a:r>
            <a:endParaRPr lang="en-US" dirty="0"/>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3247361121"/>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2010-2014.  </a:t>
            </a:r>
            <a:endParaRPr lang="en-US" sz="1200" dirty="0">
              <a:solidFill>
                <a:schemeClr val="bg2"/>
              </a:solidFill>
            </a:endParaRPr>
          </a:p>
        </p:txBody>
      </p:sp>
    </p:spTree>
    <p:extLst>
      <p:ext uri="{BB962C8B-B14F-4D97-AF65-F5344CB8AC3E}">
        <p14:creationId xmlns:p14="http://schemas.microsoft.com/office/powerpoint/2010/main" val="3337197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60" y="2415026"/>
            <a:ext cx="7102688" cy="2086725"/>
          </a:xfrm>
        </p:spPr>
        <p:txBody>
          <a:bodyPr/>
          <a:lstStyle/>
          <a:p>
            <a:r>
              <a:rPr lang="en-US" dirty="0"/>
              <a:t>Brain cancer incidence and mortality</a:t>
            </a:r>
          </a:p>
        </p:txBody>
      </p:sp>
    </p:spTree>
    <p:extLst>
      <p:ext uri="{BB962C8B-B14F-4D97-AF65-F5344CB8AC3E}">
        <p14:creationId xmlns:p14="http://schemas.microsoft.com/office/powerpoint/2010/main" val="4318372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646827" y="307703"/>
            <a:ext cx="10895171" cy="830997"/>
          </a:xfrm>
        </p:spPr>
        <p:txBody>
          <a:bodyPr/>
          <a:lstStyle/>
          <a:p>
            <a:r>
              <a:rPr lang="en-US" dirty="0"/>
              <a:t>Brain cancer rates are lowest in the Bronx as compared to other NYC boroughs</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1422253582"/>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7897360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761127" y="307703"/>
            <a:ext cx="10666571" cy="830997"/>
          </a:xfrm>
        </p:spPr>
        <p:txBody>
          <a:bodyPr/>
          <a:lstStyle/>
          <a:p>
            <a:r>
              <a:rPr lang="en-US" dirty="0"/>
              <a:t>Mortality rates from brain cancer are </a:t>
            </a:r>
            <a:r>
              <a:rPr lang="en-US" dirty="0" smtClean="0"/>
              <a:t>about average </a:t>
            </a:r>
            <a:r>
              <a:rPr lang="en-US" dirty="0"/>
              <a:t>in the Bronx as compared to other NYC boroughs</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2576142828"/>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33453280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60" y="2415026"/>
            <a:ext cx="7102688" cy="2086725"/>
          </a:xfrm>
        </p:spPr>
        <p:txBody>
          <a:bodyPr/>
          <a:lstStyle/>
          <a:p>
            <a:r>
              <a:rPr lang="en-US" dirty="0"/>
              <a:t>Kidney cancer incidence and mortality</a:t>
            </a:r>
          </a:p>
        </p:txBody>
      </p:sp>
    </p:spTree>
    <p:extLst>
      <p:ext uri="{BB962C8B-B14F-4D97-AF65-F5344CB8AC3E}">
        <p14:creationId xmlns:p14="http://schemas.microsoft.com/office/powerpoint/2010/main" val="39794816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837327" y="307703"/>
            <a:ext cx="10514171" cy="830997"/>
          </a:xfrm>
        </p:spPr>
        <p:txBody>
          <a:bodyPr/>
          <a:lstStyle/>
          <a:p>
            <a:r>
              <a:rPr lang="en-US" dirty="0"/>
              <a:t>Men in the Bronx have the second highest kidney cancer incidence rate among NYC boroughs</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3272090027"/>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17162443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1142127" y="307703"/>
            <a:ext cx="9904571" cy="830997"/>
          </a:xfrm>
        </p:spPr>
        <p:txBody>
          <a:bodyPr/>
          <a:lstStyle/>
          <a:p>
            <a:r>
              <a:rPr lang="en-US" dirty="0"/>
              <a:t>Men in the Bronx have the highest mortality rate from kidney cancer compared to other NYC boroughs</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3893352829"/>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21307219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60" y="2415025"/>
            <a:ext cx="7102688" cy="2086725"/>
          </a:xfrm>
        </p:spPr>
        <p:txBody>
          <a:bodyPr/>
          <a:lstStyle/>
          <a:p>
            <a:r>
              <a:rPr lang="en-US" dirty="0"/>
              <a:t>Stomach cancer incidence and mortality</a:t>
            </a:r>
          </a:p>
        </p:txBody>
      </p:sp>
    </p:spTree>
    <p:extLst>
      <p:ext uri="{BB962C8B-B14F-4D97-AF65-F5344CB8AC3E}">
        <p14:creationId xmlns:p14="http://schemas.microsoft.com/office/powerpoint/2010/main" val="3595862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989727" y="356947"/>
            <a:ext cx="10209371" cy="732508"/>
          </a:xfrm>
        </p:spPr>
        <p:txBody>
          <a:bodyPr/>
          <a:lstStyle/>
          <a:p>
            <a:r>
              <a:rPr lang="en-US" sz="2600" dirty="0"/>
              <a:t>Among women, stomach cancer rates in the Bronx are slightly higher compared to NYC overall but about average among men</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2207888866"/>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660807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609441" y="332327"/>
            <a:ext cx="10969943" cy="781752"/>
          </a:xfrm>
        </p:spPr>
        <p:txBody>
          <a:bodyPr/>
          <a:lstStyle/>
          <a:p>
            <a:r>
              <a:rPr lang="en-US" sz="2800" dirty="0"/>
              <a:t>Pancreatic cancer rates are about average in the Bronx, but for men are the highest among all NYC boroughs</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3727978190"/>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1699607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1218327" y="307703"/>
            <a:ext cx="9752171" cy="830997"/>
          </a:xfrm>
        </p:spPr>
        <p:txBody>
          <a:bodyPr/>
          <a:lstStyle/>
          <a:p>
            <a:r>
              <a:rPr lang="en-US" dirty="0" smtClean="0"/>
              <a:t>For women, mortality </a:t>
            </a:r>
            <a:r>
              <a:rPr lang="en-US" dirty="0"/>
              <a:t>rates from stomach cancer are slightly above average in the Bronx</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1421197602"/>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7262702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60" y="2415026"/>
            <a:ext cx="8104952" cy="2086725"/>
          </a:xfrm>
        </p:spPr>
        <p:txBody>
          <a:bodyPr/>
          <a:lstStyle/>
          <a:p>
            <a:r>
              <a:rPr lang="en-US" dirty="0"/>
              <a:t>Bladder cancer incidence and mortality</a:t>
            </a:r>
          </a:p>
        </p:txBody>
      </p:sp>
    </p:spTree>
    <p:extLst>
      <p:ext uri="{BB962C8B-B14F-4D97-AF65-F5344CB8AC3E}">
        <p14:creationId xmlns:p14="http://schemas.microsoft.com/office/powerpoint/2010/main" val="13141618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684927" y="307703"/>
            <a:ext cx="10818971" cy="830997"/>
          </a:xfrm>
        </p:spPr>
        <p:txBody>
          <a:bodyPr/>
          <a:lstStyle/>
          <a:p>
            <a:r>
              <a:rPr lang="en-US" dirty="0"/>
              <a:t>Bladder cancer rates are lowest in the Bronx as compared to other NYC boroughs</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3312213545"/>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17010854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1103670" y="307703"/>
            <a:ext cx="9981485" cy="830997"/>
          </a:xfrm>
        </p:spPr>
        <p:txBody>
          <a:bodyPr/>
          <a:lstStyle/>
          <a:p>
            <a:r>
              <a:rPr lang="en-US" dirty="0"/>
              <a:t>Mortality rates from bladder cancer are about average in the Bronx</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860687808"/>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41568525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60" y="2747423"/>
            <a:ext cx="7102688" cy="1421928"/>
          </a:xfrm>
        </p:spPr>
        <p:txBody>
          <a:bodyPr/>
          <a:lstStyle/>
          <a:p>
            <a:r>
              <a:rPr lang="en-US" dirty="0"/>
              <a:t>Melanoma incidence and mortality</a:t>
            </a:r>
          </a:p>
        </p:txBody>
      </p:sp>
    </p:spTree>
    <p:extLst>
      <p:ext uri="{BB962C8B-B14F-4D97-AF65-F5344CB8AC3E}">
        <p14:creationId xmlns:p14="http://schemas.microsoft.com/office/powerpoint/2010/main" val="39994032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799227" y="307703"/>
            <a:ext cx="10590371" cy="830997"/>
          </a:xfrm>
        </p:spPr>
        <p:txBody>
          <a:bodyPr/>
          <a:lstStyle/>
          <a:p>
            <a:r>
              <a:rPr lang="en-US" dirty="0"/>
              <a:t>Melanoma rates are highest in the Bronx as compared to other NYC boroughs</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2236353758"/>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283064155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227012" y="332325"/>
            <a:ext cx="11734800" cy="781752"/>
          </a:xfrm>
        </p:spPr>
        <p:txBody>
          <a:bodyPr/>
          <a:lstStyle/>
          <a:p>
            <a:r>
              <a:rPr lang="en-US" sz="2800" dirty="0"/>
              <a:t>The melanoma mortality rate is </a:t>
            </a:r>
            <a:r>
              <a:rPr lang="en-US" sz="2800" dirty="0" smtClean="0"/>
              <a:t>slightly above </a:t>
            </a:r>
            <a:r>
              <a:rPr lang="en-US" sz="2800" dirty="0"/>
              <a:t>average in the Bronx</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2508722165"/>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7407814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60" y="2747424"/>
            <a:ext cx="7102688" cy="1421928"/>
          </a:xfrm>
        </p:spPr>
        <p:txBody>
          <a:bodyPr/>
          <a:lstStyle/>
          <a:p>
            <a:r>
              <a:rPr lang="en-US" dirty="0"/>
              <a:t>Myeloma incidence and mortality</a:t>
            </a:r>
          </a:p>
        </p:txBody>
      </p:sp>
    </p:spTree>
    <p:extLst>
      <p:ext uri="{BB962C8B-B14F-4D97-AF65-F5344CB8AC3E}">
        <p14:creationId xmlns:p14="http://schemas.microsoft.com/office/powerpoint/2010/main" val="20867250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837327" y="307703"/>
            <a:ext cx="10514171" cy="830997"/>
          </a:xfrm>
        </p:spPr>
        <p:txBody>
          <a:bodyPr/>
          <a:lstStyle/>
          <a:p>
            <a:r>
              <a:rPr lang="en-US" dirty="0"/>
              <a:t>Bronx men have the highest myeloma rates compared to other NYC boroughs</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2395188060"/>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2010-2014.  </a:t>
            </a:r>
            <a:endParaRPr lang="en-US" sz="1200" dirty="0">
              <a:solidFill>
                <a:schemeClr val="bg2"/>
              </a:solidFill>
            </a:endParaRPr>
          </a:p>
        </p:txBody>
      </p:sp>
    </p:spTree>
    <p:extLst>
      <p:ext uri="{BB962C8B-B14F-4D97-AF65-F5344CB8AC3E}">
        <p14:creationId xmlns:p14="http://schemas.microsoft.com/office/powerpoint/2010/main" val="8352583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265112" y="307703"/>
            <a:ext cx="11658600" cy="830997"/>
          </a:xfrm>
        </p:spPr>
        <p:txBody>
          <a:bodyPr/>
          <a:lstStyle/>
          <a:p>
            <a:r>
              <a:rPr lang="en-US" dirty="0"/>
              <a:t>Men in the Bronx have the highest mortality rate from myeloma</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2318171172"/>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2010-2014.  </a:t>
            </a:r>
            <a:endParaRPr lang="en-US" sz="1200" dirty="0">
              <a:solidFill>
                <a:schemeClr val="bg2"/>
              </a:solidFill>
            </a:endParaRPr>
          </a:p>
        </p:txBody>
      </p:sp>
    </p:spTree>
    <p:extLst>
      <p:ext uri="{BB962C8B-B14F-4D97-AF65-F5344CB8AC3E}">
        <p14:creationId xmlns:p14="http://schemas.microsoft.com/office/powerpoint/2010/main" val="1129337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CAD630B1-1F59-453F-8C06-D744416C5FBE}"/>
              </a:ext>
            </a:extLst>
          </p:cNvPr>
          <p:cNvSpPr txBox="1"/>
          <p:nvPr/>
        </p:nvSpPr>
        <p:spPr>
          <a:xfrm>
            <a:off x="836612" y="6505171"/>
            <a:ext cx="9073406" cy="276999"/>
          </a:xfrm>
          <a:prstGeom prst="rect">
            <a:avLst/>
          </a:prstGeom>
          <a:noFill/>
        </p:spPr>
        <p:txBody>
          <a:bodyPr wrap="square" rtlCol="0">
            <a:spAutoFit/>
          </a:bodyPr>
          <a:lstStyle/>
          <a:p>
            <a:r>
              <a:rPr lang="en-US" sz="1200" dirty="0"/>
              <a:t>Data source: New York State Cancer Registry, 1976-2016. </a:t>
            </a:r>
          </a:p>
        </p:txBody>
      </p:sp>
      <p:sp>
        <p:nvSpPr>
          <p:cNvPr id="5" name="Title 3"/>
          <p:cNvSpPr txBox="1">
            <a:spLocks/>
          </p:cNvSpPr>
          <p:nvPr/>
        </p:nvSpPr>
        <p:spPr>
          <a:xfrm>
            <a:off x="341312" y="417189"/>
            <a:ext cx="11506200"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Pancreatic cancer rates have remained relatively stable for men, increasing slightly recently; for women, there is a modest increase</a:t>
            </a:r>
          </a:p>
        </p:txBody>
      </p:sp>
      <p:graphicFrame>
        <p:nvGraphicFramePr>
          <p:cNvPr id="6" name="Chart 5">
            <a:extLst>
              <a:ext uri="{FF2B5EF4-FFF2-40B4-BE49-F238E27FC236}">
                <a16:creationId xmlns="" xmlns:a16="http://schemas.microsoft.com/office/drawing/2014/main" id="{799B9DF5-7DA1-4635-B31A-AE8B45A9D51B}"/>
              </a:ext>
            </a:extLst>
          </p:cNvPr>
          <p:cNvGraphicFramePr/>
          <p:nvPr>
            <p:extLst>
              <p:ext uri="{D42A27DB-BD31-4B8C-83A1-F6EECF244321}">
                <p14:modId xmlns:p14="http://schemas.microsoft.com/office/powerpoint/2010/main" val="43195737"/>
              </p:ext>
            </p:extLst>
          </p:nvPr>
        </p:nvGraphicFramePr>
        <p:xfrm>
          <a:off x="379412" y="1425019"/>
          <a:ext cx="10058400" cy="51013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822999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60" y="2082626"/>
            <a:ext cx="7102688" cy="2751522"/>
          </a:xfrm>
        </p:spPr>
        <p:txBody>
          <a:bodyPr/>
          <a:lstStyle/>
          <a:p>
            <a:r>
              <a:rPr lang="en-US" dirty="0"/>
              <a:t>Oral cavity and pharynx cancer incidence and mortality</a:t>
            </a:r>
          </a:p>
        </p:txBody>
      </p:sp>
    </p:spTree>
    <p:extLst>
      <p:ext uri="{BB962C8B-B14F-4D97-AF65-F5344CB8AC3E}">
        <p14:creationId xmlns:p14="http://schemas.microsoft.com/office/powerpoint/2010/main" val="1356361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532527" y="307703"/>
            <a:ext cx="11123770" cy="830997"/>
          </a:xfrm>
        </p:spPr>
        <p:txBody>
          <a:bodyPr/>
          <a:lstStyle/>
          <a:p>
            <a:r>
              <a:rPr lang="en-US" dirty="0"/>
              <a:t>Bronx men have the second highest oral cavity and pharynx cancer </a:t>
            </a:r>
            <a:r>
              <a:rPr lang="en-US" dirty="0" smtClean="0"/>
              <a:t>rate among NYC boroughs</a:t>
            </a:r>
            <a:endParaRPr lang="en-US" dirty="0"/>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3254249328"/>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17955989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341312" y="159970"/>
            <a:ext cx="11506200" cy="1126462"/>
          </a:xfrm>
        </p:spPr>
        <p:txBody>
          <a:bodyPr/>
          <a:lstStyle/>
          <a:p>
            <a:r>
              <a:rPr lang="en-US" sz="2800" dirty="0"/>
              <a:t>Men in the Bronx have the highest mortality rates from oral cavity &amp; pharynx cancer, while for women the rate is about average</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2624308154"/>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12773662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60" y="2747424"/>
            <a:ext cx="7102688" cy="1421928"/>
          </a:xfrm>
        </p:spPr>
        <p:txBody>
          <a:bodyPr/>
          <a:lstStyle/>
          <a:p>
            <a:r>
              <a:rPr lang="en-US" dirty="0"/>
              <a:t>Thyroid cancer incidence</a:t>
            </a:r>
          </a:p>
        </p:txBody>
      </p:sp>
    </p:spTree>
    <p:extLst>
      <p:ext uri="{BB962C8B-B14F-4D97-AF65-F5344CB8AC3E}">
        <p14:creationId xmlns:p14="http://schemas.microsoft.com/office/powerpoint/2010/main" val="23250925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342027" y="307703"/>
            <a:ext cx="11504771" cy="830997"/>
          </a:xfrm>
        </p:spPr>
        <p:txBody>
          <a:bodyPr/>
          <a:lstStyle/>
          <a:p>
            <a:r>
              <a:rPr lang="en-US" dirty="0"/>
              <a:t>Thyroid cancer rates are the lowest in the Bronx as compared to other NYC boroughs</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2461032330"/>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104911722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60" y="2747424"/>
            <a:ext cx="7102688" cy="1421928"/>
          </a:xfrm>
        </p:spPr>
        <p:txBody>
          <a:bodyPr/>
          <a:lstStyle/>
          <a:p>
            <a:r>
              <a:rPr lang="en-US" dirty="0"/>
              <a:t>Hodgkin lymphoma incidence</a:t>
            </a:r>
          </a:p>
        </p:txBody>
      </p:sp>
    </p:spTree>
    <p:extLst>
      <p:ext uri="{BB962C8B-B14F-4D97-AF65-F5344CB8AC3E}">
        <p14:creationId xmlns:p14="http://schemas.microsoft.com/office/powerpoint/2010/main" val="39730522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875427" y="492369"/>
            <a:ext cx="10437971" cy="461665"/>
          </a:xfrm>
        </p:spPr>
        <p:txBody>
          <a:bodyPr/>
          <a:lstStyle/>
          <a:p>
            <a:r>
              <a:rPr lang="en-US" dirty="0"/>
              <a:t>Hodgkin lymphoma rates are about average in the Bronx</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2346695583"/>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23021877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60" y="2747424"/>
            <a:ext cx="7102688" cy="1421928"/>
          </a:xfrm>
        </p:spPr>
        <p:txBody>
          <a:bodyPr/>
          <a:lstStyle/>
          <a:p>
            <a:r>
              <a:rPr lang="en-US" dirty="0"/>
              <a:t>Testicular cancer incidence</a:t>
            </a:r>
          </a:p>
        </p:txBody>
      </p:sp>
    </p:spTree>
    <p:extLst>
      <p:ext uri="{BB962C8B-B14F-4D97-AF65-F5344CB8AC3E}">
        <p14:creationId xmlns:p14="http://schemas.microsoft.com/office/powerpoint/2010/main" val="3304311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989727" y="492368"/>
            <a:ext cx="10209371" cy="461665"/>
          </a:xfrm>
        </p:spPr>
        <p:txBody>
          <a:bodyPr/>
          <a:lstStyle/>
          <a:p>
            <a:r>
              <a:rPr lang="en-US" dirty="0"/>
              <a:t>The Bronx has the lowest testicular cancer rate in NYC</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2200652999"/>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257462051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About the Community Health Dashboard Project</a:t>
            </a:r>
          </a:p>
        </p:txBody>
      </p:sp>
      <p:sp>
        <p:nvSpPr>
          <p:cNvPr id="3" name="TextBox 2"/>
          <p:cNvSpPr txBox="1"/>
          <p:nvPr/>
        </p:nvSpPr>
        <p:spPr>
          <a:xfrm>
            <a:off x="684212" y="1524000"/>
            <a:ext cx="10515600" cy="3139321"/>
          </a:xfrm>
          <a:prstGeom prst="rect">
            <a:avLst/>
          </a:prstGeom>
          <a:noFill/>
        </p:spPr>
        <p:txBody>
          <a:bodyPr wrap="square" rtlCol="0">
            <a:spAutoFit/>
          </a:bodyPr>
          <a:lstStyle/>
          <a:p>
            <a:pPr marL="285750" indent="-285750">
              <a:buFont typeface="Wingdings" panose="05000000000000000000" pitchFamily="2" charset="2"/>
              <a:buChar char="§"/>
            </a:pPr>
            <a:r>
              <a:rPr lang="en-US" dirty="0"/>
              <a:t>The goal of the project is to provide Bronx-specific data on risk factors and health outcomes with an emphasis on presenting data on trends, socio-demographic differences (e.g., by age, sex, race/ethnicity, etc.) and sub-county/neighborhood level data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Data will be periodically updated as new data becomes available.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Produced by Montefiore’s Office of Community &amp; Population Health using publicly-available data sources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For more information please contact us at </a:t>
            </a:r>
            <a:r>
              <a:rPr lang="en-US" dirty="0">
                <a:hlinkClick r:id="rId3"/>
              </a:rPr>
              <a:t>OCPHDept@montefiore.org</a:t>
            </a:r>
            <a:endParaRPr lang="en-US" dirty="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4293698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684927" y="307703"/>
            <a:ext cx="10818971" cy="830997"/>
          </a:xfrm>
        </p:spPr>
        <p:txBody>
          <a:bodyPr/>
          <a:lstStyle/>
          <a:p>
            <a:r>
              <a:rPr lang="en-US" dirty="0"/>
              <a:t>In the Bronx, the pancreatic cancer rate is highest among non-Hispanic black men</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1164492649"/>
              </p:ext>
            </p:extLst>
          </p:nvPr>
        </p:nvGraphicFramePr>
        <p:xfrm>
          <a:off x="457040" y="1138700"/>
          <a:ext cx="10818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3097545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60" y="2747422"/>
            <a:ext cx="7102688" cy="1421928"/>
          </a:xfrm>
        </p:spPr>
        <p:txBody>
          <a:bodyPr/>
          <a:lstStyle/>
          <a:p>
            <a:r>
              <a:rPr lang="en-US" dirty="0"/>
              <a:t>Mortality from pancreatic cancer </a:t>
            </a:r>
          </a:p>
        </p:txBody>
      </p:sp>
    </p:spTree>
    <p:extLst>
      <p:ext uri="{BB962C8B-B14F-4D97-AF65-F5344CB8AC3E}">
        <p14:creationId xmlns:p14="http://schemas.microsoft.com/office/powerpoint/2010/main" val="1030657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15E034-376C-4388-85E3-C306308A402A}"/>
              </a:ext>
            </a:extLst>
          </p:cNvPr>
          <p:cNvSpPr>
            <a:spLocks noGrp="1"/>
          </p:cNvSpPr>
          <p:nvPr>
            <p:ph type="title"/>
          </p:nvPr>
        </p:nvSpPr>
        <p:spPr>
          <a:xfrm>
            <a:off x="989727" y="307703"/>
            <a:ext cx="10209371" cy="830997"/>
          </a:xfrm>
        </p:spPr>
        <p:txBody>
          <a:bodyPr/>
          <a:lstStyle/>
          <a:p>
            <a:r>
              <a:rPr lang="en-US" dirty="0"/>
              <a:t>Mortality rates from pancreatic cancer are a bit above average in the Bronx</a:t>
            </a:r>
          </a:p>
        </p:txBody>
      </p:sp>
      <p:graphicFrame>
        <p:nvGraphicFramePr>
          <p:cNvPr id="5" name="Chart 4">
            <a:extLst>
              <a:ext uri="{FF2B5EF4-FFF2-40B4-BE49-F238E27FC236}">
                <a16:creationId xmlns="" xmlns:a16="http://schemas.microsoft.com/office/drawing/2014/main" id="{A478D7BE-969D-463E-833F-F4D6852D50D7}"/>
              </a:ext>
            </a:extLst>
          </p:cNvPr>
          <p:cNvGraphicFramePr/>
          <p:nvPr>
            <p:extLst>
              <p:ext uri="{D42A27DB-BD31-4B8C-83A1-F6EECF244321}">
                <p14:modId xmlns:p14="http://schemas.microsoft.com/office/powerpoint/2010/main" val="1203005404"/>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 xmlns:a16="http://schemas.microsoft.com/office/drawing/2014/main"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 xmlns:a16="http://schemas.microsoft.com/office/drawing/2014/main"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1431752709"/>
      </p:ext>
    </p:extLst>
  </p:cSld>
  <p:clrMapOvr>
    <a:masterClrMapping/>
  </p:clrMapOvr>
</p:sld>
</file>

<file path=ppt/theme/theme1.xml><?xml version="1.0" encoding="utf-8"?>
<a:theme xmlns:a="http://schemas.openxmlformats.org/drawingml/2006/main" name="Montefiore DOING MORE">
  <a:themeElements>
    <a:clrScheme name="montefiore data">
      <a:dk1>
        <a:srgbClr val="414042"/>
      </a:dk1>
      <a:lt1>
        <a:srgbClr val="FFFFFF"/>
      </a:lt1>
      <a:dk2>
        <a:srgbClr val="A6CEE3"/>
      </a:dk2>
      <a:lt2>
        <a:srgbClr val="1F78B4"/>
      </a:lt2>
      <a:accent1>
        <a:srgbClr val="B2DF8A"/>
      </a:accent1>
      <a:accent2>
        <a:srgbClr val="33A02C"/>
      </a:accent2>
      <a:accent3>
        <a:srgbClr val="FB9A99"/>
      </a:accent3>
      <a:accent4>
        <a:srgbClr val="E31A1C"/>
      </a:accent4>
      <a:accent5>
        <a:srgbClr val="FDBF6F"/>
      </a:accent5>
      <a:accent6>
        <a:srgbClr val="FF7F00"/>
      </a:accent6>
      <a:hlink>
        <a:srgbClr val="6A3D9A"/>
      </a:hlink>
      <a:folHlink>
        <a:srgbClr val="B1592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3047</TotalTime>
  <Words>2028</Words>
  <Application>Microsoft Office PowerPoint</Application>
  <PresentationFormat>Custom</PresentationFormat>
  <Paragraphs>346</Paragraphs>
  <Slides>69</Slides>
  <Notes>68</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Montefiore DOING MORE</vt:lpstr>
      <vt:lpstr>Bronx Community Health Dashboard:  Other Cancers  Last Updated: 9/24/2019  See last slide for more information about this project.</vt:lpstr>
      <vt:lpstr>About this dashboard</vt:lpstr>
      <vt:lpstr>Death and disability from other cancers</vt:lpstr>
      <vt:lpstr>Pancreatic cancer incidence</vt:lpstr>
      <vt:lpstr>Pancreatic cancer rates are about average in the Bronx, but for men are the highest among all NYC boroughs</vt:lpstr>
      <vt:lpstr>PowerPoint Presentation</vt:lpstr>
      <vt:lpstr>In the Bronx, the pancreatic cancer rate is highest among non-Hispanic black men</vt:lpstr>
      <vt:lpstr>Mortality from pancreatic cancer </vt:lpstr>
      <vt:lpstr>Mortality rates from pancreatic cancer are a bit above average in the Bronx</vt:lpstr>
      <vt:lpstr>PowerPoint Presentation</vt:lpstr>
      <vt:lpstr>In the Bronx, the mortality rate from pancreatic cancer is highest among non-Hispanic white men</vt:lpstr>
      <vt:lpstr>Liver cancer incidence</vt:lpstr>
      <vt:lpstr>Men in the Bronx have liver cancer rates 50% higher than NYC overall; rates for women are also elevated</vt:lpstr>
      <vt:lpstr>PowerPoint Presentation</vt:lpstr>
      <vt:lpstr>In the Bronx, the liver cancer rate is highest among Hispanic men</vt:lpstr>
      <vt:lpstr>Mortality from liver cancer</vt:lpstr>
      <vt:lpstr>The mortality rate from liver cancer is 57% higher among Bronx men than men in NYC overall</vt:lpstr>
      <vt:lpstr>PowerPoint Presentation</vt:lpstr>
      <vt:lpstr>In the Bronx, the mortality rate from liver cancer is highest among Hispanic men</vt:lpstr>
      <vt:lpstr>Esophageal cancer incidence</vt:lpstr>
      <vt:lpstr>Men in the Bronx have the second highest esophageal cancer rate in NYC</vt:lpstr>
      <vt:lpstr>PowerPoint Presentation</vt:lpstr>
      <vt:lpstr>In the Bronx, the esophageal cancer rate is highest among non-Hispanic white men</vt:lpstr>
      <vt:lpstr>Mortality from esophageal cancer</vt:lpstr>
      <vt:lpstr>Bronx men have the highest mortality rate from esophageal cancer</vt:lpstr>
      <vt:lpstr>PowerPoint Presentation</vt:lpstr>
      <vt:lpstr>In the Bronx, the mortality rate from esophageal cancer is highest among non-Hispanic white men</vt:lpstr>
      <vt:lpstr>Larynx cancer incidence</vt:lpstr>
      <vt:lpstr>Bronx men have the highest larynx cancer rate</vt:lpstr>
      <vt:lpstr>PowerPoint Presentation</vt:lpstr>
      <vt:lpstr>In the Bronx, the larynx cancer rate is highest among Hispanic men</vt:lpstr>
      <vt:lpstr>Mortality from larynx cancer</vt:lpstr>
      <vt:lpstr>Bronx men have the highest mortality rate from larynx cancer among NYC boroughs</vt:lpstr>
      <vt:lpstr>PowerPoint Presentation</vt:lpstr>
      <vt:lpstr>In the Bronx, the mortality rate from larynx cancer is highest among non-Hispanic black men</vt:lpstr>
      <vt:lpstr>Leukemia incidence and mortality</vt:lpstr>
      <vt:lpstr>Leukemia rates are slightly below average in the Bronx</vt:lpstr>
      <vt:lpstr>Mortality rates from leukemia are about average in the Bronx</vt:lpstr>
      <vt:lpstr>Non-Hodgkin lymphoma incidence and mortality</vt:lpstr>
      <vt:lpstr>Non-Hodgkin lymphoma rates in the Bronx are about average</vt:lpstr>
      <vt:lpstr>Bronx men have the second highest mortality rate from non-Hodgkin lymphoma among NYC boroughs</vt:lpstr>
      <vt:lpstr>Brain cancer incidence and mortality</vt:lpstr>
      <vt:lpstr>Brain cancer rates are lowest in the Bronx as compared to other NYC boroughs</vt:lpstr>
      <vt:lpstr>Mortality rates from brain cancer are about average in the Bronx as compared to other NYC boroughs</vt:lpstr>
      <vt:lpstr>Kidney cancer incidence and mortality</vt:lpstr>
      <vt:lpstr>Men in the Bronx have the second highest kidney cancer incidence rate among NYC boroughs</vt:lpstr>
      <vt:lpstr>Men in the Bronx have the highest mortality rate from kidney cancer compared to other NYC boroughs</vt:lpstr>
      <vt:lpstr>Stomach cancer incidence and mortality</vt:lpstr>
      <vt:lpstr>Among women, stomach cancer rates in the Bronx are slightly higher compared to NYC overall but about average among men</vt:lpstr>
      <vt:lpstr>For women, mortality rates from stomach cancer are slightly above average in the Bronx</vt:lpstr>
      <vt:lpstr>Bladder cancer incidence and mortality</vt:lpstr>
      <vt:lpstr>Bladder cancer rates are lowest in the Bronx as compared to other NYC boroughs</vt:lpstr>
      <vt:lpstr>Mortality rates from bladder cancer are about average in the Bronx</vt:lpstr>
      <vt:lpstr>Melanoma incidence and mortality</vt:lpstr>
      <vt:lpstr>Melanoma rates are highest in the Bronx as compared to other NYC boroughs</vt:lpstr>
      <vt:lpstr>The melanoma mortality rate is slightly above average in the Bronx</vt:lpstr>
      <vt:lpstr>Myeloma incidence and mortality</vt:lpstr>
      <vt:lpstr>Bronx men have the highest myeloma rates compared to other NYC boroughs</vt:lpstr>
      <vt:lpstr>Men in the Bronx have the highest mortality rate from myeloma</vt:lpstr>
      <vt:lpstr>Oral cavity and pharynx cancer incidence and mortality</vt:lpstr>
      <vt:lpstr>Bronx men have the second highest oral cavity and pharynx cancer rate among NYC boroughs</vt:lpstr>
      <vt:lpstr>Men in the Bronx have the highest mortality rates from oral cavity &amp; pharynx cancer, while for women the rate is about average</vt:lpstr>
      <vt:lpstr>Thyroid cancer incidence</vt:lpstr>
      <vt:lpstr>Thyroid cancer rates are the lowest in the Bronx as compared to other NYC boroughs</vt:lpstr>
      <vt:lpstr>Hodgkin lymphoma incidence</vt:lpstr>
      <vt:lpstr>Hodgkin lymphoma rates are about average in the Bronx</vt:lpstr>
      <vt:lpstr>Testicular cancer incidence</vt:lpstr>
      <vt:lpstr>The Bronx has the lowest testicular cancer rate in NYC</vt:lpstr>
      <vt:lpstr>About the Community Health Dashboard Project</vt:lpstr>
    </vt:vector>
  </TitlesOfParts>
  <Company>Montefiore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&amp; water-borne diseases</dc:title>
  <dc:creator>Colin Rehm</dc:creator>
  <cp:lastModifiedBy>Colin Rehm</cp:lastModifiedBy>
  <cp:revision>294</cp:revision>
  <dcterms:created xsi:type="dcterms:W3CDTF">2017-11-13T15:04:25Z</dcterms:created>
  <dcterms:modified xsi:type="dcterms:W3CDTF">2019-09-24T20:17:33Z</dcterms:modified>
</cp:coreProperties>
</file>