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0" r:id="rId2"/>
    <p:sldId id="401" r:id="rId3"/>
    <p:sldId id="369" r:id="rId4"/>
    <p:sldId id="291" r:id="rId5"/>
    <p:sldId id="363" r:id="rId6"/>
    <p:sldId id="365" r:id="rId7"/>
    <p:sldId id="404" r:id="rId8"/>
    <p:sldId id="387" r:id="rId9"/>
    <p:sldId id="371" r:id="rId10"/>
    <p:sldId id="370" r:id="rId11"/>
    <p:sldId id="373" r:id="rId12"/>
    <p:sldId id="372" r:id="rId13"/>
    <p:sldId id="406" r:id="rId14"/>
    <p:sldId id="374" r:id="rId15"/>
    <p:sldId id="403" r:id="rId16"/>
    <p:sldId id="381" r:id="rId17"/>
    <p:sldId id="383" r:id="rId18"/>
    <p:sldId id="395" r:id="rId19"/>
    <p:sldId id="397" r:id="rId20"/>
    <p:sldId id="398" r:id="rId21"/>
    <p:sldId id="402" r:id="rId22"/>
    <p:sldId id="361"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8">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2965" autoAdjust="0"/>
  </p:normalViewPr>
  <p:slideViewPr>
    <p:cSldViewPr showGuides="1">
      <p:cViewPr>
        <p:scale>
          <a:sx n="110" d="100"/>
          <a:sy n="110" d="100"/>
        </p:scale>
        <p:origin x="-642" y="-294"/>
      </p:cViewPr>
      <p:guideLst>
        <p:guide orient="horz" pos="2208"/>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69325661215425"/>
          <c:y val="0.10651714631826024"/>
          <c:w val="0.80958348475671316"/>
          <c:h val="0.82379171283732255"/>
        </c:manualLayout>
      </c:layout>
      <c:barChart>
        <c:barDir val="bar"/>
        <c:grouping val="clustered"/>
        <c:varyColors val="0"/>
        <c:ser>
          <c:idx val="0"/>
          <c:order val="0"/>
          <c:tx>
            <c:strRef>
              <c:f>Sheet1!$B$1</c:f>
              <c:strCache>
                <c:ptCount val="1"/>
                <c:pt idx="0">
                  <c:v>Percent of Total DALYs</c:v>
                </c:pt>
              </c:strCache>
            </c:strRef>
          </c:tx>
          <c:spPr>
            <a:solidFill>
              <a:schemeClr val="accent1"/>
            </a:solidFill>
            <a:ln>
              <a:solidFill>
                <a:schemeClr val="bg1">
                  <a:lumMod val="50000"/>
                </a:schemeClr>
              </a:solid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3-C2DF-4CA2-BD24-50E14D19B20B}"/>
              </c:ext>
            </c:extLst>
          </c:dPt>
          <c:dPt>
            <c:idx val="4"/>
            <c:invertIfNegative val="0"/>
            <c:bubble3D val="0"/>
            <c:extLst xmlns:c16r2="http://schemas.microsoft.com/office/drawing/2015/06/chart">
              <c:ext xmlns:c16="http://schemas.microsoft.com/office/drawing/2014/chart" uri="{C3380CC4-5D6E-409C-BE32-E72D297353CC}">
                <c16:uniqueId val="{00000001-E7F7-4734-B5C7-0A867E8A40BF}"/>
              </c:ext>
            </c:extLst>
          </c:dPt>
          <c:dPt>
            <c:idx val="5"/>
            <c:invertIfNegative val="0"/>
            <c:bubble3D val="0"/>
            <c:extLst xmlns:c16r2="http://schemas.microsoft.com/office/drawing/2015/06/chart">
              <c:ext xmlns:c16="http://schemas.microsoft.com/office/drawing/2014/chart" uri="{C3380CC4-5D6E-409C-BE32-E72D297353CC}">
                <c16:uniqueId val="{00000002-E7F7-4734-B5C7-0A867E8A40BF}"/>
              </c:ext>
            </c:extLst>
          </c:dPt>
          <c:dPt>
            <c:idx val="6"/>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4-E7F7-4734-B5C7-0A867E8A40BF}"/>
              </c:ext>
            </c:extLst>
          </c:dPt>
          <c:dPt>
            <c:idx val="8"/>
            <c:invertIfNegative val="0"/>
            <c:bubble3D val="0"/>
            <c:extLst xmlns:c16r2="http://schemas.microsoft.com/office/drawing/2015/06/chart">
              <c:ext xmlns:c16="http://schemas.microsoft.com/office/drawing/2014/chart" uri="{C3380CC4-5D6E-409C-BE32-E72D297353CC}">
                <c16:uniqueId val="{00000003-B53B-4FE8-BCE3-6E056D642DAD}"/>
              </c:ext>
            </c:extLst>
          </c:dPt>
          <c:dPt>
            <c:idx val="9"/>
            <c:invertIfNegative val="0"/>
            <c:bubble3D val="0"/>
            <c:extLst xmlns:c16r2="http://schemas.microsoft.com/office/drawing/2015/06/chart">
              <c:ext xmlns:c16="http://schemas.microsoft.com/office/drawing/2014/chart" uri="{C3380CC4-5D6E-409C-BE32-E72D297353CC}">
                <c16:uniqueId val="{00000006-E7F7-4734-B5C7-0A867E8A40B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Leukemia</c:v>
                </c:pt>
                <c:pt idx="1">
                  <c:v>Liver cancer</c:v>
                </c:pt>
                <c:pt idx="2">
                  <c:v>Prostate cancer</c:v>
                </c:pt>
                <c:pt idx="3">
                  <c:v>Pancreatic cancer</c:v>
                </c:pt>
                <c:pt idx="4">
                  <c:v>Asthma</c:v>
                </c:pt>
                <c:pt idx="5">
                  <c:v>Breast cancer</c:v>
                </c:pt>
                <c:pt idx="6">
                  <c:v>Colorectal cancer</c:v>
                </c:pt>
                <c:pt idx="7">
                  <c:v>Depressive disorders</c:v>
                </c:pt>
                <c:pt idx="8">
                  <c:v>Lung cancer</c:v>
                </c:pt>
                <c:pt idx="9">
                  <c:v>Diabetes mellitus</c:v>
                </c:pt>
              </c:strCache>
            </c:strRef>
          </c:cat>
          <c:val>
            <c:numRef>
              <c:f>Sheet1!$B$2:$B$11</c:f>
              <c:numCache>
                <c:formatCode>General</c:formatCode>
                <c:ptCount val="10"/>
                <c:pt idx="0">
                  <c:v>0.57999999999999996</c:v>
                </c:pt>
                <c:pt idx="1">
                  <c:v>0.6</c:v>
                </c:pt>
                <c:pt idx="2">
                  <c:v>0.68</c:v>
                </c:pt>
                <c:pt idx="3">
                  <c:v>0.97</c:v>
                </c:pt>
                <c:pt idx="4">
                  <c:v>1.03</c:v>
                </c:pt>
                <c:pt idx="5">
                  <c:v>1.27</c:v>
                </c:pt>
                <c:pt idx="6">
                  <c:v>1.55</c:v>
                </c:pt>
                <c:pt idx="7">
                  <c:v>2.7</c:v>
                </c:pt>
                <c:pt idx="8">
                  <c:v>3.76</c:v>
                </c:pt>
                <c:pt idx="9">
                  <c:v>3.97</c:v>
                </c:pt>
              </c:numCache>
            </c:numRef>
          </c:val>
          <c:extLst xmlns:c16r2="http://schemas.microsoft.com/office/drawing/2015/06/chart">
            <c:ext xmlns:c16="http://schemas.microsoft.com/office/drawing/2014/chart" uri="{C3380CC4-5D6E-409C-BE32-E72D297353CC}">
              <c16:uniqueId val="{00000000-C2DF-4CA2-BD24-50E14D19B20B}"/>
            </c:ext>
          </c:extLst>
        </c:ser>
        <c:dLbls>
          <c:showLegendKey val="0"/>
          <c:showVal val="0"/>
          <c:showCatName val="0"/>
          <c:showSerName val="0"/>
          <c:showPercent val="0"/>
          <c:showBubbleSize val="0"/>
        </c:dLbls>
        <c:gapWidth val="70"/>
        <c:axId val="163699328"/>
        <c:axId val="167179776"/>
      </c:barChart>
      <c:catAx>
        <c:axId val="163699328"/>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7179776"/>
        <c:crosses val="autoZero"/>
        <c:auto val="1"/>
        <c:lblAlgn val="ctr"/>
        <c:lblOffset val="100"/>
        <c:noMultiLvlLbl val="0"/>
      </c:catAx>
      <c:valAx>
        <c:axId val="167179776"/>
        <c:scaling>
          <c:orientation val="minMax"/>
        </c:scaling>
        <c:delete val="0"/>
        <c:axPos val="b"/>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6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299319995275E-2"/>
          <c:y val="5.3835742671197402E-2"/>
          <c:w val="0.92897807728979498"/>
          <c:h val="0.83279476187138701"/>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2840725892786797E-2"/>
                  <c:y val="-2.950687506316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DBD-4D7D-9223-25CC1E93F906}"/>
                </c:ext>
              </c:extLst>
            </c:dLbl>
            <c:dLbl>
              <c:idx val="15"/>
              <c:layout>
                <c:manualLayout>
                  <c:x val="-3.9408871071344121E-3"/>
                  <c:y val="-1.47534375315833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DBD-4D7D-9223-25CC1E93F906}"/>
                </c:ext>
              </c:extLst>
            </c:dLbl>
            <c:spPr>
              <a:noFill/>
              <a:ln>
                <a:noFill/>
              </a:ln>
              <a:effectLst/>
            </c:spPr>
            <c:txPr>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23.7</c:v>
                </c:pt>
                <c:pt idx="1">
                  <c:v>23.7</c:v>
                </c:pt>
                <c:pt idx="2">
                  <c:v>26.5</c:v>
                </c:pt>
                <c:pt idx="3">
                  <c:v>25.9</c:v>
                </c:pt>
                <c:pt idx="4">
                  <c:v>25.7</c:v>
                </c:pt>
                <c:pt idx="5">
                  <c:v>30.6</c:v>
                </c:pt>
                <c:pt idx="6">
                  <c:v>29.1</c:v>
                </c:pt>
                <c:pt idx="7">
                  <c:v>29.3</c:v>
                </c:pt>
                <c:pt idx="8">
                  <c:v>31</c:v>
                </c:pt>
                <c:pt idx="9">
                  <c:v>30.5</c:v>
                </c:pt>
                <c:pt idx="10">
                  <c:v>32</c:v>
                </c:pt>
                <c:pt idx="11">
                  <c:v>31.2</c:v>
                </c:pt>
                <c:pt idx="12">
                  <c:v>30.3</c:v>
                </c:pt>
                <c:pt idx="13">
                  <c:v>31.3</c:v>
                </c:pt>
                <c:pt idx="14">
                  <c:v>33.6</c:v>
                </c:pt>
                <c:pt idx="15">
                  <c:v>34.9</c:v>
                </c:pt>
              </c:numCache>
            </c:numRef>
          </c:val>
          <c:smooth val="0"/>
          <c:extLst xmlns:c16r2="http://schemas.microsoft.com/office/drawing/2015/06/chart">
            <c:ext xmlns:c16="http://schemas.microsoft.com/office/drawing/2014/chart" uri="{C3380CC4-5D6E-409C-BE32-E72D297353CC}">
              <c16:uniqueId val="{00000002-DDBD-4D7D-9223-25CC1E93F906}"/>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20.9</c:v>
                </c:pt>
                <c:pt idx="1">
                  <c:v>23.5</c:v>
                </c:pt>
                <c:pt idx="2">
                  <c:v>23.7</c:v>
                </c:pt>
                <c:pt idx="3">
                  <c:v>23.7</c:v>
                </c:pt>
                <c:pt idx="4">
                  <c:v>24.3</c:v>
                </c:pt>
                <c:pt idx="5">
                  <c:v>24.2</c:v>
                </c:pt>
                <c:pt idx="6">
                  <c:v>25</c:v>
                </c:pt>
                <c:pt idx="7">
                  <c:v>25.7</c:v>
                </c:pt>
                <c:pt idx="8">
                  <c:v>26.8</c:v>
                </c:pt>
                <c:pt idx="9">
                  <c:v>26.9</c:v>
                </c:pt>
                <c:pt idx="10">
                  <c:v>27</c:v>
                </c:pt>
                <c:pt idx="11">
                  <c:v>27.2</c:v>
                </c:pt>
                <c:pt idx="12">
                  <c:v>26.5</c:v>
                </c:pt>
                <c:pt idx="13">
                  <c:v>26.7</c:v>
                </c:pt>
                <c:pt idx="14">
                  <c:v>25.8</c:v>
                </c:pt>
                <c:pt idx="15">
                  <c:v>26.5</c:v>
                </c:pt>
              </c:numCache>
            </c:numRef>
          </c:val>
          <c:smooth val="0"/>
          <c:extLst xmlns:c16r2="http://schemas.microsoft.com/office/drawing/2015/06/chart">
            <c:ext xmlns:c16="http://schemas.microsoft.com/office/drawing/2014/chart" uri="{C3380CC4-5D6E-409C-BE32-E72D297353CC}">
              <c16:uniqueId val="{00000003-DDBD-4D7D-9223-25CC1E93F906}"/>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13.1</c:v>
                </c:pt>
                <c:pt idx="1">
                  <c:v>15.5</c:v>
                </c:pt>
                <c:pt idx="2">
                  <c:v>15.8</c:v>
                </c:pt>
                <c:pt idx="3">
                  <c:v>13.4</c:v>
                </c:pt>
                <c:pt idx="4">
                  <c:v>14.6</c:v>
                </c:pt>
                <c:pt idx="5">
                  <c:v>15</c:v>
                </c:pt>
                <c:pt idx="6">
                  <c:v>16.100000000000001</c:v>
                </c:pt>
                <c:pt idx="7">
                  <c:v>16.5</c:v>
                </c:pt>
                <c:pt idx="8">
                  <c:v>14.8</c:v>
                </c:pt>
                <c:pt idx="9">
                  <c:v>13.9</c:v>
                </c:pt>
                <c:pt idx="10">
                  <c:v>14.7</c:v>
                </c:pt>
                <c:pt idx="11">
                  <c:v>16.5</c:v>
                </c:pt>
                <c:pt idx="12">
                  <c:v>17.600000000000001</c:v>
                </c:pt>
                <c:pt idx="13">
                  <c:v>15.6</c:v>
                </c:pt>
                <c:pt idx="14">
                  <c:v>15.4</c:v>
                </c:pt>
                <c:pt idx="15">
                  <c:v>17.399999999999999</c:v>
                </c:pt>
              </c:numCache>
            </c:numRef>
          </c:val>
          <c:smooth val="0"/>
          <c:extLst xmlns:c16r2="http://schemas.microsoft.com/office/drawing/2015/06/chart">
            <c:ext xmlns:c16="http://schemas.microsoft.com/office/drawing/2014/chart" uri="{C3380CC4-5D6E-409C-BE32-E72D297353CC}">
              <c16:uniqueId val="{00000004-DDBD-4D7D-9223-25CC1E93F906}"/>
            </c:ext>
          </c:extLst>
        </c:ser>
        <c:ser>
          <c:idx val="3"/>
          <c:order val="3"/>
          <c:tx>
            <c:strRef>
              <c:f>Sheet1!$E$1</c:f>
              <c:strCache>
                <c:ptCount val="1"/>
                <c:pt idx="0">
                  <c:v>Queens</c:v>
                </c:pt>
              </c:strCache>
            </c:strRef>
          </c:tx>
          <c:spPr>
            <a:ln>
              <a:solidFill>
                <a:schemeClr val="accent1"/>
              </a:solidFill>
            </a:ln>
          </c:spPr>
          <c:marker>
            <c:spPr>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16.399999999999999</c:v>
                </c:pt>
                <c:pt idx="1">
                  <c:v>18.399999999999999</c:v>
                </c:pt>
                <c:pt idx="2">
                  <c:v>20.7</c:v>
                </c:pt>
                <c:pt idx="3">
                  <c:v>17.399999999999999</c:v>
                </c:pt>
                <c:pt idx="4">
                  <c:v>19.899999999999999</c:v>
                </c:pt>
                <c:pt idx="5">
                  <c:v>20.3</c:v>
                </c:pt>
                <c:pt idx="6">
                  <c:v>20.6</c:v>
                </c:pt>
                <c:pt idx="7">
                  <c:v>22.5</c:v>
                </c:pt>
                <c:pt idx="8">
                  <c:v>21.4</c:v>
                </c:pt>
                <c:pt idx="9">
                  <c:v>22.8</c:v>
                </c:pt>
                <c:pt idx="10">
                  <c:v>22.3</c:v>
                </c:pt>
                <c:pt idx="11">
                  <c:v>19</c:v>
                </c:pt>
                <c:pt idx="12">
                  <c:v>24</c:v>
                </c:pt>
                <c:pt idx="13">
                  <c:v>23.4</c:v>
                </c:pt>
                <c:pt idx="14">
                  <c:v>21</c:v>
                </c:pt>
                <c:pt idx="15">
                  <c:v>23.7</c:v>
                </c:pt>
              </c:numCache>
            </c:numRef>
          </c:val>
          <c:smooth val="0"/>
          <c:extLst xmlns:c16r2="http://schemas.microsoft.com/office/drawing/2015/06/chart">
            <c:ext xmlns:c16="http://schemas.microsoft.com/office/drawing/2014/chart" uri="{C3380CC4-5D6E-409C-BE32-E72D297353CC}">
              <c16:uniqueId val="{00000005-DDBD-4D7D-9223-25CC1E93F906}"/>
            </c:ext>
          </c:extLst>
        </c:ser>
        <c:ser>
          <c:idx val="4"/>
          <c:order val="4"/>
          <c:tx>
            <c:strRef>
              <c:f>Sheet1!$F$1</c:f>
              <c:strCache>
                <c:ptCount val="1"/>
                <c:pt idx="0">
                  <c:v>Staten Island</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18.399999999999999</c:v>
                </c:pt>
                <c:pt idx="1">
                  <c:v>18.899999999999999</c:v>
                </c:pt>
                <c:pt idx="2">
                  <c:v>26.6</c:v>
                </c:pt>
                <c:pt idx="3">
                  <c:v>21.7</c:v>
                </c:pt>
                <c:pt idx="4">
                  <c:v>22.7</c:v>
                </c:pt>
                <c:pt idx="5">
                  <c:v>24.5</c:v>
                </c:pt>
                <c:pt idx="6">
                  <c:v>26.6</c:v>
                </c:pt>
                <c:pt idx="7">
                  <c:v>22.2</c:v>
                </c:pt>
                <c:pt idx="8">
                  <c:v>27.6</c:v>
                </c:pt>
                <c:pt idx="9">
                  <c:v>28.1</c:v>
                </c:pt>
                <c:pt idx="10">
                  <c:v>32</c:v>
                </c:pt>
                <c:pt idx="11">
                  <c:v>29.7</c:v>
                </c:pt>
                <c:pt idx="12">
                  <c:v>29.2</c:v>
                </c:pt>
                <c:pt idx="13">
                  <c:v>24.6</c:v>
                </c:pt>
                <c:pt idx="14">
                  <c:v>25.6</c:v>
                </c:pt>
                <c:pt idx="15">
                  <c:v>24.6</c:v>
                </c:pt>
              </c:numCache>
            </c:numRef>
          </c:val>
          <c:smooth val="0"/>
          <c:extLst xmlns:c16r2="http://schemas.microsoft.com/office/drawing/2015/06/chart">
            <c:ext xmlns:c16="http://schemas.microsoft.com/office/drawing/2014/chart" uri="{C3380CC4-5D6E-409C-BE32-E72D297353CC}">
              <c16:uniqueId val="{00000006-DDBD-4D7D-9223-25CC1E93F906}"/>
            </c:ext>
          </c:extLst>
        </c:ser>
        <c:dLbls>
          <c:showLegendKey val="0"/>
          <c:showVal val="0"/>
          <c:showCatName val="0"/>
          <c:showSerName val="0"/>
          <c:showPercent val="0"/>
          <c:showBubbleSize val="0"/>
        </c:dLbls>
        <c:marker val="1"/>
        <c:smooth val="0"/>
        <c:axId val="97149312"/>
        <c:axId val="97150848"/>
      </c:lineChart>
      <c:catAx>
        <c:axId val="97149312"/>
        <c:scaling>
          <c:orientation val="minMax"/>
        </c:scaling>
        <c:delete val="0"/>
        <c:axPos val="b"/>
        <c:numFmt formatCode="General" sourceLinked="1"/>
        <c:majorTickMark val="out"/>
        <c:minorTickMark val="none"/>
        <c:tickLblPos val="nextTo"/>
        <c:txPr>
          <a:bodyPr/>
          <a:lstStyle/>
          <a:p>
            <a:pPr>
              <a:defRPr sz="1000"/>
            </a:pPr>
            <a:endParaRPr lang="en-US"/>
          </a:p>
        </c:txPr>
        <c:crossAx val="97150848"/>
        <c:crosses val="autoZero"/>
        <c:auto val="1"/>
        <c:lblAlgn val="ctr"/>
        <c:lblOffset val="100"/>
        <c:noMultiLvlLbl val="0"/>
      </c:catAx>
      <c:valAx>
        <c:axId val="97150848"/>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are obese</a:t>
                </a:r>
                <a:endParaRPr lang="en-US"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
              <c:y val="0.10292168402938499"/>
            </c:manualLayout>
          </c:layout>
          <c:overlay val="0"/>
        </c:title>
        <c:numFmt formatCode="General" sourceLinked="1"/>
        <c:majorTickMark val="out"/>
        <c:minorTickMark val="none"/>
        <c:tickLblPos val="nextTo"/>
        <c:txPr>
          <a:bodyPr/>
          <a:lstStyle/>
          <a:p>
            <a:pPr>
              <a:defRPr sz="1000"/>
            </a:pPr>
            <a:endParaRPr lang="en-US"/>
          </a:p>
        </c:txPr>
        <c:crossAx val="97149312"/>
        <c:crosses val="autoZero"/>
        <c:crossBetween val="between"/>
      </c:valAx>
    </c:plotArea>
    <c:legend>
      <c:legendPos val="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299319995275E-2"/>
          <c:y val="5.3835742671197402E-2"/>
          <c:w val="0.92897807728979498"/>
          <c:h val="0.83279476187138701"/>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67816129999212E-2"/>
                  <c:y val="-1.72123437868473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81B-4CCE-A1AD-A74408E25FA9}"/>
                </c:ext>
              </c:extLst>
            </c:dLbl>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81B-4CCE-A1AD-A74408E25FA9}"/>
                </c:ext>
              </c:extLst>
            </c:dLbl>
            <c:spPr>
              <a:noFill/>
              <a:ln>
                <a:noFill/>
              </a:ln>
              <a:effectLst/>
            </c:spPr>
            <c:txPr>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4.8</c:v>
                </c:pt>
                <c:pt idx="1">
                  <c:v>3.3</c:v>
                </c:pt>
                <c:pt idx="2">
                  <c:v>4.5</c:v>
                </c:pt>
                <c:pt idx="3">
                  <c:v>4</c:v>
                </c:pt>
                <c:pt idx="5">
                  <c:v>5</c:v>
                </c:pt>
                <c:pt idx="6">
                  <c:v>3.2</c:v>
                </c:pt>
                <c:pt idx="7">
                  <c:v>3</c:v>
                </c:pt>
                <c:pt idx="8">
                  <c:v>5.0999999999999996</c:v>
                </c:pt>
                <c:pt idx="9">
                  <c:v>4.4000000000000004</c:v>
                </c:pt>
                <c:pt idx="10">
                  <c:v>4.5999999999999996</c:v>
                </c:pt>
                <c:pt idx="11">
                  <c:v>4.5</c:v>
                </c:pt>
                <c:pt idx="12">
                  <c:v>4.5999999999999996</c:v>
                </c:pt>
                <c:pt idx="13">
                  <c:v>4.0999999999999996</c:v>
                </c:pt>
                <c:pt idx="14">
                  <c:v>2.9</c:v>
                </c:pt>
                <c:pt idx="15">
                  <c:v>4.5999999999999996</c:v>
                </c:pt>
              </c:numCache>
            </c:numRef>
          </c:val>
          <c:smooth val="0"/>
          <c:extLst xmlns:c16r2="http://schemas.microsoft.com/office/drawing/2015/06/chart">
            <c:ext xmlns:c16="http://schemas.microsoft.com/office/drawing/2014/chart" uri="{C3380CC4-5D6E-409C-BE32-E72D297353CC}">
              <c16:uniqueId val="{00000002-481B-4CCE-A1AD-A74408E25FA9}"/>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3.4</c:v>
                </c:pt>
                <c:pt idx="1">
                  <c:v>4.3</c:v>
                </c:pt>
                <c:pt idx="2">
                  <c:v>3.4</c:v>
                </c:pt>
                <c:pt idx="3">
                  <c:v>3</c:v>
                </c:pt>
                <c:pt idx="5">
                  <c:v>3.4</c:v>
                </c:pt>
                <c:pt idx="6">
                  <c:v>4</c:v>
                </c:pt>
                <c:pt idx="7">
                  <c:v>3.4</c:v>
                </c:pt>
                <c:pt idx="8">
                  <c:v>4</c:v>
                </c:pt>
                <c:pt idx="9">
                  <c:v>4.0999999999999996</c:v>
                </c:pt>
                <c:pt idx="10">
                  <c:v>4.5999999999999996</c:v>
                </c:pt>
                <c:pt idx="11">
                  <c:v>4.3</c:v>
                </c:pt>
                <c:pt idx="12">
                  <c:v>4.2</c:v>
                </c:pt>
                <c:pt idx="13">
                  <c:v>4.2</c:v>
                </c:pt>
                <c:pt idx="14">
                  <c:v>3.9</c:v>
                </c:pt>
                <c:pt idx="15">
                  <c:v>4.7</c:v>
                </c:pt>
              </c:numCache>
            </c:numRef>
          </c:val>
          <c:smooth val="0"/>
          <c:extLst xmlns:c16r2="http://schemas.microsoft.com/office/drawing/2015/06/chart">
            <c:ext xmlns:c16="http://schemas.microsoft.com/office/drawing/2014/chart" uri="{C3380CC4-5D6E-409C-BE32-E72D297353CC}">
              <c16:uniqueId val="{00000003-481B-4CCE-A1AD-A74408E25FA9}"/>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7.4</c:v>
                </c:pt>
                <c:pt idx="1">
                  <c:v>8.8000000000000007</c:v>
                </c:pt>
                <c:pt idx="2">
                  <c:v>6</c:v>
                </c:pt>
                <c:pt idx="3">
                  <c:v>9.6999999999999993</c:v>
                </c:pt>
                <c:pt idx="5">
                  <c:v>9.1999999999999993</c:v>
                </c:pt>
                <c:pt idx="6">
                  <c:v>8</c:v>
                </c:pt>
                <c:pt idx="7">
                  <c:v>7.6</c:v>
                </c:pt>
                <c:pt idx="8">
                  <c:v>11.1</c:v>
                </c:pt>
                <c:pt idx="9">
                  <c:v>10.199999999999999</c:v>
                </c:pt>
                <c:pt idx="10">
                  <c:v>10.7</c:v>
                </c:pt>
                <c:pt idx="11">
                  <c:v>8.5</c:v>
                </c:pt>
                <c:pt idx="12">
                  <c:v>7.9</c:v>
                </c:pt>
                <c:pt idx="13">
                  <c:v>10.5</c:v>
                </c:pt>
                <c:pt idx="14">
                  <c:v>8.4</c:v>
                </c:pt>
                <c:pt idx="15">
                  <c:v>10.6</c:v>
                </c:pt>
              </c:numCache>
            </c:numRef>
          </c:val>
          <c:smooth val="0"/>
          <c:extLst xmlns:c16r2="http://schemas.microsoft.com/office/drawing/2015/06/chart">
            <c:ext xmlns:c16="http://schemas.microsoft.com/office/drawing/2014/chart" uri="{C3380CC4-5D6E-409C-BE32-E72D297353CC}">
              <c16:uniqueId val="{00000004-481B-4CCE-A1AD-A74408E25FA9}"/>
            </c:ext>
          </c:extLst>
        </c:ser>
        <c:ser>
          <c:idx val="3"/>
          <c:order val="3"/>
          <c:tx>
            <c:strRef>
              <c:f>Sheet1!$E$1</c:f>
              <c:strCache>
                <c:ptCount val="1"/>
                <c:pt idx="0">
                  <c:v>Queens</c:v>
                </c:pt>
              </c:strCache>
            </c:strRef>
          </c:tx>
          <c:spPr>
            <a:ln>
              <a:solidFill>
                <a:schemeClr val="accent1"/>
              </a:solidFill>
            </a:ln>
          </c:spPr>
          <c:marker>
            <c:spPr>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4.3</c:v>
                </c:pt>
                <c:pt idx="1">
                  <c:v>3.9</c:v>
                </c:pt>
                <c:pt idx="2">
                  <c:v>3.4</c:v>
                </c:pt>
                <c:pt idx="3">
                  <c:v>3.6</c:v>
                </c:pt>
                <c:pt idx="5">
                  <c:v>3.9</c:v>
                </c:pt>
                <c:pt idx="6">
                  <c:v>2.5</c:v>
                </c:pt>
                <c:pt idx="7">
                  <c:v>4.4000000000000004</c:v>
                </c:pt>
                <c:pt idx="8">
                  <c:v>4</c:v>
                </c:pt>
                <c:pt idx="9">
                  <c:v>3.1</c:v>
                </c:pt>
                <c:pt idx="10">
                  <c:v>4.5</c:v>
                </c:pt>
                <c:pt idx="11">
                  <c:v>4</c:v>
                </c:pt>
                <c:pt idx="12">
                  <c:v>4.5999999999999996</c:v>
                </c:pt>
                <c:pt idx="13">
                  <c:v>4.2</c:v>
                </c:pt>
                <c:pt idx="14">
                  <c:v>4.4000000000000004</c:v>
                </c:pt>
                <c:pt idx="15">
                  <c:v>5.0999999999999996</c:v>
                </c:pt>
              </c:numCache>
            </c:numRef>
          </c:val>
          <c:smooth val="0"/>
          <c:extLst xmlns:c16r2="http://schemas.microsoft.com/office/drawing/2015/06/chart">
            <c:ext xmlns:c16="http://schemas.microsoft.com/office/drawing/2014/chart" uri="{C3380CC4-5D6E-409C-BE32-E72D297353CC}">
              <c16:uniqueId val="{00000005-481B-4CCE-A1AD-A74408E25FA9}"/>
            </c:ext>
          </c:extLst>
        </c:ser>
        <c:ser>
          <c:idx val="4"/>
          <c:order val="4"/>
          <c:tx>
            <c:strRef>
              <c:f>Sheet1!$F$1</c:f>
              <c:strCache>
                <c:ptCount val="1"/>
                <c:pt idx="0">
                  <c:v>Staten Island</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4.8</c:v>
                </c:pt>
                <c:pt idx="1">
                  <c:v>5.4</c:v>
                </c:pt>
                <c:pt idx="2">
                  <c:v>5.5</c:v>
                </c:pt>
                <c:pt idx="3">
                  <c:v>3.2</c:v>
                </c:pt>
                <c:pt idx="5">
                  <c:v>6.1</c:v>
                </c:pt>
                <c:pt idx="6">
                  <c:v>3.1</c:v>
                </c:pt>
                <c:pt idx="7">
                  <c:v>5.6</c:v>
                </c:pt>
                <c:pt idx="8">
                  <c:v>3.5</c:v>
                </c:pt>
                <c:pt idx="9">
                  <c:v>6.3</c:v>
                </c:pt>
                <c:pt idx="10">
                  <c:v>5.3</c:v>
                </c:pt>
                <c:pt idx="11">
                  <c:v>5.7</c:v>
                </c:pt>
                <c:pt idx="12">
                  <c:v>4.3</c:v>
                </c:pt>
                <c:pt idx="13">
                  <c:v>2.7</c:v>
                </c:pt>
                <c:pt idx="14">
                  <c:v>2.9</c:v>
                </c:pt>
                <c:pt idx="15">
                  <c:v>3.7</c:v>
                </c:pt>
              </c:numCache>
            </c:numRef>
          </c:val>
          <c:smooth val="0"/>
          <c:extLst xmlns:c16r2="http://schemas.microsoft.com/office/drawing/2015/06/chart">
            <c:ext xmlns:c16="http://schemas.microsoft.com/office/drawing/2014/chart" uri="{C3380CC4-5D6E-409C-BE32-E72D297353CC}">
              <c16:uniqueId val="{00000006-481B-4CCE-A1AD-A74408E25FA9}"/>
            </c:ext>
          </c:extLst>
        </c:ser>
        <c:dLbls>
          <c:showLegendKey val="0"/>
          <c:showVal val="0"/>
          <c:showCatName val="0"/>
          <c:showSerName val="0"/>
          <c:showPercent val="0"/>
          <c:showBubbleSize val="0"/>
        </c:dLbls>
        <c:marker val="1"/>
        <c:smooth val="0"/>
        <c:axId val="97264384"/>
        <c:axId val="97265920"/>
      </c:lineChart>
      <c:catAx>
        <c:axId val="97264384"/>
        <c:scaling>
          <c:orientation val="minMax"/>
        </c:scaling>
        <c:delete val="0"/>
        <c:axPos val="b"/>
        <c:numFmt formatCode="General" sourceLinked="1"/>
        <c:majorTickMark val="out"/>
        <c:minorTickMark val="none"/>
        <c:tickLblPos val="nextTo"/>
        <c:txPr>
          <a:bodyPr/>
          <a:lstStyle/>
          <a:p>
            <a:pPr>
              <a:defRPr sz="1000"/>
            </a:pPr>
            <a:endParaRPr lang="en-US"/>
          </a:p>
        </c:txPr>
        <c:crossAx val="97265920"/>
        <c:crosses val="autoZero"/>
        <c:auto val="1"/>
        <c:lblAlgn val="ctr"/>
        <c:lblOffset val="100"/>
        <c:noMultiLvlLbl val="0"/>
      </c:catAx>
      <c:valAx>
        <c:axId val="97265920"/>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drink heavily</a:t>
                </a:r>
                <a:endParaRPr lang="en-US"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sz="1200" dirty="0"/>
              </a:p>
            </c:rich>
          </c:tx>
          <c:layout/>
          <c:overlay val="0"/>
        </c:title>
        <c:numFmt formatCode="General" sourceLinked="1"/>
        <c:majorTickMark val="out"/>
        <c:minorTickMark val="none"/>
        <c:tickLblPos val="nextTo"/>
        <c:txPr>
          <a:bodyPr/>
          <a:lstStyle/>
          <a:p>
            <a:pPr>
              <a:defRPr sz="1000"/>
            </a:pPr>
            <a:endParaRPr lang="en-US"/>
          </a:p>
        </c:txPr>
        <c:crossAx val="97264384"/>
        <c:crosses val="autoZero"/>
        <c:crossBetween val="between"/>
      </c:valAx>
    </c:plotArea>
    <c:legend>
      <c:legendPos val="t"/>
      <c:layout/>
      <c:overlay val="0"/>
      <c:txPr>
        <a:bodyPr/>
        <a:lstStyle/>
        <a:p>
          <a:pPr>
            <a:defRPr sz="12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452190871974337E-2"/>
          <c:y val="5.0152887139107614E-2"/>
          <c:w val="0.82286262394284049"/>
          <c:h val="0.85408770778652665"/>
        </c:manualLayout>
      </c:layout>
      <c:lineChart>
        <c:grouping val="standard"/>
        <c:varyColors val="0"/>
        <c:ser>
          <c:idx val="0"/>
          <c:order val="0"/>
          <c:tx>
            <c:strRef>
              <c:f>Sheet1!$A$3</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4722313356663752E-2"/>
                  <c:y val="-2.20018227458220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75A-46B9-A821-F856831DFD83}"/>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General</c:formatCode>
                <c:ptCount val="16"/>
                <c:pt idx="0">
                  <c:v>25.2</c:v>
                </c:pt>
                <c:pt idx="1">
                  <c:v>21.3</c:v>
                </c:pt>
                <c:pt idx="2">
                  <c:v>20.399999999999999</c:v>
                </c:pt>
                <c:pt idx="3">
                  <c:v>20.399999999999999</c:v>
                </c:pt>
                <c:pt idx="4">
                  <c:v>19</c:v>
                </c:pt>
                <c:pt idx="5">
                  <c:v>18.2</c:v>
                </c:pt>
                <c:pt idx="6">
                  <c:v>17.100000000000001</c:v>
                </c:pt>
                <c:pt idx="7">
                  <c:v>17.8</c:v>
                </c:pt>
                <c:pt idx="8">
                  <c:v>16.2</c:v>
                </c:pt>
                <c:pt idx="9">
                  <c:v>17.100000000000001</c:v>
                </c:pt>
                <c:pt idx="10">
                  <c:v>15.8</c:v>
                </c:pt>
                <c:pt idx="11">
                  <c:v>16.100000000000001</c:v>
                </c:pt>
                <c:pt idx="12">
                  <c:v>16.2</c:v>
                </c:pt>
                <c:pt idx="13">
                  <c:v>14.2</c:v>
                </c:pt>
                <c:pt idx="14">
                  <c:v>13.6</c:v>
                </c:pt>
                <c:pt idx="15">
                  <c:v>13.6</c:v>
                </c:pt>
              </c:numCache>
            </c:numRef>
          </c:val>
          <c:smooth val="0"/>
          <c:extLst xmlns:c16r2="http://schemas.microsoft.com/office/drawing/2015/06/chart">
            <c:ext xmlns:c16="http://schemas.microsoft.com/office/drawing/2014/chart" uri="{C3380CC4-5D6E-409C-BE32-E72D297353CC}">
              <c16:uniqueId val="{00000001-C75A-46B9-A821-F856831DFD83}"/>
            </c:ext>
          </c:extLst>
        </c:ser>
        <c:ser>
          <c:idx val="1"/>
          <c:order val="1"/>
          <c:tx>
            <c:strRef>
              <c:f>Sheet1!$A$4</c:f>
              <c:strCache>
                <c:ptCount val="1"/>
                <c:pt idx="0">
                  <c:v>Brooklyn</c:v>
                </c:pt>
              </c:strCache>
            </c:strRef>
          </c:tx>
          <c:dLbls>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5A-46B9-A821-F856831DFD83}"/>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General</c:formatCode>
                <c:ptCount val="16"/>
                <c:pt idx="0">
                  <c:v>19.7</c:v>
                </c:pt>
                <c:pt idx="1">
                  <c:v>18.7</c:v>
                </c:pt>
                <c:pt idx="2">
                  <c:v>18.7</c:v>
                </c:pt>
                <c:pt idx="3">
                  <c:v>18.5</c:v>
                </c:pt>
                <c:pt idx="4">
                  <c:v>17.100000000000001</c:v>
                </c:pt>
                <c:pt idx="5">
                  <c:v>17</c:v>
                </c:pt>
                <c:pt idx="6">
                  <c:v>16.399999999999999</c:v>
                </c:pt>
                <c:pt idx="7">
                  <c:v>16</c:v>
                </c:pt>
                <c:pt idx="8">
                  <c:v>13.9</c:v>
                </c:pt>
                <c:pt idx="9">
                  <c:v>15.9</c:v>
                </c:pt>
                <c:pt idx="10">
                  <c:v>16</c:v>
                </c:pt>
                <c:pt idx="11">
                  <c:v>15.9</c:v>
                </c:pt>
                <c:pt idx="12">
                  <c:v>14.1</c:v>
                </c:pt>
                <c:pt idx="13">
                  <c:v>14.9</c:v>
                </c:pt>
                <c:pt idx="14">
                  <c:v>12.2</c:v>
                </c:pt>
                <c:pt idx="15">
                  <c:v>13.6</c:v>
                </c:pt>
              </c:numCache>
            </c:numRef>
          </c:val>
          <c:smooth val="0"/>
          <c:extLst xmlns:c16r2="http://schemas.microsoft.com/office/drawing/2015/06/chart">
            <c:ext xmlns:c16="http://schemas.microsoft.com/office/drawing/2014/chart" uri="{C3380CC4-5D6E-409C-BE32-E72D297353CC}">
              <c16:uniqueId val="{00000003-C75A-46B9-A821-F856831DFD83}"/>
            </c:ext>
          </c:extLst>
        </c:ser>
        <c:ser>
          <c:idx val="2"/>
          <c:order val="2"/>
          <c:tx>
            <c:strRef>
              <c:f>Sheet1!$A$5</c:f>
              <c:strCache>
                <c:ptCount val="1"/>
                <c:pt idx="0">
                  <c:v>Manhattan</c:v>
                </c:pt>
              </c:strCache>
            </c:strRef>
          </c:tx>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General</c:formatCode>
                <c:ptCount val="16"/>
                <c:pt idx="0">
                  <c:v>21.1</c:v>
                </c:pt>
                <c:pt idx="1">
                  <c:v>18.399999999999999</c:v>
                </c:pt>
                <c:pt idx="2">
                  <c:v>17.100000000000001</c:v>
                </c:pt>
                <c:pt idx="3">
                  <c:v>18.3</c:v>
                </c:pt>
                <c:pt idx="4">
                  <c:v>16.100000000000001</c:v>
                </c:pt>
                <c:pt idx="5">
                  <c:v>16.399999999999999</c:v>
                </c:pt>
                <c:pt idx="6">
                  <c:v>13.8</c:v>
                </c:pt>
                <c:pt idx="7">
                  <c:v>14.7</c:v>
                </c:pt>
                <c:pt idx="8">
                  <c:v>12.8</c:v>
                </c:pt>
                <c:pt idx="9">
                  <c:v>12.7</c:v>
                </c:pt>
                <c:pt idx="10">
                  <c:v>15.3</c:v>
                </c:pt>
                <c:pt idx="11">
                  <c:v>15.2</c:v>
                </c:pt>
                <c:pt idx="12">
                  <c:v>12.7</c:v>
                </c:pt>
                <c:pt idx="13">
                  <c:v>12.9</c:v>
                </c:pt>
                <c:pt idx="14">
                  <c:v>12.8</c:v>
                </c:pt>
                <c:pt idx="15">
                  <c:v>12</c:v>
                </c:pt>
              </c:numCache>
            </c:numRef>
          </c:val>
          <c:smooth val="0"/>
          <c:extLst xmlns:c16r2="http://schemas.microsoft.com/office/drawing/2015/06/chart">
            <c:ext xmlns:c16="http://schemas.microsoft.com/office/drawing/2014/chart" uri="{C3380CC4-5D6E-409C-BE32-E72D297353CC}">
              <c16:uniqueId val="{00000004-C75A-46B9-A821-F856831DFD83}"/>
            </c:ext>
          </c:extLst>
        </c:ser>
        <c:ser>
          <c:idx val="3"/>
          <c:order val="3"/>
          <c:tx>
            <c:strRef>
              <c:f>Sheet1!$A$6</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General</c:formatCode>
                <c:ptCount val="16"/>
                <c:pt idx="0">
                  <c:v>20.8</c:v>
                </c:pt>
                <c:pt idx="1">
                  <c:v>18.100000000000001</c:v>
                </c:pt>
                <c:pt idx="2">
                  <c:v>16</c:v>
                </c:pt>
                <c:pt idx="3">
                  <c:v>17.8</c:v>
                </c:pt>
                <c:pt idx="4">
                  <c:v>16.3</c:v>
                </c:pt>
                <c:pt idx="5">
                  <c:v>16</c:v>
                </c:pt>
                <c:pt idx="6">
                  <c:v>15.5</c:v>
                </c:pt>
                <c:pt idx="7">
                  <c:v>14.4</c:v>
                </c:pt>
                <c:pt idx="8">
                  <c:v>14.1</c:v>
                </c:pt>
                <c:pt idx="9">
                  <c:v>12.3</c:v>
                </c:pt>
                <c:pt idx="10">
                  <c:v>14.9</c:v>
                </c:pt>
                <c:pt idx="11">
                  <c:v>16.399999999999999</c:v>
                </c:pt>
                <c:pt idx="12">
                  <c:v>12.6</c:v>
                </c:pt>
                <c:pt idx="13" formatCode="0.0">
                  <c:v>14</c:v>
                </c:pt>
                <c:pt idx="14">
                  <c:v>13.6</c:v>
                </c:pt>
                <c:pt idx="15">
                  <c:v>12.2</c:v>
                </c:pt>
              </c:numCache>
            </c:numRef>
          </c:val>
          <c:smooth val="0"/>
          <c:extLst xmlns:c16r2="http://schemas.microsoft.com/office/drawing/2015/06/chart">
            <c:ext xmlns:c16="http://schemas.microsoft.com/office/drawing/2014/chart" uri="{C3380CC4-5D6E-409C-BE32-E72D297353CC}">
              <c16:uniqueId val="{00000005-C75A-46B9-A821-F856831DFD83}"/>
            </c:ext>
          </c:extLst>
        </c:ser>
        <c:ser>
          <c:idx val="4"/>
          <c:order val="4"/>
          <c:tx>
            <c:strRef>
              <c:f>Sheet1!$A$7</c:f>
              <c:strCache>
                <c:ptCount val="1"/>
                <c:pt idx="0">
                  <c:v>Staten Island </c:v>
                </c:pt>
              </c:strCache>
            </c:strRef>
          </c:tx>
          <c:marker>
            <c:symbol val="star"/>
            <c:size val="7"/>
          </c:marker>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General</c:formatCode>
                <c:ptCount val="16"/>
                <c:pt idx="0">
                  <c:v>27.2</c:v>
                </c:pt>
                <c:pt idx="1">
                  <c:v>25.6</c:v>
                </c:pt>
                <c:pt idx="2">
                  <c:v>28.8</c:v>
                </c:pt>
                <c:pt idx="3">
                  <c:v>25.2</c:v>
                </c:pt>
                <c:pt idx="4">
                  <c:v>27.2</c:v>
                </c:pt>
                <c:pt idx="5">
                  <c:v>20.100000000000001</c:v>
                </c:pt>
                <c:pt idx="6">
                  <c:v>21</c:v>
                </c:pt>
                <c:pt idx="7">
                  <c:v>19.399999999999999</c:v>
                </c:pt>
                <c:pt idx="8">
                  <c:v>13.5</c:v>
                </c:pt>
                <c:pt idx="9">
                  <c:v>26.4</c:v>
                </c:pt>
                <c:pt idx="10">
                  <c:v>16.5</c:v>
                </c:pt>
                <c:pt idx="11">
                  <c:v>18.5</c:v>
                </c:pt>
                <c:pt idx="12">
                  <c:v>16.600000000000001</c:v>
                </c:pt>
                <c:pt idx="13">
                  <c:v>17.399999999999999</c:v>
                </c:pt>
                <c:pt idx="14">
                  <c:v>15.9</c:v>
                </c:pt>
                <c:pt idx="15">
                  <c:v>24</c:v>
                </c:pt>
              </c:numCache>
            </c:numRef>
          </c:val>
          <c:smooth val="0"/>
          <c:extLst xmlns:c16r2="http://schemas.microsoft.com/office/drawing/2015/06/chart">
            <c:ext xmlns:c16="http://schemas.microsoft.com/office/drawing/2014/chart" uri="{C3380CC4-5D6E-409C-BE32-E72D297353CC}">
              <c16:uniqueId val="{00000006-C75A-46B9-A821-F856831DFD83}"/>
            </c:ext>
          </c:extLst>
        </c:ser>
        <c:dLbls>
          <c:showLegendKey val="0"/>
          <c:showVal val="0"/>
          <c:showCatName val="0"/>
          <c:showSerName val="0"/>
          <c:showPercent val="0"/>
          <c:showBubbleSize val="0"/>
        </c:dLbls>
        <c:marker val="1"/>
        <c:smooth val="0"/>
        <c:axId val="97448704"/>
        <c:axId val="97450240"/>
      </c:lineChart>
      <c:catAx>
        <c:axId val="97448704"/>
        <c:scaling>
          <c:orientation val="minMax"/>
        </c:scaling>
        <c:delete val="0"/>
        <c:axPos val="b"/>
        <c:numFmt formatCode="General" sourceLinked="0"/>
        <c:majorTickMark val="out"/>
        <c:minorTickMark val="none"/>
        <c:tickLblPos val="nextTo"/>
        <c:txPr>
          <a:bodyPr/>
          <a:lstStyle/>
          <a:p>
            <a:pPr>
              <a:defRPr sz="1200"/>
            </a:pPr>
            <a:endParaRPr lang="en-US"/>
          </a:p>
        </c:txPr>
        <c:crossAx val="97450240"/>
        <c:crosses val="autoZero"/>
        <c:auto val="1"/>
        <c:lblAlgn val="ctr"/>
        <c:lblOffset val="100"/>
        <c:noMultiLvlLbl val="0"/>
      </c:catAx>
      <c:valAx>
        <c:axId val="97450240"/>
        <c:scaling>
          <c:orientation val="minMax"/>
        </c:scaling>
        <c:delete val="0"/>
        <c:axPos val="l"/>
        <c:majorGridlines>
          <c:spPr>
            <a:ln>
              <a:noFill/>
            </a:ln>
          </c:spPr>
        </c:majorGridlines>
        <c:title>
          <c:tx>
            <c:rich>
              <a:bodyPr rot="-5400000" vert="horz"/>
              <a:lstStyle/>
              <a:p>
                <a:pPr>
                  <a:defRPr sz="1200"/>
                </a:pPr>
                <a:r>
                  <a:rPr lang="en-US" sz="1200" dirty="0"/>
                  <a:t>Age-Adjusted Percent of Adult Current Smokers</a:t>
                </a:r>
              </a:p>
            </c:rich>
          </c:tx>
          <c:layout>
            <c:manualLayout>
              <c:xMode val="edge"/>
              <c:yMode val="edge"/>
              <c:x val="6.9732429279673377E-3"/>
              <c:y val="8.5155074365704284E-2"/>
            </c:manualLayout>
          </c:layout>
          <c:overlay val="0"/>
        </c:title>
        <c:numFmt formatCode="General" sourceLinked="1"/>
        <c:majorTickMark val="out"/>
        <c:minorTickMark val="none"/>
        <c:tickLblPos val="nextTo"/>
        <c:txPr>
          <a:bodyPr/>
          <a:lstStyle/>
          <a:p>
            <a:pPr>
              <a:defRPr sz="1200"/>
            </a:pPr>
            <a:endParaRPr lang="en-US"/>
          </a:p>
        </c:txPr>
        <c:crossAx val="97448704"/>
        <c:crosses val="autoZero"/>
        <c:crossBetween val="between"/>
      </c:valAx>
      <c:spPr>
        <a:noFill/>
      </c:spPr>
    </c:plotArea>
    <c:legend>
      <c:legendPos val="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47996570911096E-2"/>
          <c:y val="5.3835742671197402E-2"/>
          <c:w val="0.90796001271841198"/>
          <c:h val="0.83279476187138701"/>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8095242035632602E-2"/>
                  <c:y val="1.475324391691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357-48BD-A49B-7A89174EEED3}"/>
                </c:ext>
              </c:extLst>
            </c:dLbl>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FEA-48E0-81DB-0ECEAD3563EC}"/>
                </c:ext>
              </c:extLst>
            </c:dLbl>
            <c:spPr>
              <a:noFill/>
              <a:ln>
                <a:noFill/>
              </a:ln>
              <a:effectLst/>
            </c:spPr>
            <c:txPr>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48.8</c:v>
                </c:pt>
                <c:pt idx="1">
                  <c:v>42.7</c:v>
                </c:pt>
                <c:pt idx="2">
                  <c:v>53.5</c:v>
                </c:pt>
                <c:pt idx="3">
                  <c:v>51.8</c:v>
                </c:pt>
                <c:pt idx="4">
                  <c:v>58.8</c:v>
                </c:pt>
                <c:pt idx="5">
                  <c:v>62.5</c:v>
                </c:pt>
                <c:pt idx="6">
                  <c:v>62.3</c:v>
                </c:pt>
                <c:pt idx="7">
                  <c:v>64.2</c:v>
                </c:pt>
                <c:pt idx="8">
                  <c:v>64.400000000000006</c:v>
                </c:pt>
                <c:pt idx="9">
                  <c:v>65.7</c:v>
                </c:pt>
                <c:pt idx="10">
                  <c:v>70.7</c:v>
                </c:pt>
                <c:pt idx="11">
                  <c:v>67.5</c:v>
                </c:pt>
                <c:pt idx="12">
                  <c:v>71.900000000000006</c:v>
                </c:pt>
                <c:pt idx="13">
                  <c:v>69.3</c:v>
                </c:pt>
                <c:pt idx="14">
                  <c:v>70.8</c:v>
                </c:pt>
                <c:pt idx="15">
                  <c:v>66.2</c:v>
                </c:pt>
              </c:numCache>
            </c:numRef>
          </c:val>
          <c:smooth val="0"/>
          <c:extLst xmlns:c16r2="http://schemas.microsoft.com/office/drawing/2015/06/chart">
            <c:ext xmlns:c16="http://schemas.microsoft.com/office/drawing/2014/chart" uri="{C3380CC4-5D6E-409C-BE32-E72D297353CC}">
              <c16:uniqueId val="{00000002-D357-48BD-A49B-7A89174EEED3}"/>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45.4</c:v>
                </c:pt>
                <c:pt idx="1">
                  <c:v>37.9</c:v>
                </c:pt>
                <c:pt idx="2">
                  <c:v>48.5</c:v>
                </c:pt>
                <c:pt idx="3">
                  <c:v>52.4</c:v>
                </c:pt>
                <c:pt idx="4">
                  <c:v>56.5</c:v>
                </c:pt>
                <c:pt idx="5">
                  <c:v>57.4</c:v>
                </c:pt>
                <c:pt idx="6">
                  <c:v>63.5</c:v>
                </c:pt>
                <c:pt idx="7">
                  <c:v>66</c:v>
                </c:pt>
                <c:pt idx="8">
                  <c:v>66.599999999999994</c:v>
                </c:pt>
                <c:pt idx="9">
                  <c:v>69</c:v>
                </c:pt>
                <c:pt idx="10">
                  <c:v>66.7</c:v>
                </c:pt>
                <c:pt idx="11">
                  <c:v>72.400000000000006</c:v>
                </c:pt>
                <c:pt idx="12">
                  <c:v>67</c:v>
                </c:pt>
                <c:pt idx="13">
                  <c:v>66.400000000000006</c:v>
                </c:pt>
                <c:pt idx="14">
                  <c:v>67.2</c:v>
                </c:pt>
                <c:pt idx="15">
                  <c:v>68</c:v>
                </c:pt>
              </c:numCache>
            </c:numRef>
          </c:val>
          <c:smooth val="0"/>
          <c:extLst xmlns:c16r2="http://schemas.microsoft.com/office/drawing/2015/06/chart">
            <c:ext xmlns:c16="http://schemas.microsoft.com/office/drawing/2014/chart" uri="{C3380CC4-5D6E-409C-BE32-E72D297353CC}">
              <c16:uniqueId val="{00000003-D357-48BD-A49B-7A89174EEED3}"/>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56.7</c:v>
                </c:pt>
                <c:pt idx="1">
                  <c:v>47.7</c:v>
                </c:pt>
                <c:pt idx="2">
                  <c:v>60.9</c:v>
                </c:pt>
                <c:pt idx="3">
                  <c:v>63.3</c:v>
                </c:pt>
                <c:pt idx="4">
                  <c:v>67</c:v>
                </c:pt>
                <c:pt idx="5">
                  <c:v>70.5</c:v>
                </c:pt>
                <c:pt idx="6">
                  <c:v>72.599999999999994</c:v>
                </c:pt>
                <c:pt idx="7">
                  <c:v>67.8</c:v>
                </c:pt>
                <c:pt idx="8">
                  <c:v>71.8</c:v>
                </c:pt>
                <c:pt idx="9">
                  <c:v>71.5</c:v>
                </c:pt>
                <c:pt idx="10">
                  <c:v>71.5</c:v>
                </c:pt>
                <c:pt idx="11">
                  <c:v>72.400000000000006</c:v>
                </c:pt>
                <c:pt idx="12">
                  <c:v>76</c:v>
                </c:pt>
                <c:pt idx="13">
                  <c:v>77.599999999999994</c:v>
                </c:pt>
                <c:pt idx="14">
                  <c:v>71.900000000000006</c:v>
                </c:pt>
                <c:pt idx="15">
                  <c:v>75</c:v>
                </c:pt>
              </c:numCache>
            </c:numRef>
          </c:val>
          <c:smooth val="0"/>
          <c:extLst xmlns:c16r2="http://schemas.microsoft.com/office/drawing/2015/06/chart">
            <c:ext xmlns:c16="http://schemas.microsoft.com/office/drawing/2014/chart" uri="{C3380CC4-5D6E-409C-BE32-E72D297353CC}">
              <c16:uniqueId val="{00000004-D357-48BD-A49B-7A89174EEED3}"/>
            </c:ext>
          </c:extLst>
        </c:ser>
        <c:ser>
          <c:idx val="3"/>
          <c:order val="3"/>
          <c:tx>
            <c:strRef>
              <c:f>Sheet1!$E$1</c:f>
              <c:strCache>
                <c:ptCount val="1"/>
                <c:pt idx="0">
                  <c:v>Queens</c:v>
                </c:pt>
              </c:strCache>
            </c:strRef>
          </c:tx>
          <c:spPr>
            <a:ln>
              <a:solidFill>
                <a:schemeClr val="accent1"/>
              </a:solidFill>
            </a:ln>
          </c:spPr>
          <c:marker>
            <c:spPr>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49.4</c:v>
                </c:pt>
                <c:pt idx="1">
                  <c:v>39.4</c:v>
                </c:pt>
                <c:pt idx="2">
                  <c:v>48.8</c:v>
                </c:pt>
                <c:pt idx="3">
                  <c:v>53.3</c:v>
                </c:pt>
                <c:pt idx="4">
                  <c:v>58.6</c:v>
                </c:pt>
                <c:pt idx="5">
                  <c:v>59</c:v>
                </c:pt>
                <c:pt idx="6">
                  <c:v>64.5</c:v>
                </c:pt>
                <c:pt idx="7">
                  <c:v>65.5</c:v>
                </c:pt>
                <c:pt idx="8">
                  <c:v>66.099999999999994</c:v>
                </c:pt>
                <c:pt idx="9">
                  <c:v>66.8</c:v>
                </c:pt>
                <c:pt idx="10">
                  <c:v>67.400000000000006</c:v>
                </c:pt>
                <c:pt idx="11">
                  <c:v>65.400000000000006</c:v>
                </c:pt>
                <c:pt idx="12">
                  <c:v>68.400000000000006</c:v>
                </c:pt>
                <c:pt idx="13">
                  <c:v>68.5</c:v>
                </c:pt>
                <c:pt idx="14">
                  <c:v>67.400000000000006</c:v>
                </c:pt>
                <c:pt idx="15">
                  <c:v>69.7</c:v>
                </c:pt>
              </c:numCache>
            </c:numRef>
          </c:val>
          <c:smooth val="0"/>
          <c:extLst xmlns:c16r2="http://schemas.microsoft.com/office/drawing/2015/06/chart">
            <c:ext xmlns:c16="http://schemas.microsoft.com/office/drawing/2014/chart" uri="{C3380CC4-5D6E-409C-BE32-E72D297353CC}">
              <c16:uniqueId val="{00000005-D357-48BD-A49B-7A89174EEED3}"/>
            </c:ext>
          </c:extLst>
        </c:ser>
        <c:ser>
          <c:idx val="4"/>
          <c:order val="4"/>
          <c:tx>
            <c:strRef>
              <c:f>Sheet1!$F$1</c:f>
              <c:strCache>
                <c:ptCount val="1"/>
                <c:pt idx="0">
                  <c:v>Staten Island</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50.3</c:v>
                </c:pt>
                <c:pt idx="1">
                  <c:v>48.7</c:v>
                </c:pt>
                <c:pt idx="2">
                  <c:v>53.5</c:v>
                </c:pt>
                <c:pt idx="3">
                  <c:v>57.9</c:v>
                </c:pt>
                <c:pt idx="4">
                  <c:v>58.2</c:v>
                </c:pt>
                <c:pt idx="5">
                  <c:v>62.7</c:v>
                </c:pt>
                <c:pt idx="6">
                  <c:v>65.900000000000006</c:v>
                </c:pt>
                <c:pt idx="7">
                  <c:v>66.8</c:v>
                </c:pt>
                <c:pt idx="8">
                  <c:v>71.900000000000006</c:v>
                </c:pt>
                <c:pt idx="9">
                  <c:v>71.099999999999994</c:v>
                </c:pt>
                <c:pt idx="10">
                  <c:v>66.900000000000006</c:v>
                </c:pt>
                <c:pt idx="11">
                  <c:v>63</c:v>
                </c:pt>
                <c:pt idx="12">
                  <c:v>69.400000000000006</c:v>
                </c:pt>
                <c:pt idx="13">
                  <c:v>70.3</c:v>
                </c:pt>
                <c:pt idx="14">
                  <c:v>62.4</c:v>
                </c:pt>
                <c:pt idx="15">
                  <c:v>72.7</c:v>
                </c:pt>
              </c:numCache>
            </c:numRef>
          </c:val>
          <c:smooth val="0"/>
          <c:extLst xmlns:c16r2="http://schemas.microsoft.com/office/drawing/2015/06/chart">
            <c:ext xmlns:c16="http://schemas.microsoft.com/office/drawing/2014/chart" uri="{C3380CC4-5D6E-409C-BE32-E72D297353CC}">
              <c16:uniqueId val="{00000006-D357-48BD-A49B-7A89174EEED3}"/>
            </c:ext>
          </c:extLst>
        </c:ser>
        <c:dLbls>
          <c:showLegendKey val="0"/>
          <c:showVal val="0"/>
          <c:showCatName val="0"/>
          <c:showSerName val="0"/>
          <c:showPercent val="0"/>
          <c:showBubbleSize val="0"/>
        </c:dLbls>
        <c:marker val="1"/>
        <c:smooth val="0"/>
        <c:axId val="101772288"/>
        <c:axId val="101774080"/>
      </c:lineChart>
      <c:catAx>
        <c:axId val="101772288"/>
        <c:scaling>
          <c:orientation val="minMax"/>
        </c:scaling>
        <c:delete val="0"/>
        <c:axPos val="b"/>
        <c:numFmt formatCode="General" sourceLinked="1"/>
        <c:majorTickMark val="out"/>
        <c:minorTickMark val="none"/>
        <c:tickLblPos val="nextTo"/>
        <c:txPr>
          <a:bodyPr/>
          <a:lstStyle/>
          <a:p>
            <a:pPr>
              <a:defRPr sz="1000"/>
            </a:pPr>
            <a:endParaRPr lang="en-US"/>
          </a:p>
        </c:txPr>
        <c:crossAx val="101774080"/>
        <c:crosses val="autoZero"/>
        <c:auto val="1"/>
        <c:lblAlgn val="ctr"/>
        <c:lblOffset val="100"/>
        <c:noMultiLvlLbl val="0"/>
      </c:catAx>
      <c:valAx>
        <c:axId val="101774080"/>
        <c:scaling>
          <c:orientation val="minMax"/>
          <c:max val="80"/>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get timely colon cancer screening</a:t>
                </a:r>
                <a:endParaRPr lang="en-US" sz="1200" dirty="0">
                  <a:effectLst/>
                </a:endParaRPr>
              </a:p>
            </c:rich>
          </c:tx>
          <c:layout>
            <c:manualLayout>
              <c:xMode val="edge"/>
              <c:yMode val="edge"/>
              <c:x val="3.9698490071343501E-4"/>
              <c:y val="0.105423572740449"/>
            </c:manualLayout>
          </c:layout>
          <c:overlay val="0"/>
        </c:title>
        <c:numFmt formatCode="General" sourceLinked="1"/>
        <c:majorTickMark val="out"/>
        <c:minorTickMark val="none"/>
        <c:tickLblPos val="nextTo"/>
        <c:txPr>
          <a:bodyPr/>
          <a:lstStyle/>
          <a:p>
            <a:pPr>
              <a:defRPr sz="1000"/>
            </a:pPr>
            <a:endParaRPr lang="en-US"/>
          </a:p>
        </c:txPr>
        <c:crossAx val="101772288"/>
        <c:crosses val="autoZero"/>
        <c:crossBetween val="between"/>
      </c:valAx>
    </c:plotArea>
    <c:legend>
      <c:legendPos val="t"/>
      <c:layout/>
      <c:overlay val="0"/>
      <c:txPr>
        <a:bodyPr/>
        <a:lstStyle/>
        <a:p>
          <a:pPr>
            <a:defRPr sz="12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475254642333999E-2"/>
          <c:y val="5.3835742671197402E-2"/>
          <c:w val="0.90533275464698904"/>
          <c:h val="0.83279476187138701"/>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2840725892786797E-2"/>
                  <c:y val="3.19657813184306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497-467B-8CE7-10A184DEAA2B}"/>
                </c:ext>
              </c:extLst>
            </c:dLbl>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497-467B-8CE7-10A184DEAA2B}"/>
                </c:ext>
              </c:extLst>
            </c:dLbl>
            <c:spPr>
              <a:noFill/>
              <a:ln>
                <a:noFill/>
              </a:ln>
              <a:effectLst/>
            </c:spPr>
            <c:txPr>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67.5</c:v>
                </c:pt>
                <c:pt idx="1">
                  <c:v>60.8</c:v>
                </c:pt>
                <c:pt idx="2">
                  <c:v>65.599999999999994</c:v>
                </c:pt>
                <c:pt idx="3">
                  <c:v>67.099999999999994</c:v>
                </c:pt>
                <c:pt idx="6">
                  <c:v>69.2</c:v>
                </c:pt>
                <c:pt idx="7">
                  <c:v>69.5</c:v>
                </c:pt>
                <c:pt idx="8">
                  <c:v>71.3</c:v>
                </c:pt>
                <c:pt idx="9">
                  <c:v>75.2</c:v>
                </c:pt>
                <c:pt idx="10">
                  <c:v>75.3</c:v>
                </c:pt>
                <c:pt idx="11">
                  <c:v>69.8</c:v>
                </c:pt>
                <c:pt idx="12">
                  <c:v>74.8</c:v>
                </c:pt>
                <c:pt idx="13">
                  <c:v>72.599999999999994</c:v>
                </c:pt>
                <c:pt idx="14">
                  <c:v>66.900000000000006</c:v>
                </c:pt>
                <c:pt idx="15">
                  <c:v>69.900000000000006</c:v>
                </c:pt>
              </c:numCache>
            </c:numRef>
          </c:val>
          <c:smooth val="0"/>
          <c:extLst xmlns:c16r2="http://schemas.microsoft.com/office/drawing/2015/06/chart">
            <c:ext xmlns:c16="http://schemas.microsoft.com/office/drawing/2014/chart" uri="{C3380CC4-5D6E-409C-BE32-E72D297353CC}">
              <c16:uniqueId val="{00000002-B497-467B-8CE7-10A184DEAA2B}"/>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72.3</c:v>
                </c:pt>
                <c:pt idx="1">
                  <c:v>60.7</c:v>
                </c:pt>
                <c:pt idx="2">
                  <c:v>71.5</c:v>
                </c:pt>
                <c:pt idx="3">
                  <c:v>66.5</c:v>
                </c:pt>
                <c:pt idx="6">
                  <c:v>70.400000000000006</c:v>
                </c:pt>
                <c:pt idx="7">
                  <c:v>68.7</c:v>
                </c:pt>
                <c:pt idx="8">
                  <c:v>70.7</c:v>
                </c:pt>
                <c:pt idx="9">
                  <c:v>79.3</c:v>
                </c:pt>
                <c:pt idx="10">
                  <c:v>75.7</c:v>
                </c:pt>
                <c:pt idx="11">
                  <c:v>70.400000000000006</c:v>
                </c:pt>
                <c:pt idx="12">
                  <c:v>73.3</c:v>
                </c:pt>
                <c:pt idx="13">
                  <c:v>72.099999999999994</c:v>
                </c:pt>
                <c:pt idx="14">
                  <c:v>71.099999999999994</c:v>
                </c:pt>
                <c:pt idx="15">
                  <c:v>71.7</c:v>
                </c:pt>
              </c:numCache>
            </c:numRef>
          </c:val>
          <c:smooth val="0"/>
          <c:extLst xmlns:c16r2="http://schemas.microsoft.com/office/drawing/2015/06/chart">
            <c:ext xmlns:c16="http://schemas.microsoft.com/office/drawing/2014/chart" uri="{C3380CC4-5D6E-409C-BE32-E72D297353CC}">
              <c16:uniqueId val="{00000003-B497-467B-8CE7-10A184DEAA2B}"/>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79.400000000000006</c:v>
                </c:pt>
                <c:pt idx="1">
                  <c:v>73.7</c:v>
                </c:pt>
                <c:pt idx="2">
                  <c:v>80.3</c:v>
                </c:pt>
                <c:pt idx="3">
                  <c:v>79.7</c:v>
                </c:pt>
                <c:pt idx="6">
                  <c:v>80.2</c:v>
                </c:pt>
                <c:pt idx="7">
                  <c:v>80.900000000000006</c:v>
                </c:pt>
                <c:pt idx="8">
                  <c:v>77.400000000000006</c:v>
                </c:pt>
                <c:pt idx="9">
                  <c:v>86.7</c:v>
                </c:pt>
                <c:pt idx="10">
                  <c:v>83.5</c:v>
                </c:pt>
                <c:pt idx="11">
                  <c:v>80.900000000000006</c:v>
                </c:pt>
                <c:pt idx="12">
                  <c:v>82.6</c:v>
                </c:pt>
                <c:pt idx="13">
                  <c:v>82.1</c:v>
                </c:pt>
                <c:pt idx="14">
                  <c:v>80.2</c:v>
                </c:pt>
                <c:pt idx="15">
                  <c:v>83.3</c:v>
                </c:pt>
              </c:numCache>
            </c:numRef>
          </c:val>
          <c:smooth val="0"/>
          <c:extLst xmlns:c16r2="http://schemas.microsoft.com/office/drawing/2015/06/chart">
            <c:ext xmlns:c16="http://schemas.microsoft.com/office/drawing/2014/chart" uri="{C3380CC4-5D6E-409C-BE32-E72D297353CC}">
              <c16:uniqueId val="{00000004-B497-467B-8CE7-10A184DEAA2B}"/>
            </c:ext>
          </c:extLst>
        </c:ser>
        <c:ser>
          <c:idx val="3"/>
          <c:order val="3"/>
          <c:tx>
            <c:strRef>
              <c:f>Sheet1!$E$1</c:f>
              <c:strCache>
                <c:ptCount val="1"/>
                <c:pt idx="0">
                  <c:v>Queens</c:v>
                </c:pt>
              </c:strCache>
            </c:strRef>
          </c:tx>
          <c:spPr>
            <a:ln>
              <a:solidFill>
                <a:schemeClr val="accent1"/>
              </a:solidFill>
            </a:ln>
          </c:spPr>
          <c:marker>
            <c:spPr>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73.3</c:v>
                </c:pt>
                <c:pt idx="1">
                  <c:v>62.7</c:v>
                </c:pt>
                <c:pt idx="2">
                  <c:v>70.400000000000006</c:v>
                </c:pt>
                <c:pt idx="3">
                  <c:v>69.599999999999994</c:v>
                </c:pt>
                <c:pt idx="6">
                  <c:v>71.900000000000006</c:v>
                </c:pt>
                <c:pt idx="7">
                  <c:v>73</c:v>
                </c:pt>
                <c:pt idx="8">
                  <c:v>71.2</c:v>
                </c:pt>
                <c:pt idx="9">
                  <c:v>77.099999999999994</c:v>
                </c:pt>
                <c:pt idx="10">
                  <c:v>76.400000000000006</c:v>
                </c:pt>
                <c:pt idx="11">
                  <c:v>74.900000000000006</c:v>
                </c:pt>
                <c:pt idx="12">
                  <c:v>73.7</c:v>
                </c:pt>
                <c:pt idx="13">
                  <c:v>71.5</c:v>
                </c:pt>
                <c:pt idx="14">
                  <c:v>68.5</c:v>
                </c:pt>
                <c:pt idx="15">
                  <c:v>74</c:v>
                </c:pt>
              </c:numCache>
            </c:numRef>
          </c:val>
          <c:smooth val="0"/>
          <c:extLst xmlns:c16r2="http://schemas.microsoft.com/office/drawing/2015/06/chart">
            <c:ext xmlns:c16="http://schemas.microsoft.com/office/drawing/2014/chart" uri="{C3380CC4-5D6E-409C-BE32-E72D297353CC}">
              <c16:uniqueId val="{00000005-B497-467B-8CE7-10A184DEAA2B}"/>
            </c:ext>
          </c:extLst>
        </c:ser>
        <c:ser>
          <c:idx val="4"/>
          <c:order val="4"/>
          <c:tx>
            <c:strRef>
              <c:f>Sheet1!$F$1</c:f>
              <c:strCache>
                <c:ptCount val="1"/>
                <c:pt idx="0">
                  <c:v>Staten Island</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79.2</c:v>
                </c:pt>
                <c:pt idx="1">
                  <c:v>65.2</c:v>
                </c:pt>
                <c:pt idx="2">
                  <c:v>74.7</c:v>
                </c:pt>
                <c:pt idx="3">
                  <c:v>76.400000000000006</c:v>
                </c:pt>
                <c:pt idx="6">
                  <c:v>70.2</c:v>
                </c:pt>
                <c:pt idx="7">
                  <c:v>69.7</c:v>
                </c:pt>
                <c:pt idx="8">
                  <c:v>75.599999999999994</c:v>
                </c:pt>
                <c:pt idx="9">
                  <c:v>75.2</c:v>
                </c:pt>
                <c:pt idx="10">
                  <c:v>80.400000000000006</c:v>
                </c:pt>
                <c:pt idx="11">
                  <c:v>78.599999999999994</c:v>
                </c:pt>
                <c:pt idx="12">
                  <c:v>78.2</c:v>
                </c:pt>
                <c:pt idx="13">
                  <c:v>78.7</c:v>
                </c:pt>
                <c:pt idx="14">
                  <c:v>71.900000000000006</c:v>
                </c:pt>
                <c:pt idx="15">
                  <c:v>71.2</c:v>
                </c:pt>
              </c:numCache>
            </c:numRef>
          </c:val>
          <c:smooth val="0"/>
          <c:extLst xmlns:c16r2="http://schemas.microsoft.com/office/drawing/2015/06/chart">
            <c:ext xmlns:c16="http://schemas.microsoft.com/office/drawing/2014/chart" uri="{C3380CC4-5D6E-409C-BE32-E72D297353CC}">
              <c16:uniqueId val="{00000006-B497-467B-8CE7-10A184DEAA2B}"/>
            </c:ext>
          </c:extLst>
        </c:ser>
        <c:dLbls>
          <c:showLegendKey val="0"/>
          <c:showVal val="0"/>
          <c:showCatName val="0"/>
          <c:showSerName val="0"/>
          <c:showPercent val="0"/>
          <c:showBubbleSize val="0"/>
        </c:dLbls>
        <c:marker val="1"/>
        <c:smooth val="0"/>
        <c:axId val="103335808"/>
        <c:axId val="103337344"/>
      </c:lineChart>
      <c:catAx>
        <c:axId val="103335808"/>
        <c:scaling>
          <c:orientation val="minMax"/>
        </c:scaling>
        <c:delete val="0"/>
        <c:axPos val="b"/>
        <c:numFmt formatCode="General" sourceLinked="1"/>
        <c:majorTickMark val="out"/>
        <c:minorTickMark val="none"/>
        <c:tickLblPos val="nextTo"/>
        <c:txPr>
          <a:bodyPr/>
          <a:lstStyle/>
          <a:p>
            <a:pPr>
              <a:defRPr sz="1000"/>
            </a:pPr>
            <a:endParaRPr lang="en-US"/>
          </a:p>
        </c:txPr>
        <c:crossAx val="103337344"/>
        <c:crosses val="autoZero"/>
        <c:auto val="1"/>
        <c:lblAlgn val="ctr"/>
        <c:lblOffset val="100"/>
        <c:noMultiLvlLbl val="0"/>
      </c:catAx>
      <c:valAx>
        <c:axId val="103337344"/>
        <c:scaling>
          <c:orientation val="minMax"/>
          <c:max val="90"/>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exercised in the past 30 days</a:t>
                </a:r>
                <a:endParaRPr lang="en-US" sz="1200" dirty="0">
                  <a:effectLst/>
                </a:endParaRPr>
              </a:p>
            </c:rich>
          </c:tx>
          <c:layout>
            <c:manualLayout>
              <c:xMode val="edge"/>
              <c:yMode val="edge"/>
              <c:x val="2.81406232642254E-3"/>
              <c:y val="9.6386995445021398E-2"/>
            </c:manualLayout>
          </c:layout>
          <c:overlay val="0"/>
        </c:title>
        <c:numFmt formatCode="General" sourceLinked="1"/>
        <c:majorTickMark val="out"/>
        <c:minorTickMark val="none"/>
        <c:tickLblPos val="nextTo"/>
        <c:txPr>
          <a:bodyPr/>
          <a:lstStyle/>
          <a:p>
            <a:pPr>
              <a:defRPr sz="1000"/>
            </a:pPr>
            <a:endParaRPr lang="en-US"/>
          </a:p>
        </c:txPr>
        <c:crossAx val="103335808"/>
        <c:crosses val="autoZero"/>
        <c:crossBetween val="between"/>
      </c:valAx>
    </c:plotArea>
    <c:legend>
      <c:legendPos val="t"/>
      <c:layout/>
      <c:overlay val="0"/>
      <c:txPr>
        <a:bodyPr/>
        <a:lstStyle/>
        <a:p>
          <a:pPr>
            <a:defRPr sz="12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4.9006212811635398E-2"/>
          <c:w val="0.875436649964209"/>
          <c:h val="0.86684502314465395"/>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3.97727272727273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7"/>
              <c:layout>
                <c:manualLayout>
                  <c:x val="-3.787878787878788E-3"/>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AEC-444A-9540-884F2F44E814}"/>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82.8</c:v>
                </c:pt>
                <c:pt idx="1">
                  <c:v>78.599999999999994</c:v>
                </c:pt>
                <c:pt idx="2">
                  <c:v>72.400000000000006</c:v>
                </c:pt>
                <c:pt idx="3">
                  <c:v>64.099999999999994</c:v>
                </c:pt>
                <c:pt idx="4">
                  <c:v>69.5</c:v>
                </c:pt>
                <c:pt idx="5">
                  <c:v>65</c:v>
                </c:pt>
                <c:pt idx="6">
                  <c:v>54.7</c:v>
                </c:pt>
                <c:pt idx="7">
                  <c:v>48.3</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0791577189215E-2"/>
                  <c:y val="2.21225806122796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manualLayout>
                  <c:x val="-3.787878787878788E-3"/>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AEC-444A-9540-884F2F44E814}"/>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56.4</c:v>
                </c:pt>
                <c:pt idx="1">
                  <c:v>52.5</c:v>
                </c:pt>
                <c:pt idx="2">
                  <c:v>50</c:v>
                </c:pt>
                <c:pt idx="3">
                  <c:v>49.5</c:v>
                </c:pt>
                <c:pt idx="4">
                  <c:v>52.6</c:v>
                </c:pt>
                <c:pt idx="5">
                  <c:v>47.4</c:v>
                </c:pt>
                <c:pt idx="6">
                  <c:v>40.5</c:v>
                </c:pt>
                <c:pt idx="7">
                  <c:v>33.799999999999997</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9E-2"/>
                  <c:y val="-2.489515610831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7"/>
              <c:layout>
                <c:manualLayout>
                  <c:x val="-3.787878787878788E-3"/>
                  <c:y val="1.49370936649864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AEC-444A-9540-884F2F44E814}"/>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0.0</c:formatCode>
                <c:ptCount val="8"/>
                <c:pt idx="0">
                  <c:v>81.599999999999994</c:v>
                </c:pt>
                <c:pt idx="1">
                  <c:v>82.8</c:v>
                </c:pt>
                <c:pt idx="2">
                  <c:v>72.7</c:v>
                </c:pt>
                <c:pt idx="3">
                  <c:v>70.599999999999994</c:v>
                </c:pt>
                <c:pt idx="4">
                  <c:v>69.599999999999994</c:v>
                </c:pt>
                <c:pt idx="5">
                  <c:v>61.6</c:v>
                </c:pt>
                <c:pt idx="6">
                  <c:v>53.5</c:v>
                </c:pt>
                <c:pt idx="7">
                  <c:v>46.3</c:v>
                </c:pt>
              </c:numCache>
            </c:numRef>
          </c:val>
          <c:smooth val="0"/>
          <c:extLst xmlns:c16r2="http://schemas.microsoft.com/office/drawing/2015/06/chart">
            <c:ext xmlns:c16="http://schemas.microsoft.com/office/drawing/2014/chart" uri="{C3380CC4-5D6E-409C-BE32-E72D297353CC}">
              <c16:uniqueId val="{0000000B-A690-4560-B4DF-584FF2EC3A20}"/>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0404040404040401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690-4560-B4DF-584FF2EC3A2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690-4560-B4DF-584FF2EC3A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690-4560-B4DF-584FF2EC3A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690-4560-B4DF-584FF2EC3A2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690-4560-B4DF-584FF2EC3A2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690-4560-B4DF-584FF2EC3A2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690-4560-B4DF-584FF2EC3A20}"/>
                </c:ext>
              </c:extLst>
            </c:dLbl>
            <c:dLbl>
              <c:idx val="7"/>
              <c:layout>
                <c:manualLayout>
                  <c:x val="-6.313131313131313E-3"/>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AEC-444A-9540-884F2F44E814}"/>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0.0</c:formatCode>
                <c:ptCount val="8"/>
                <c:pt idx="0">
                  <c:v>57</c:v>
                </c:pt>
                <c:pt idx="1">
                  <c:v>56.2</c:v>
                </c:pt>
                <c:pt idx="2">
                  <c:v>50.2</c:v>
                </c:pt>
                <c:pt idx="3">
                  <c:v>51.5</c:v>
                </c:pt>
                <c:pt idx="4">
                  <c:v>51.3</c:v>
                </c:pt>
                <c:pt idx="5">
                  <c:v>45.7</c:v>
                </c:pt>
                <c:pt idx="6">
                  <c:v>39.6</c:v>
                </c:pt>
                <c:pt idx="7">
                  <c:v>33.299999999999997</c:v>
                </c:pt>
              </c:numCache>
            </c:numRef>
          </c:val>
          <c:smooth val="0"/>
          <c:extLst xmlns:c16r2="http://schemas.microsoft.com/office/drawing/2015/06/chart">
            <c:ext xmlns:c16="http://schemas.microsoft.com/office/drawing/2014/chart" uri="{C3380CC4-5D6E-409C-BE32-E72D297353CC}">
              <c16:uniqueId val="{0000000C-A690-4560-B4DF-584FF2EC3A20}"/>
            </c:ext>
          </c:extLst>
        </c:ser>
        <c:dLbls>
          <c:showLegendKey val="0"/>
          <c:showVal val="0"/>
          <c:showCatName val="0"/>
          <c:showSerName val="0"/>
          <c:showPercent val="0"/>
          <c:showBubbleSize val="0"/>
        </c:dLbls>
        <c:marker val="1"/>
        <c:smooth val="0"/>
        <c:axId val="84472576"/>
        <c:axId val="92964736"/>
      </c:lineChart>
      <c:catAx>
        <c:axId val="844725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2964736"/>
        <c:crosses val="autoZero"/>
        <c:auto val="1"/>
        <c:lblAlgn val="ctr"/>
        <c:lblOffset val="100"/>
        <c:noMultiLvlLbl val="0"/>
      </c:catAx>
      <c:valAx>
        <c:axId val="92964736"/>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colorectal cancer incidence rate per 100,000</a:t>
                </a:r>
                <a:endParaRPr lang="en-US" sz="1200" dirty="0">
                  <a:effectLst/>
                  <a:latin typeface="+mn-lt"/>
                </a:endParaRPr>
              </a:p>
            </c:rich>
          </c:tx>
          <c:layout>
            <c:manualLayout>
              <c:xMode val="edge"/>
              <c:yMode val="edge"/>
              <c:x val="1.29251173148811E-2"/>
              <c:y val="0.12972179761061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44725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2.9204900542976399E-2"/>
          <c:w val="0.90260348741151897"/>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30-34</c:v>
                </c:pt>
                <c:pt idx="1">
                  <c:v>35-39</c:v>
                </c:pt>
                <c:pt idx="2">
                  <c:v>40-44</c:v>
                </c:pt>
                <c:pt idx="3">
                  <c:v>45-49</c:v>
                </c:pt>
                <c:pt idx="4">
                  <c:v>50-54</c:v>
                </c:pt>
                <c:pt idx="5">
                  <c:v>55-59</c:v>
                </c:pt>
                <c:pt idx="6">
                  <c:v>60-64</c:v>
                </c:pt>
                <c:pt idx="7">
                  <c:v>65-69</c:v>
                </c:pt>
                <c:pt idx="8">
                  <c:v>70-74</c:v>
                </c:pt>
                <c:pt idx="9">
                  <c:v>75-79</c:v>
                </c:pt>
                <c:pt idx="10">
                  <c:v>80-84</c:v>
                </c:pt>
                <c:pt idx="11">
                  <c:v>85+</c:v>
                </c:pt>
              </c:strCache>
            </c:strRef>
          </c:cat>
          <c:val>
            <c:numRef>
              <c:f>Sheet1!$B$2:$B$13</c:f>
              <c:numCache>
                <c:formatCode>0</c:formatCode>
                <c:ptCount val="12"/>
                <c:pt idx="0">
                  <c:v>6.9</c:v>
                </c:pt>
                <c:pt idx="1">
                  <c:v>9.3000000000000007</c:v>
                </c:pt>
                <c:pt idx="2">
                  <c:v>21.9</c:v>
                </c:pt>
                <c:pt idx="3">
                  <c:v>31.6</c:v>
                </c:pt>
                <c:pt idx="4">
                  <c:v>77</c:v>
                </c:pt>
                <c:pt idx="5">
                  <c:v>79</c:v>
                </c:pt>
                <c:pt idx="6">
                  <c:v>138.6</c:v>
                </c:pt>
                <c:pt idx="7">
                  <c:v>155.4</c:v>
                </c:pt>
                <c:pt idx="8">
                  <c:v>213.6</c:v>
                </c:pt>
                <c:pt idx="9">
                  <c:v>255.9</c:v>
                </c:pt>
                <c:pt idx="10">
                  <c:v>316.8</c:v>
                </c:pt>
                <c:pt idx="11">
                  <c:v>253.1</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30-34</c:v>
                </c:pt>
                <c:pt idx="1">
                  <c:v>35-39</c:v>
                </c:pt>
                <c:pt idx="2">
                  <c:v>40-44</c:v>
                </c:pt>
                <c:pt idx="3">
                  <c:v>45-49</c:v>
                </c:pt>
                <c:pt idx="4">
                  <c:v>50-54</c:v>
                </c:pt>
                <c:pt idx="5">
                  <c:v>55-59</c:v>
                </c:pt>
                <c:pt idx="6">
                  <c:v>60-64</c:v>
                </c:pt>
                <c:pt idx="7">
                  <c:v>65-69</c:v>
                </c:pt>
                <c:pt idx="8">
                  <c:v>70-74</c:v>
                </c:pt>
                <c:pt idx="9">
                  <c:v>75-79</c:v>
                </c:pt>
                <c:pt idx="10">
                  <c:v>80-84</c:v>
                </c:pt>
                <c:pt idx="11">
                  <c:v>85+</c:v>
                </c:pt>
              </c:strCache>
            </c:strRef>
          </c:cat>
          <c:val>
            <c:numRef>
              <c:f>Sheet1!$C$2:$C$13</c:f>
              <c:numCache>
                <c:formatCode>0</c:formatCode>
                <c:ptCount val="12"/>
                <c:pt idx="0">
                  <c:v>4.7</c:v>
                </c:pt>
                <c:pt idx="1">
                  <c:v>7.1</c:v>
                </c:pt>
                <c:pt idx="2">
                  <c:v>18.3</c:v>
                </c:pt>
                <c:pt idx="3">
                  <c:v>27.2</c:v>
                </c:pt>
                <c:pt idx="4">
                  <c:v>65.099999999999994</c:v>
                </c:pt>
                <c:pt idx="5">
                  <c:v>52.2</c:v>
                </c:pt>
                <c:pt idx="6">
                  <c:v>74.099999999999994</c:v>
                </c:pt>
                <c:pt idx="7">
                  <c:v>112.5</c:v>
                </c:pt>
                <c:pt idx="8">
                  <c:v>133.19999999999999</c:v>
                </c:pt>
                <c:pt idx="9">
                  <c:v>167.7</c:v>
                </c:pt>
                <c:pt idx="10">
                  <c:v>196.7</c:v>
                </c:pt>
                <c:pt idx="11">
                  <c:v>220.1</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93045120"/>
        <c:axId val="93046656"/>
      </c:barChart>
      <c:catAx>
        <c:axId val="9304512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3046656"/>
        <c:crosses val="autoZero"/>
        <c:auto val="1"/>
        <c:lblAlgn val="ctr"/>
        <c:lblOffset val="100"/>
        <c:noMultiLvlLbl val="0"/>
      </c:catAx>
      <c:valAx>
        <c:axId val="93046656"/>
        <c:scaling>
          <c:orientation val="minMax"/>
          <c:max val="32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Colorectal cancer incidence rate per 100,000</a:t>
                </a:r>
                <a:endParaRPr lang="en-US" sz="1200" dirty="0">
                  <a:effectLst/>
                </a:endParaRPr>
              </a:p>
            </c:rich>
          </c:tx>
          <c:layout>
            <c:manualLayout>
              <c:xMode val="edge"/>
              <c:yMode val="edge"/>
              <c:x val="8.8396388097729608E-3"/>
              <c:y val="0.1620729257761389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3045120"/>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17170208038306E-2"/>
          <c:y val="2.9204900542976399E-2"/>
          <c:w val="0.922896463730565"/>
          <c:h val="0.90307929283854704"/>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48</c:v>
                </c:pt>
                <c:pt idx="1">
                  <c:v>26.3</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47.5</c:v>
                </c:pt>
                <c:pt idx="1">
                  <c:v>39.6</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52.7</c:v>
                </c:pt>
                <c:pt idx="1">
                  <c:v>41.5</c:v>
                </c:pt>
              </c:numCache>
            </c:numRef>
          </c:val>
          <c:extLst xmlns:c16r2="http://schemas.microsoft.com/office/drawing/2015/06/chart">
            <c:ext xmlns:c16="http://schemas.microsoft.com/office/drawing/2014/chart" uri="{C3380CC4-5D6E-409C-BE32-E72D297353CC}">
              <c16:uniqueId val="{00000012-AD79-4DD9-861D-32FF4F55AD04}"/>
            </c:ext>
          </c:extLst>
        </c:ser>
        <c:dLbls>
          <c:showLegendKey val="0"/>
          <c:showVal val="0"/>
          <c:showCatName val="0"/>
          <c:showSerName val="0"/>
          <c:showPercent val="0"/>
          <c:showBubbleSize val="0"/>
        </c:dLbls>
        <c:gapWidth val="70"/>
        <c:axId val="93090944"/>
        <c:axId val="93092480"/>
      </c:barChart>
      <c:catAx>
        <c:axId val="930909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3092480"/>
        <c:crosses val="autoZero"/>
        <c:auto val="1"/>
        <c:lblAlgn val="ctr"/>
        <c:lblOffset val="100"/>
        <c:noMultiLvlLbl val="0"/>
      </c:catAx>
      <c:valAx>
        <c:axId val="93092480"/>
        <c:scaling>
          <c:orientation val="minMax"/>
          <c:max val="6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colorectal cancer incidence rate per 100,000</a:t>
                </a:r>
                <a:endParaRPr lang="en-US" sz="1200" dirty="0">
                  <a:effectLst/>
                </a:endParaRPr>
              </a:p>
            </c:rich>
          </c:tx>
          <c:layout>
            <c:manualLayout>
              <c:xMode val="edge"/>
              <c:yMode val="edge"/>
              <c:x val="0"/>
              <c:y val="0.1620729257761389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3090944"/>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6.6872718071796164E-2"/>
          <c:w val="0.875436649964209"/>
          <c:h val="0.84897848197097103"/>
        </c:manualLayout>
      </c:layout>
      <c:lineChart>
        <c:grouping val="standard"/>
        <c:varyColors val="0"/>
        <c:ser>
          <c:idx val="0"/>
          <c:order val="0"/>
          <c:tx>
            <c:strRef>
              <c:f>Sheet1!$B$1</c:f>
              <c:strCache>
                <c:ptCount val="1"/>
                <c:pt idx="0">
                  <c:v>Hispanic</c:v>
                </c:pt>
              </c:strCache>
            </c:strRef>
          </c:tx>
          <c:spPr>
            <a:ln w="28575" cap="rnd">
              <a:solidFill>
                <a:srgbClr val="E31A1C"/>
              </a:solidFill>
              <a:round/>
            </a:ln>
            <a:effectLst/>
          </c:spPr>
          <c:marker>
            <c:symbol val="triangle"/>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22979797979798E-2"/>
                  <c:y val="5.544657210596688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4"/>
              <c:layout>
                <c:manualLayout>
                  <c:x val="-1.262626262626262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B7E-4358-A74B-8F3C958997B1}"/>
                </c:ext>
              </c:extLst>
            </c:dLbl>
            <c:dLbl>
              <c:idx val="6"/>
              <c:layout>
                <c:manualLayout>
                  <c:x val="1.8939393939393901E-3"/>
                  <c:y val="-7.46854683249319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B7E-4358-A74B-8F3C958997B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Sheet1!$B$2:$B$6</c:f>
              <c:numCache>
                <c:formatCode>General</c:formatCode>
                <c:ptCount val="5"/>
                <c:pt idx="0">
                  <c:v>38.200000000000003</c:v>
                </c:pt>
                <c:pt idx="1">
                  <c:v>49.9</c:v>
                </c:pt>
                <c:pt idx="2">
                  <c:v>49.2</c:v>
                </c:pt>
                <c:pt idx="3">
                  <c:v>38.4</c:v>
                </c:pt>
                <c:pt idx="4">
                  <c:v>35</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Non-Hispanic black</c:v>
                </c:pt>
              </c:strCache>
            </c:strRef>
          </c:tx>
          <c:spPr>
            <a:ln w="28575" cap="rnd">
              <a:solidFill>
                <a:schemeClr val="accent1"/>
              </a:solidFill>
              <a:prstDash val="solid"/>
              <a:round/>
            </a:ln>
            <a:effectLst/>
          </c:spPr>
          <c:marker>
            <c:symbol val="square"/>
            <c:size val="7"/>
            <c:spPr>
              <a:solidFill>
                <a:schemeClr val="accent1"/>
              </a:solidFill>
              <a:ln w="25400">
                <a:solidFill>
                  <a:schemeClr val="accent1"/>
                </a:solid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3316829714467507E-2"/>
                  <c:y val="6.808378423407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B7E-4358-A74B-8F3C958997B1}"/>
                </c:ext>
              </c:extLst>
            </c:dLbl>
            <c:dLbl>
              <c:idx val="6"/>
              <c:layout>
                <c:manualLayout>
                  <c:x val="1.2626262626262599E-3"/>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690-4560-B4DF-584FF2EC3A20}"/>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Sheet1!$C$2:$C$6</c:f>
              <c:numCache>
                <c:formatCode>General</c:formatCode>
                <c:ptCount val="5"/>
                <c:pt idx="0">
                  <c:v>59.4</c:v>
                </c:pt>
                <c:pt idx="1">
                  <c:v>61.7</c:v>
                </c:pt>
                <c:pt idx="2">
                  <c:v>55.6</c:v>
                </c:pt>
                <c:pt idx="3">
                  <c:v>53.8</c:v>
                </c:pt>
                <c:pt idx="4">
                  <c:v>42.6</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Non-Hispanic white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9E-2"/>
                  <c:y val="-2.489515610831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B7E-4358-A74B-8F3C958997B1}"/>
                </c:ext>
              </c:extLst>
            </c:dLbl>
            <c:dLbl>
              <c:idx val="6"/>
              <c:layout>
                <c:manualLayout>
                  <c:x val="1.2626262626262599E-3"/>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690-4560-B4DF-584FF2EC3A2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Sheet1!$D$2:$D$6</c:f>
              <c:numCache>
                <c:formatCode>General</c:formatCode>
                <c:ptCount val="5"/>
                <c:pt idx="0">
                  <c:v>61.8</c:v>
                </c:pt>
                <c:pt idx="1">
                  <c:v>65.7</c:v>
                </c:pt>
                <c:pt idx="2">
                  <c:v>57.9</c:v>
                </c:pt>
                <c:pt idx="3">
                  <c:v>54.1</c:v>
                </c:pt>
                <c:pt idx="4">
                  <c:v>46.8</c:v>
                </c:pt>
              </c:numCache>
            </c:numRef>
          </c:val>
          <c:smooth val="0"/>
          <c:extLst xmlns:c16r2="http://schemas.microsoft.com/office/drawing/2015/06/chart">
            <c:ext xmlns:c16="http://schemas.microsoft.com/office/drawing/2014/chart" uri="{C3380CC4-5D6E-409C-BE32-E72D297353CC}">
              <c16:uniqueId val="{0000000B-A690-4560-B4DF-584FF2EC3A20}"/>
            </c:ext>
          </c:extLst>
        </c:ser>
        <c:dLbls>
          <c:showLegendKey val="0"/>
          <c:showVal val="0"/>
          <c:showCatName val="0"/>
          <c:showSerName val="0"/>
          <c:showPercent val="0"/>
          <c:showBubbleSize val="0"/>
        </c:dLbls>
        <c:marker val="1"/>
        <c:smooth val="0"/>
        <c:axId val="94377472"/>
        <c:axId val="94379008"/>
      </c:lineChart>
      <c:catAx>
        <c:axId val="943774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79008"/>
        <c:crosses val="autoZero"/>
        <c:auto val="1"/>
        <c:lblAlgn val="ctr"/>
        <c:lblOffset val="100"/>
        <c:noMultiLvlLbl val="0"/>
      </c:catAx>
      <c:valAx>
        <c:axId val="9437900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colorectal cancer incidence rate per 100,000</a:t>
                </a:r>
                <a:endParaRPr lang="en-US" sz="1200" dirty="0">
                  <a:effectLst/>
                  <a:latin typeface="+mn-lt"/>
                </a:endParaRPr>
              </a:p>
            </c:rich>
          </c:tx>
          <c:layout>
            <c:manualLayout>
              <c:xMode val="edge"/>
              <c:yMode val="edge"/>
              <c:x val="1.29251173148811E-2"/>
              <c:y val="0.12972179761061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774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01"/>
          <c:y val="1.9132025481662499E-2"/>
          <c:w val="0.88257522537209399"/>
          <c:h val="0.88427163242047202"/>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2936067320730797E-2"/>
                  <c:y val="-1.244757805415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7"/>
              <c:layout>
                <c:manualLayout>
                  <c:x val="-2.5256510188665137E-3"/>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BBC-495F-9A92-8D487D1CA75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45.5</c:v>
                </c:pt>
                <c:pt idx="1">
                  <c:v>38</c:v>
                </c:pt>
                <c:pt idx="2">
                  <c:v>34.9</c:v>
                </c:pt>
                <c:pt idx="3">
                  <c:v>29.6</c:v>
                </c:pt>
                <c:pt idx="4">
                  <c:v>27.1</c:v>
                </c:pt>
                <c:pt idx="5">
                  <c:v>22.9</c:v>
                </c:pt>
                <c:pt idx="6">
                  <c:v>21</c:v>
                </c:pt>
                <c:pt idx="7">
                  <c:v>16.5</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3398881025165197E-2"/>
                  <c:y val="-2.26887003826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manualLayout>
                  <c:x val="-2.5256510188665137E-3"/>
                  <c:y val="7.468546832493327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BBC-495F-9A92-8D487D1CA75F}"/>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29.6</c:v>
                </c:pt>
                <c:pt idx="1">
                  <c:v>25</c:v>
                </c:pt>
                <c:pt idx="2">
                  <c:v>22.1</c:v>
                </c:pt>
                <c:pt idx="3">
                  <c:v>22.2</c:v>
                </c:pt>
                <c:pt idx="4">
                  <c:v>19.5</c:v>
                </c:pt>
                <c:pt idx="5">
                  <c:v>15.9</c:v>
                </c:pt>
                <c:pt idx="6">
                  <c:v>13.6</c:v>
                </c:pt>
                <c:pt idx="7">
                  <c:v>13.8</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2936067320730797E-2"/>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050-4CFF-A6B4-C6D593F6775B}"/>
                </c:ext>
              </c:extLst>
            </c:dLbl>
            <c:dLbl>
              <c:idx val="7"/>
              <c:layout>
                <c:manualLayout>
                  <c:x val="-1.2628255094332568E-3"/>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BBC-495F-9A92-8D487D1CA75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General</c:formatCode>
                <c:ptCount val="8"/>
                <c:pt idx="0">
                  <c:v>43.1</c:v>
                </c:pt>
                <c:pt idx="1">
                  <c:v>38.299999999999997</c:v>
                </c:pt>
                <c:pt idx="2">
                  <c:v>34.299999999999997</c:v>
                </c:pt>
                <c:pt idx="3">
                  <c:v>30.8</c:v>
                </c:pt>
                <c:pt idx="4">
                  <c:v>26.9</c:v>
                </c:pt>
                <c:pt idx="5">
                  <c:v>22.8</c:v>
                </c:pt>
                <c:pt idx="6">
                  <c:v>19.600000000000001</c:v>
                </c:pt>
                <c:pt idx="7">
                  <c:v>16.2</c:v>
                </c:pt>
              </c:numCache>
            </c:numRef>
          </c:val>
          <c:smooth val="0"/>
          <c:extLst xmlns:c16r2="http://schemas.microsoft.com/office/drawing/2015/06/chart">
            <c:ext xmlns:c16="http://schemas.microsoft.com/office/drawing/2014/chart" uri="{C3380CC4-5D6E-409C-BE32-E72D297353CC}">
              <c16:uniqueId val="{0000000B-8050-4CFF-A6B4-C6D593F6775B}"/>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2936067320730797E-2"/>
                  <c:y val="-4.5640592287886401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050-4CFF-A6B4-C6D593F6775B}"/>
                </c:ext>
              </c:extLst>
            </c:dLbl>
            <c:dLbl>
              <c:idx val="7"/>
              <c:layout>
                <c:manualLayout>
                  <c:x val="-1.2628255094332568E-3"/>
                  <c:y val="9.958062443324406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BBC-495F-9A92-8D487D1CA75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General</c:formatCode>
                <c:ptCount val="8"/>
                <c:pt idx="0">
                  <c:v>28.7</c:v>
                </c:pt>
                <c:pt idx="1">
                  <c:v>25</c:v>
                </c:pt>
                <c:pt idx="2">
                  <c:v>22.3</c:v>
                </c:pt>
                <c:pt idx="3">
                  <c:v>20.6</c:v>
                </c:pt>
                <c:pt idx="4">
                  <c:v>18.899999999999999</c:v>
                </c:pt>
                <c:pt idx="5">
                  <c:v>15.9</c:v>
                </c:pt>
                <c:pt idx="6">
                  <c:v>13.5</c:v>
                </c:pt>
                <c:pt idx="7">
                  <c:v>11.6</c:v>
                </c:pt>
              </c:numCache>
            </c:numRef>
          </c:val>
          <c:smooth val="0"/>
          <c:extLst xmlns:c16r2="http://schemas.microsoft.com/office/drawing/2015/06/chart">
            <c:ext xmlns:c16="http://schemas.microsoft.com/office/drawing/2014/chart" uri="{C3380CC4-5D6E-409C-BE32-E72D297353CC}">
              <c16:uniqueId val="{0000000C-8050-4CFF-A6B4-C6D593F6775B}"/>
            </c:ext>
          </c:extLst>
        </c:ser>
        <c:dLbls>
          <c:showLegendKey val="0"/>
          <c:showVal val="0"/>
          <c:showCatName val="0"/>
          <c:showSerName val="0"/>
          <c:showPercent val="0"/>
          <c:showBubbleSize val="0"/>
        </c:dLbls>
        <c:marker val="1"/>
        <c:smooth val="0"/>
        <c:axId val="96148864"/>
        <c:axId val="96175232"/>
      </c:lineChart>
      <c:catAx>
        <c:axId val="961488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175232"/>
        <c:crosses val="autoZero"/>
        <c:auto val="1"/>
        <c:lblAlgn val="ctr"/>
        <c:lblOffset val="100"/>
        <c:noMultiLvlLbl val="0"/>
      </c:catAx>
      <c:valAx>
        <c:axId val="9617523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colorectal cancer per 100,000</a:t>
                </a:r>
                <a:endParaRPr lang="en-US" sz="1200" dirty="0">
                  <a:effectLst/>
                  <a:latin typeface="+mn-lt"/>
                </a:endParaRPr>
              </a:p>
            </c:rich>
          </c:tx>
          <c:layout>
            <c:manualLayout>
              <c:xMode val="edge"/>
              <c:yMode val="edge"/>
              <c:x val="2.1466243828934702E-2"/>
              <c:y val="6.0015360507343699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1488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14965426701E-2"/>
          <c:y val="2.9204900542976399E-2"/>
          <c:w val="0.91018032067703902"/>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45-49</c:v>
                </c:pt>
                <c:pt idx="1">
                  <c:v>50-54</c:v>
                </c:pt>
                <c:pt idx="2">
                  <c:v>55-59</c:v>
                </c:pt>
                <c:pt idx="3">
                  <c:v>60-64</c:v>
                </c:pt>
                <c:pt idx="4">
                  <c:v>65-69</c:v>
                </c:pt>
                <c:pt idx="5">
                  <c:v>70-74</c:v>
                </c:pt>
                <c:pt idx="6">
                  <c:v>75-79</c:v>
                </c:pt>
                <c:pt idx="7">
                  <c:v>80-84</c:v>
                </c:pt>
                <c:pt idx="8">
                  <c:v>85+</c:v>
                </c:pt>
              </c:strCache>
            </c:strRef>
          </c:cat>
          <c:val>
            <c:numRef>
              <c:f>Sheet1!$B$2:$B$10</c:f>
              <c:numCache>
                <c:formatCode>0</c:formatCode>
                <c:ptCount val="9"/>
                <c:pt idx="0">
                  <c:v>10.8</c:v>
                </c:pt>
                <c:pt idx="1">
                  <c:v>24.3</c:v>
                </c:pt>
                <c:pt idx="2">
                  <c:v>24.7</c:v>
                </c:pt>
                <c:pt idx="3">
                  <c:v>42.2</c:v>
                </c:pt>
                <c:pt idx="4">
                  <c:v>68</c:v>
                </c:pt>
                <c:pt idx="5">
                  <c:v>83.7</c:v>
                </c:pt>
                <c:pt idx="6">
                  <c:v>136.69999999999999</c:v>
                </c:pt>
                <c:pt idx="7">
                  <c:v>148.9</c:v>
                </c:pt>
                <c:pt idx="8">
                  <c:v>206</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45-49</c:v>
                </c:pt>
                <c:pt idx="1">
                  <c:v>50-54</c:v>
                </c:pt>
                <c:pt idx="2">
                  <c:v>55-59</c:v>
                </c:pt>
                <c:pt idx="3">
                  <c:v>60-64</c:v>
                </c:pt>
                <c:pt idx="4">
                  <c:v>65-69</c:v>
                </c:pt>
                <c:pt idx="5">
                  <c:v>70-74</c:v>
                </c:pt>
                <c:pt idx="6">
                  <c:v>75-79</c:v>
                </c:pt>
                <c:pt idx="7">
                  <c:v>80-84</c:v>
                </c:pt>
                <c:pt idx="8">
                  <c:v>85+</c:v>
                </c:pt>
              </c:strCache>
            </c:strRef>
          </c:cat>
          <c:val>
            <c:numRef>
              <c:f>Sheet1!$C$2:$C$10</c:f>
              <c:numCache>
                <c:formatCode>0</c:formatCode>
                <c:ptCount val="9"/>
                <c:pt idx="0">
                  <c:v>7.4</c:v>
                </c:pt>
                <c:pt idx="1">
                  <c:v>13.6</c:v>
                </c:pt>
                <c:pt idx="2">
                  <c:v>16.399999999999999</c:v>
                </c:pt>
                <c:pt idx="3">
                  <c:v>28.5</c:v>
                </c:pt>
                <c:pt idx="4">
                  <c:v>43.4</c:v>
                </c:pt>
                <c:pt idx="5">
                  <c:v>59.8</c:v>
                </c:pt>
                <c:pt idx="6">
                  <c:v>83.9</c:v>
                </c:pt>
                <c:pt idx="7">
                  <c:v>88.7</c:v>
                </c:pt>
                <c:pt idx="8">
                  <c:v>183.8</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96390528"/>
        <c:axId val="96392320"/>
      </c:barChart>
      <c:catAx>
        <c:axId val="9639052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6392320"/>
        <c:crosses val="autoZero"/>
        <c:auto val="1"/>
        <c:lblAlgn val="ctr"/>
        <c:lblOffset val="100"/>
        <c:noMultiLvlLbl val="0"/>
      </c:catAx>
      <c:valAx>
        <c:axId val="96392320"/>
        <c:scaling>
          <c:orientation val="minMax"/>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Mortality rate from colorectal cancer per 100,000</a:t>
                </a:r>
                <a:endParaRPr lang="en-US" sz="1200" dirty="0">
                  <a:effectLst/>
                </a:endParaRPr>
              </a:p>
            </c:rich>
          </c:tx>
          <c:layout>
            <c:manualLayout>
              <c:xMode val="edge"/>
              <c:yMode val="edge"/>
              <c:x val="0"/>
              <c:y val="0.1499243054863360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390528"/>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14965426701E-2"/>
          <c:y val="2.9204900542976399E-2"/>
          <c:w val="0.91820100837676599"/>
          <c:h val="0.90307929283854704"/>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17.600000000000001</c:v>
                </c:pt>
                <c:pt idx="1">
                  <c:v>10.1</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20.3</c:v>
                </c:pt>
                <c:pt idx="1">
                  <c:v>17.3</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26.4</c:v>
                </c:pt>
                <c:pt idx="1">
                  <c:v>18.7</c:v>
                </c:pt>
              </c:numCache>
            </c:numRef>
          </c:val>
          <c:extLst xmlns:c16r2="http://schemas.microsoft.com/office/drawing/2015/06/chart">
            <c:ext xmlns:c16="http://schemas.microsoft.com/office/drawing/2014/chart" uri="{C3380CC4-5D6E-409C-BE32-E72D297353CC}">
              <c16:uniqueId val="{00000012-314C-4782-881D-8EB622CA5E5D}"/>
            </c:ext>
          </c:extLst>
        </c:ser>
        <c:dLbls>
          <c:showLegendKey val="0"/>
          <c:showVal val="0"/>
          <c:showCatName val="0"/>
          <c:showSerName val="0"/>
          <c:showPercent val="0"/>
          <c:showBubbleSize val="0"/>
        </c:dLbls>
        <c:gapWidth val="70"/>
        <c:axId val="96469376"/>
        <c:axId val="96470912"/>
      </c:barChart>
      <c:catAx>
        <c:axId val="964693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6470912"/>
        <c:crosses val="autoZero"/>
        <c:auto val="1"/>
        <c:lblAlgn val="ctr"/>
        <c:lblOffset val="100"/>
        <c:noMultiLvlLbl val="0"/>
      </c:catAx>
      <c:valAx>
        <c:axId val="96470912"/>
        <c:scaling>
          <c:orientation val="minMax"/>
          <c:max val="3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colorectal cancer per 100,000</a:t>
                </a:r>
                <a:endParaRPr lang="en-US" sz="1200" dirty="0">
                  <a:effectLst/>
                </a:endParaRPr>
              </a:p>
            </c:rich>
          </c:tx>
          <c:layout>
            <c:manualLayout>
              <c:xMode val="edge"/>
              <c:yMode val="edge"/>
              <c:x val="0"/>
              <c:y val="9.4040652153242504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469376"/>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6.6872718071796164E-2"/>
          <c:w val="0.875436649964209"/>
          <c:h val="0.84897848197097103"/>
        </c:manualLayout>
      </c:layout>
      <c:lineChart>
        <c:grouping val="standard"/>
        <c:varyColors val="0"/>
        <c:ser>
          <c:idx val="0"/>
          <c:order val="0"/>
          <c:tx>
            <c:strRef>
              <c:f>Sheet1!$B$1</c:f>
              <c:strCache>
                <c:ptCount val="1"/>
                <c:pt idx="0">
                  <c:v>Hispanic</c:v>
                </c:pt>
              </c:strCache>
            </c:strRef>
          </c:tx>
          <c:spPr>
            <a:ln w="28575" cap="rnd">
              <a:solidFill>
                <a:srgbClr val="E31A1C"/>
              </a:solidFill>
              <a:round/>
            </a:ln>
            <a:effectLst/>
          </c:spPr>
          <c:marker>
            <c:symbol val="triangle"/>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22979797979798E-2"/>
                  <c:y val="5.544657210596688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4"/>
              <c:layout>
                <c:manualLayout>
                  <c:x val="-1.262626262626262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A57-48C0-ACC9-53A1ECBF15F6}"/>
                </c:ext>
              </c:extLst>
            </c:dLbl>
            <c:dLbl>
              <c:idx val="6"/>
              <c:layout>
                <c:manualLayout>
                  <c:x val="1.8939393939393901E-3"/>
                  <c:y val="-7.46854683249319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A57-48C0-ACC9-53A1ECBF15F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Sheet1!$B$2:$B$6</c:f>
              <c:numCache>
                <c:formatCode>General</c:formatCode>
                <c:ptCount val="5"/>
                <c:pt idx="0">
                  <c:v>16.899999999999999</c:v>
                </c:pt>
                <c:pt idx="1">
                  <c:v>18</c:v>
                </c:pt>
                <c:pt idx="2">
                  <c:v>17.399999999999999</c:v>
                </c:pt>
                <c:pt idx="3">
                  <c:v>14.2</c:v>
                </c:pt>
                <c:pt idx="4">
                  <c:v>13.1</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Non-Hispanic black</c:v>
                </c:pt>
              </c:strCache>
            </c:strRef>
          </c:tx>
          <c:spPr>
            <a:ln w="28575" cap="rnd">
              <a:solidFill>
                <a:schemeClr val="accent1"/>
              </a:solidFill>
              <a:prstDash val="solid"/>
              <a:round/>
            </a:ln>
            <a:effectLst/>
          </c:spPr>
          <c:marker>
            <c:symbol val="square"/>
            <c:size val="7"/>
            <c:spPr>
              <a:solidFill>
                <a:schemeClr val="accent1"/>
              </a:solidFill>
              <a:ln w="25400">
                <a:solidFill>
                  <a:schemeClr val="accent1"/>
                </a:solid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3316829714467507E-2"/>
                  <c:y val="9.360741559968173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A57-48C0-ACC9-53A1ECBF15F6}"/>
                </c:ext>
              </c:extLst>
            </c:dLbl>
            <c:dLbl>
              <c:idx val="6"/>
              <c:layout>
                <c:manualLayout>
                  <c:x val="1.2626262626262599E-3"/>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690-4560-B4DF-584FF2EC3A20}"/>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Sheet1!$C$2:$C$6</c:f>
              <c:numCache>
                <c:formatCode>General</c:formatCode>
                <c:ptCount val="5"/>
                <c:pt idx="0">
                  <c:v>28.8</c:v>
                </c:pt>
                <c:pt idx="1">
                  <c:v>26.6</c:v>
                </c:pt>
                <c:pt idx="2">
                  <c:v>24.4</c:v>
                </c:pt>
                <c:pt idx="3">
                  <c:v>20.100000000000001</c:v>
                </c:pt>
                <c:pt idx="4">
                  <c:v>18.600000000000001</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Non-Hispanic white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2E-2"/>
                  <c:y val="-1.014674882194373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A57-48C0-ACC9-53A1ECBF15F6}"/>
                </c:ext>
              </c:extLst>
            </c:dLbl>
            <c:dLbl>
              <c:idx val="6"/>
              <c:layout>
                <c:manualLayout>
                  <c:x val="1.2626262626262599E-3"/>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690-4560-B4DF-584FF2EC3A20}"/>
                </c:ext>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Sheet1!$D$2:$D$6</c:f>
              <c:numCache>
                <c:formatCode>General</c:formatCode>
                <c:ptCount val="5"/>
                <c:pt idx="0">
                  <c:v>29.1</c:v>
                </c:pt>
                <c:pt idx="1">
                  <c:v>26.4</c:v>
                </c:pt>
                <c:pt idx="2">
                  <c:v>22.4</c:v>
                </c:pt>
                <c:pt idx="3">
                  <c:v>22.1</c:v>
                </c:pt>
                <c:pt idx="4">
                  <c:v>22</c:v>
                </c:pt>
              </c:numCache>
            </c:numRef>
          </c:val>
          <c:smooth val="0"/>
          <c:extLst xmlns:c16r2="http://schemas.microsoft.com/office/drawing/2015/06/chart">
            <c:ext xmlns:c16="http://schemas.microsoft.com/office/drawing/2014/chart" uri="{C3380CC4-5D6E-409C-BE32-E72D297353CC}">
              <c16:uniqueId val="{0000000B-A690-4560-B4DF-584FF2EC3A20}"/>
            </c:ext>
          </c:extLst>
        </c:ser>
        <c:dLbls>
          <c:showLegendKey val="0"/>
          <c:showVal val="0"/>
          <c:showCatName val="0"/>
          <c:showSerName val="0"/>
          <c:showPercent val="0"/>
          <c:showBubbleSize val="0"/>
        </c:dLbls>
        <c:marker val="1"/>
        <c:smooth val="0"/>
        <c:axId val="96642176"/>
        <c:axId val="96643712"/>
      </c:lineChart>
      <c:catAx>
        <c:axId val="966421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643712"/>
        <c:crosses val="autoZero"/>
        <c:auto val="1"/>
        <c:lblAlgn val="ctr"/>
        <c:lblOffset val="100"/>
        <c:noMultiLvlLbl val="0"/>
      </c:catAx>
      <c:valAx>
        <c:axId val="9664371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mortality rate from colorectal cancer per 100,000</a:t>
                </a:r>
                <a:endParaRPr lang="en-US" sz="1200" dirty="0">
                  <a:effectLst/>
                  <a:latin typeface="+mn-lt"/>
                </a:endParaRPr>
              </a:p>
            </c:rich>
          </c:tx>
          <c:layout>
            <c:manualLayout>
              <c:xMode val="edge"/>
              <c:yMode val="edge"/>
              <c:x val="1.29251173148811E-2"/>
              <c:y val="0.12972179761061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6421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0.45385</cdr:x>
      <cdr:y>0.44757</cdr:y>
    </cdr:from>
    <cdr:to>
      <cdr:x>0.54616</cdr:x>
      <cdr:y>0.50931</cdr:y>
    </cdr:to>
    <cdr:sp macro="" textlink="">
      <cdr:nvSpPr>
        <cdr:cNvPr id="2" name="TextBox 1"/>
        <cdr:cNvSpPr txBox="1"/>
      </cdr:nvSpPr>
      <cdr:spPr>
        <a:xfrm xmlns:a="http://schemas.openxmlformats.org/drawingml/2006/main">
          <a:off x="4495800" y="2209800"/>
          <a:ext cx="914423" cy="3048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(women: 2.6)</a:t>
          </a:r>
        </a:p>
      </cdr:txBody>
    </cdr:sp>
  </cdr:relSizeAnchor>
  <cdr:relSizeAnchor xmlns:cdr="http://schemas.openxmlformats.org/drawingml/2006/chartDrawing">
    <cdr:from>
      <cdr:x>0.33077</cdr:x>
      <cdr:y>0.69451</cdr:y>
    </cdr:from>
    <cdr:to>
      <cdr:x>0.42308</cdr:x>
      <cdr:y>0.77168</cdr:y>
    </cdr:to>
    <cdr:sp macro="" textlink="">
      <cdr:nvSpPr>
        <cdr:cNvPr id="3" name="TextBox 2"/>
        <cdr:cNvSpPr txBox="1"/>
      </cdr:nvSpPr>
      <cdr:spPr>
        <a:xfrm xmlns:a="http://schemas.openxmlformats.org/drawingml/2006/main">
          <a:off x="3276600" y="3429000"/>
          <a:ext cx="914446" cy="3809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(men: 1.3)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1C659-E579-4844-9B9A-F2FAF7531D30}" type="datetimeFigureOut">
              <a:rPr lang="en-US" smtClean="0"/>
              <a:t>9/24/2019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4FEFA-7F39-4FC6-BF2A-605ECD23366E}" type="slidenum">
              <a:rPr lang="en-US" smtClean="0"/>
              <a:t>‹#›</a:t>
            </a:fld>
            <a:endParaRPr lang="en-US"/>
          </a:p>
        </p:txBody>
      </p:sp>
    </p:spTree>
    <p:extLst>
      <p:ext uri="{BB962C8B-B14F-4D97-AF65-F5344CB8AC3E}">
        <p14:creationId xmlns:p14="http://schemas.microsoft.com/office/powerpoint/2010/main" val="221323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594123"/>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1673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 </a:t>
            </a:r>
          </a:p>
        </p:txBody>
      </p:sp>
      <p:sp>
        <p:nvSpPr>
          <p:cNvPr id="4" name="Slide Number Placeholder 3"/>
          <p:cNvSpPr>
            <a:spLocks noGrp="1"/>
          </p:cNvSpPr>
          <p:nvPr>
            <p:ph type="sldNum" sz="quarter" idx="10"/>
          </p:nvPr>
        </p:nvSpPr>
        <p:spPr/>
        <p:txBody>
          <a:bodyPr/>
          <a:lstStyle/>
          <a:p>
            <a:fld id="{16D9DCE5-5103-4FC2-A56B-B9D2798A819F}" type="slidenum">
              <a:rPr lang="en-US" smtClean="0"/>
              <a:t>12</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ysClr val="windowText" lastClr="000000"/>
                </a:solidFill>
              </a:rPr>
              <a:t>UPDATED</a:t>
            </a: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13</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a:p>
            <a:endParaRPr lang="en-US" dirty="0"/>
          </a:p>
          <a:p>
            <a:r>
              <a:rPr lang="en-US" dirty="0"/>
              <a:t>https://www.wcrf.org/sites/default/files/Colorectal-cancer-report.pdf</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t>18</a:t>
            </a:fld>
            <a:endParaRPr lang="en-US"/>
          </a:p>
        </p:txBody>
      </p:sp>
    </p:spTree>
    <p:extLst>
      <p:ext uri="{BB962C8B-B14F-4D97-AF65-F5344CB8AC3E}">
        <p14:creationId xmlns:p14="http://schemas.microsoft.com/office/powerpoint/2010/main" val="1520366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a:t>
            </a:fld>
            <a:endParaRPr lang="en-US" dirty="0"/>
          </a:p>
        </p:txBody>
      </p:sp>
    </p:spTree>
    <p:extLst>
      <p:ext uri="{BB962C8B-B14F-4D97-AF65-F5344CB8AC3E}">
        <p14:creationId xmlns:p14="http://schemas.microsoft.com/office/powerpoint/2010/main" val="224453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22</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r>
              <a:rPr lang="en-US" b="1" baseline="0" dirty="0"/>
              <a:t> </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7</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Done</a:t>
            </a:r>
            <a:r>
              <a:rPr lang="en-US" baseline="0" dirty="0"/>
              <a:t> Later</a:t>
            </a: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8</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4"/>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234670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8890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828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0082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07386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9"/>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204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863602" y="2791905"/>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4039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976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3" y="386816"/>
            <a:ext cx="6056504" cy="6471184"/>
          </a:xfrm>
          <a:prstGeom prst="rect">
            <a:avLst/>
          </a:prstGeom>
          <a:noFill/>
          <a:ln>
            <a:noFill/>
          </a:ln>
        </p:spPr>
      </p:pic>
      <p:sp>
        <p:nvSpPr>
          <p:cNvPr id="2" name="Title 1"/>
          <p:cNvSpPr>
            <a:spLocks noGrp="1"/>
          </p:cNvSpPr>
          <p:nvPr>
            <p:ph type="title" hasCustomPrompt="1"/>
          </p:nvPr>
        </p:nvSpPr>
        <p:spPr>
          <a:xfrm>
            <a:off x="6223189"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01199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4258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406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3444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254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03395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824" cy="6858000"/>
          </a:xfrm>
          <a:prstGeom prst="rect">
            <a:avLst/>
          </a:prstGeom>
        </p:spPr>
      </p:pic>
      <p:sp>
        <p:nvSpPr>
          <p:cNvPr id="2" name="Title 1"/>
          <p:cNvSpPr>
            <a:spLocks noGrp="1"/>
          </p:cNvSpPr>
          <p:nvPr>
            <p:ph type="title" hasCustomPrompt="1"/>
          </p:nvPr>
        </p:nvSpPr>
        <p:spPr>
          <a:xfrm>
            <a:off x="7894529"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2616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8"/>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20717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51"/>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328655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2"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9"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8787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7"/>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5"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60896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929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3605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781973" y="2327457"/>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18661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3" y="3429000"/>
            <a:ext cx="8191500" cy="3429000"/>
          </a:xfrm>
          <a:prstGeom prst="rect">
            <a:avLst/>
          </a:prstGeom>
          <a:noFill/>
          <a:ln>
            <a:noFill/>
          </a:ln>
        </p:spPr>
      </p:pic>
      <p:sp>
        <p:nvSpPr>
          <p:cNvPr id="2" name="Title 1"/>
          <p:cNvSpPr>
            <a:spLocks noGrp="1"/>
          </p:cNvSpPr>
          <p:nvPr>
            <p:ph type="title" hasCustomPrompt="1"/>
          </p:nvPr>
        </p:nvSpPr>
        <p:spPr>
          <a:xfrm>
            <a:off x="2916237" y="1160474"/>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23"/>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60460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6"/>
            <a:ext cx="7445830" cy="4016319"/>
          </a:xfrm>
          <a:prstGeom prst="rect">
            <a:avLst/>
          </a:prstGeom>
          <a:noFill/>
          <a:ln>
            <a:noFill/>
          </a:ln>
        </p:spPr>
      </p:pic>
      <p:sp>
        <p:nvSpPr>
          <p:cNvPr id="2" name="Title 1"/>
          <p:cNvSpPr>
            <a:spLocks noGrp="1"/>
          </p:cNvSpPr>
          <p:nvPr>
            <p:ph type="title" hasCustomPrompt="1"/>
          </p:nvPr>
        </p:nvSpPr>
        <p:spPr>
          <a:xfrm>
            <a:off x="2437661" y="1837583"/>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4" y="2554223"/>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4167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7" y="3055725"/>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2332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4"/>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24483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71"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7"/>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390046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461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9"/>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257485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mailto:OCPHDept@montefiore.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954320"/>
            <a:ext cx="11877674" cy="2985433"/>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Colorectal Cancer</a:t>
            </a:r>
            <a:br>
              <a:rPr lang="en-US" sz="4400" b="0" i="1" dirty="0"/>
            </a:br>
            <a:r>
              <a:rPr lang="en-US" sz="2400" dirty="0"/>
              <a:t/>
            </a:r>
            <a:br>
              <a:rPr lang="en-US" sz="2400" dirty="0"/>
            </a:br>
            <a:r>
              <a:rPr lang="en-US" sz="2400" b="0" dirty="0"/>
              <a:t>Last Updated: </a:t>
            </a:r>
            <a:r>
              <a:rPr lang="en-US" sz="2400" b="0" dirty="0" smtClean="0"/>
              <a:t>9/24/2019</a:t>
            </a:r>
            <a:r>
              <a:rPr lang="en-US" sz="2400" b="0" dirty="0"/>
              <a:t/>
            </a:r>
            <a:br>
              <a:rPr lang="en-US" sz="2400" b="0" dirty="0"/>
            </a:br>
            <a:r>
              <a:rPr lang="en-US" sz="2400" b="0" dirty="0"/>
              <a:t/>
            </a:r>
            <a:br>
              <a:rPr lang="en-US" sz="2400" b="0" dirty="0"/>
            </a:br>
            <a:r>
              <a:rPr lang="en-US" sz="2400" b="0" dirty="0"/>
              <a:t>See last </a:t>
            </a:r>
            <a:r>
              <a:rPr lang="en-US" sz="2400" b="0" dirty="0">
                <a:hlinkClick r:id="rId3" action="ppaction://hlinksldjump"/>
              </a:rPr>
              <a:t>slide </a:t>
            </a:r>
            <a:r>
              <a:rPr lang="en-US" sz="2400" b="0" dirty="0"/>
              <a:t>for more information about this project.</a:t>
            </a:r>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227012" y="381000"/>
            <a:ext cx="11734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Mortality rates from colorectal cancer have declined for both sexes; differences between the Bronx and NYC overall have declined</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2508895572"/>
              </p:ext>
            </p:extLst>
          </p:nvPr>
        </p:nvGraphicFramePr>
        <p:xfrm>
          <a:off x="303212" y="1425900"/>
          <a:ext cx="10056813"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80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806315" y="304800"/>
            <a:ext cx="10576194" cy="830997"/>
          </a:xfrm>
        </p:spPr>
        <p:txBody>
          <a:bodyPr/>
          <a:lstStyle/>
          <a:p>
            <a:r>
              <a:rPr lang="en-US" dirty="0"/>
              <a:t>In the Bronx, the mortality rate from colorectal cancer is highest among 85+ year old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204270570"/>
              </p:ext>
            </p:extLst>
          </p:nvPr>
        </p:nvGraphicFramePr>
        <p:xfrm>
          <a:off x="457040" y="1219200"/>
          <a:ext cx="10056972" cy="51464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72902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875427" y="228600"/>
            <a:ext cx="10437971" cy="830997"/>
          </a:xfrm>
        </p:spPr>
        <p:txBody>
          <a:bodyPr/>
          <a:lstStyle/>
          <a:p>
            <a:r>
              <a:rPr lang="en-US" dirty="0"/>
              <a:t>In the Bronx, the mortality rate from colorectal cancer is highest among non-Hispanic white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128161860"/>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16602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7012" y="381000"/>
            <a:ext cx="11734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mortality rates from colorectal cancer have decreased among all race/ethnicity groups</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4066958596"/>
              </p:ext>
            </p:extLst>
          </p:nvPr>
        </p:nvGraphicFramePr>
        <p:xfrm>
          <a:off x="379412" y="1425019"/>
          <a:ext cx="10058400" cy="49757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CAD630B1-1F59-453F-8C06-D744416C5FBE}"/>
              </a:ext>
            </a:extLst>
          </p:cNvPr>
          <p:cNvSpPr txBox="1"/>
          <p:nvPr/>
        </p:nvSpPr>
        <p:spPr>
          <a:xfrm>
            <a:off x="836612" y="6399106"/>
            <a:ext cx="9073406" cy="461665"/>
          </a:xfrm>
          <a:prstGeom prst="rect">
            <a:avLst/>
          </a:prstGeom>
          <a:noFill/>
        </p:spPr>
        <p:txBody>
          <a:bodyPr wrap="square" rtlCol="0">
            <a:spAutoFit/>
          </a:bodyPr>
          <a:lstStyle/>
          <a:p>
            <a:r>
              <a:rPr lang="en-US" sz="1200" dirty="0"/>
              <a:t>Data source: New York State Cancer Registry, 1990-2016.</a:t>
            </a:r>
          </a:p>
          <a:p>
            <a:r>
              <a:rPr lang="en-US" sz="1200" dirty="0"/>
              <a:t>Rates are age-adjusted to the 2000 US </a:t>
            </a:r>
            <a:r>
              <a:rPr lang="en-US" sz="1200" dirty="0" err="1"/>
              <a:t>Std</a:t>
            </a:r>
            <a:r>
              <a:rPr lang="en-US" sz="1200" dirty="0"/>
              <a:t> million (19 age groups) standard. </a:t>
            </a:r>
          </a:p>
        </p:txBody>
      </p:sp>
    </p:spTree>
    <p:extLst>
      <p:ext uri="{BB962C8B-B14F-4D97-AF65-F5344CB8AC3E}">
        <p14:creationId xmlns:p14="http://schemas.microsoft.com/office/powerpoint/2010/main" val="90721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Risk factors &amp; protective factors</a:t>
            </a:r>
          </a:p>
        </p:txBody>
      </p:sp>
    </p:spTree>
    <p:extLst>
      <p:ext uri="{BB962C8B-B14F-4D97-AF65-F5344CB8AC3E}">
        <p14:creationId xmlns:p14="http://schemas.microsoft.com/office/powerpoint/2010/main" val="67943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1201400" cy="1200329"/>
          </a:xfrm>
        </p:spPr>
        <p:txBody>
          <a:bodyPr/>
          <a:lstStyle/>
          <a:p>
            <a:r>
              <a:rPr lang="en-US" dirty="0"/>
              <a:t>Potential risk factors for which there is strong evidence of an association with colorectal cancer and data available for the Bronx</a:t>
            </a:r>
          </a:p>
        </p:txBody>
      </p:sp>
      <p:sp>
        <p:nvSpPr>
          <p:cNvPr id="6" name="TextBox 5"/>
          <p:cNvSpPr txBox="1"/>
          <p:nvPr/>
        </p:nvSpPr>
        <p:spPr>
          <a:xfrm>
            <a:off x="1016114" y="6413936"/>
            <a:ext cx="8875760" cy="276999"/>
          </a:xfrm>
          <a:prstGeom prst="rect">
            <a:avLst/>
          </a:prstGeom>
          <a:noFill/>
        </p:spPr>
        <p:txBody>
          <a:bodyPr wrap="square" rtlCol="0">
            <a:spAutoFit/>
          </a:bodyPr>
          <a:lstStyle/>
          <a:p>
            <a:r>
              <a:rPr lang="en-US" sz="1200" dirty="0">
                <a:solidFill>
                  <a:srgbClr val="414042"/>
                </a:solidFill>
              </a:rPr>
              <a:t>Data source: World Cancer Research Fund International—Diet, Nutrition, Physical Activity and Colorectal Cancer 2018. </a:t>
            </a:r>
          </a:p>
        </p:txBody>
      </p:sp>
      <p:sp>
        <p:nvSpPr>
          <p:cNvPr id="3" name="TextBox 2"/>
          <p:cNvSpPr txBox="1"/>
          <p:nvPr/>
        </p:nvSpPr>
        <p:spPr>
          <a:xfrm>
            <a:off x="608012" y="1561425"/>
            <a:ext cx="10439400" cy="3406061"/>
          </a:xfrm>
          <a:prstGeom prst="rect">
            <a:avLst/>
          </a:prstGeom>
          <a:noFill/>
        </p:spPr>
        <p:txBody>
          <a:bodyPr wrap="square" rtlCol="0">
            <a:spAutoFit/>
          </a:bodyPr>
          <a:lstStyle/>
          <a:p>
            <a:pPr>
              <a:spcAft>
                <a:spcPts val="400"/>
              </a:spcAft>
            </a:pPr>
            <a:r>
              <a:rPr lang="en-US" sz="2600" u="sng" dirty="0"/>
              <a:t>Increases risk</a:t>
            </a:r>
          </a:p>
          <a:p>
            <a:pPr marL="342900" indent="-342900">
              <a:spcAft>
                <a:spcPts val="400"/>
              </a:spcAft>
              <a:buFont typeface="Wingdings" panose="05000000000000000000" pitchFamily="2" charset="2"/>
              <a:buChar char="§"/>
            </a:pPr>
            <a:r>
              <a:rPr lang="en-US" sz="2600" dirty="0"/>
              <a:t>High BMI/obesity </a:t>
            </a:r>
          </a:p>
          <a:p>
            <a:pPr marL="342900" indent="-342900">
              <a:spcAft>
                <a:spcPts val="400"/>
              </a:spcAft>
              <a:buFont typeface="Wingdings" panose="05000000000000000000" pitchFamily="2" charset="2"/>
              <a:buChar char="§"/>
            </a:pPr>
            <a:r>
              <a:rPr lang="en-US" sz="2600" dirty="0"/>
              <a:t>Heavy alcohol use</a:t>
            </a:r>
          </a:p>
          <a:p>
            <a:pPr marL="342900" indent="-342900">
              <a:spcAft>
                <a:spcPts val="400"/>
              </a:spcAft>
              <a:buFont typeface="Wingdings" panose="05000000000000000000" pitchFamily="2" charset="2"/>
              <a:buChar char="§"/>
            </a:pPr>
            <a:r>
              <a:rPr lang="en-US" sz="2600" dirty="0"/>
              <a:t>Smoking</a:t>
            </a:r>
          </a:p>
          <a:p>
            <a:pPr marL="342900" indent="-342900">
              <a:spcAft>
                <a:spcPts val="400"/>
              </a:spcAft>
              <a:buFont typeface="Wingdings" panose="05000000000000000000" pitchFamily="2" charset="2"/>
              <a:buChar char="§"/>
            </a:pPr>
            <a:endParaRPr lang="en-US" sz="1000" dirty="0"/>
          </a:p>
          <a:p>
            <a:pPr>
              <a:spcAft>
                <a:spcPts val="400"/>
              </a:spcAft>
            </a:pPr>
            <a:r>
              <a:rPr lang="en-US" sz="2600" u="sng" dirty="0"/>
              <a:t>Decreases risk</a:t>
            </a:r>
          </a:p>
          <a:p>
            <a:pPr marL="342900" indent="-342900">
              <a:spcAft>
                <a:spcPts val="400"/>
              </a:spcAft>
              <a:buFont typeface="Wingdings" panose="05000000000000000000" pitchFamily="2" charset="2"/>
              <a:buChar char="§"/>
            </a:pPr>
            <a:r>
              <a:rPr lang="en-US" sz="2600" dirty="0"/>
              <a:t>Colorectal cancer screening</a:t>
            </a:r>
          </a:p>
          <a:p>
            <a:pPr marL="342900" indent="-342900">
              <a:spcAft>
                <a:spcPts val="400"/>
              </a:spcAft>
              <a:buFont typeface="Wingdings" panose="05000000000000000000" pitchFamily="2" charset="2"/>
              <a:buChar char="§"/>
            </a:pPr>
            <a:r>
              <a:rPr lang="en-US" sz="2600" dirty="0"/>
              <a:t>Physical activity</a:t>
            </a:r>
          </a:p>
        </p:txBody>
      </p:sp>
      <p:sp>
        <p:nvSpPr>
          <p:cNvPr id="4" name="TextBox 3"/>
          <p:cNvSpPr txBox="1"/>
          <p:nvPr/>
        </p:nvSpPr>
        <p:spPr>
          <a:xfrm>
            <a:off x="6704012" y="2286000"/>
            <a:ext cx="4495800" cy="2062103"/>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400" dirty="0"/>
              <a:t>Though not included in the Colorectal Cancer Report 2017, randomized trials of colorectal cancer screening have shown that a biennial guaiac-based </a:t>
            </a:r>
            <a:r>
              <a:rPr lang="en-US" sz="1400" dirty="0" err="1"/>
              <a:t>faecal</a:t>
            </a:r>
            <a:r>
              <a:rPr lang="en-US" sz="1400" dirty="0"/>
              <a:t> occult blood test has the potential to reduce mortality by about 25% in those accepting screening. </a:t>
            </a:r>
          </a:p>
          <a:p>
            <a:endParaRPr lang="en-US" dirty="0"/>
          </a:p>
          <a:p>
            <a:r>
              <a:rPr lang="en-US" sz="1000" dirty="0"/>
              <a:t>Source: Logan RFA, </a:t>
            </a:r>
            <a:r>
              <a:rPr lang="en-US" sz="1000" dirty="0" err="1"/>
              <a:t>Patnick</a:t>
            </a:r>
            <a:r>
              <a:rPr lang="en-US" sz="1000" dirty="0"/>
              <a:t> J, Nickerson C on behalf of the English Bowel Cancer Screening Evaluation Committee</a:t>
            </a:r>
            <a:r>
              <a:rPr lang="en-US" sz="1000" i="1" dirty="0"/>
              <a:t>, et al.</a:t>
            </a:r>
            <a:r>
              <a:rPr lang="en-US" sz="1000" dirty="0"/>
              <a:t> Outcomes of the Bowel Cancer Screening </a:t>
            </a:r>
            <a:r>
              <a:rPr lang="en-US" sz="1000" dirty="0" err="1"/>
              <a:t>Programme</a:t>
            </a:r>
            <a:r>
              <a:rPr lang="en-US" sz="1000" dirty="0"/>
              <a:t> (BCSP) in England after the first 1 million tests. </a:t>
            </a:r>
            <a:r>
              <a:rPr lang="en-US" sz="1000" i="1" dirty="0"/>
              <a:t>Gut </a:t>
            </a:r>
            <a:r>
              <a:rPr lang="en-US" sz="1000" dirty="0"/>
              <a:t>2012;</a:t>
            </a:r>
            <a:r>
              <a:rPr lang="en-US" sz="1000" b="1" dirty="0"/>
              <a:t>61:</a:t>
            </a:r>
            <a:r>
              <a:rPr lang="en-US" sz="1000" dirty="0"/>
              <a:t>1439-1446.</a:t>
            </a:r>
          </a:p>
        </p:txBody>
      </p:sp>
    </p:spTree>
    <p:extLst>
      <p:ext uri="{BB962C8B-B14F-4D97-AF65-F5344CB8AC3E}">
        <p14:creationId xmlns:p14="http://schemas.microsoft.com/office/powerpoint/2010/main" val="310998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50" y="304800"/>
            <a:ext cx="10706124" cy="830997"/>
          </a:xfrm>
        </p:spPr>
        <p:txBody>
          <a:bodyPr/>
          <a:lstStyle/>
          <a:p>
            <a:r>
              <a:rPr lang="en-US" dirty="0"/>
              <a:t>The prevalence of obesity among adults has stabilized in most boroughs but continues to increase in the Bronx</a:t>
            </a:r>
          </a:p>
        </p:txBody>
      </p:sp>
      <p:sp>
        <p:nvSpPr>
          <p:cNvPr id="6" name="TextBox 5"/>
          <p:cNvSpPr txBox="1"/>
          <p:nvPr/>
        </p:nvSpPr>
        <p:spPr>
          <a:xfrm>
            <a:off x="1016114" y="6337736"/>
            <a:ext cx="8875760" cy="461665"/>
          </a:xfrm>
          <a:prstGeom prst="rect">
            <a:avLst/>
          </a:prstGeom>
          <a:noFill/>
        </p:spPr>
        <p:txBody>
          <a:bodyPr wrap="square" rtlCol="0">
            <a:spAutoFit/>
          </a:bodyPr>
          <a:lstStyle/>
          <a:p>
            <a:r>
              <a:rPr lang="en-US" sz="1200" dirty="0">
                <a:solidFill>
                  <a:srgbClr val="414042"/>
                </a:solidFill>
              </a:rPr>
              <a:t>Data source: Community Health Survey, 2002-2017.  </a:t>
            </a:r>
          </a:p>
          <a:p>
            <a:r>
              <a:rPr lang="en-US" sz="1200" dirty="0"/>
              <a:t>Body Mass Index (BMI) is calculated based on respondents’ self-reported weight and height.</a:t>
            </a:r>
          </a:p>
        </p:txBody>
      </p:sp>
      <p:sp>
        <p:nvSpPr>
          <p:cNvPr id="3" name="TextBox 2"/>
          <p:cNvSpPr txBox="1"/>
          <p:nvPr/>
        </p:nvSpPr>
        <p:spPr>
          <a:xfrm>
            <a:off x="10534417" y="3450205"/>
            <a:ext cx="1565156" cy="1077218"/>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1600" dirty="0"/>
              <a:t>A BMI of 30 or greater is classified as obese</a:t>
            </a:r>
          </a:p>
        </p:txBody>
      </p:sp>
      <p:graphicFrame>
        <p:nvGraphicFramePr>
          <p:cNvPr id="4" name="Chart 3"/>
          <p:cNvGraphicFramePr/>
          <p:nvPr>
            <p:extLst>
              <p:ext uri="{D42A27DB-BD31-4B8C-83A1-F6EECF244321}">
                <p14:modId xmlns:p14="http://schemas.microsoft.com/office/powerpoint/2010/main" val="1186559136"/>
              </p:ext>
            </p:extLst>
          </p:nvPr>
        </p:nvGraphicFramePr>
        <p:xfrm>
          <a:off x="1016114" y="1172838"/>
          <a:ext cx="9667874" cy="5164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562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41" y="157175"/>
            <a:ext cx="11122342" cy="1200329"/>
          </a:xfrm>
        </p:spPr>
        <p:txBody>
          <a:bodyPr/>
          <a:lstStyle/>
          <a:p>
            <a:r>
              <a:rPr lang="en-US" dirty="0"/>
              <a:t>The percent of adults who drink heavily has increased since 2002 in all boroughs, except the Bronx and Staten Island </a:t>
            </a:r>
          </a:p>
        </p:txBody>
      </p:sp>
      <p:sp>
        <p:nvSpPr>
          <p:cNvPr id="6" name="TextBox 5"/>
          <p:cNvSpPr txBox="1"/>
          <p:nvPr/>
        </p:nvSpPr>
        <p:spPr>
          <a:xfrm>
            <a:off x="1016114" y="6413936"/>
            <a:ext cx="8875760" cy="461665"/>
          </a:xfrm>
          <a:prstGeom prst="rect">
            <a:avLst/>
          </a:prstGeom>
          <a:noFill/>
        </p:spPr>
        <p:txBody>
          <a:bodyPr wrap="square" rtlCol="0">
            <a:spAutoFit/>
          </a:bodyPr>
          <a:lstStyle/>
          <a:p>
            <a:r>
              <a:rPr lang="en-US" sz="1200" dirty="0">
                <a:solidFill>
                  <a:srgbClr val="414042"/>
                </a:solidFill>
              </a:rPr>
              <a:t>Data source: Community </a:t>
            </a:r>
            <a:r>
              <a:rPr lang="en-US" sz="1200" dirty="0"/>
              <a:t>Health Survey, 2002-2017. </a:t>
            </a:r>
          </a:p>
          <a:p>
            <a:r>
              <a:rPr lang="en-US" sz="1200" dirty="0"/>
              <a:t>Heavy drinking is defined as an average of more than 2 drinks per day for men and more than 1 drink per day for women.</a:t>
            </a:r>
          </a:p>
        </p:txBody>
      </p:sp>
      <p:graphicFrame>
        <p:nvGraphicFramePr>
          <p:cNvPr id="4" name="Chart 3"/>
          <p:cNvGraphicFramePr/>
          <p:nvPr>
            <p:extLst>
              <p:ext uri="{D42A27DB-BD31-4B8C-83A1-F6EECF244321}">
                <p14:modId xmlns:p14="http://schemas.microsoft.com/office/powerpoint/2010/main" val="41592653"/>
              </p:ext>
            </p:extLst>
          </p:nvPr>
        </p:nvGraphicFramePr>
        <p:xfrm>
          <a:off x="1016114" y="1313152"/>
          <a:ext cx="9667874" cy="5164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426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830997"/>
          </a:xfrm>
        </p:spPr>
        <p:txBody>
          <a:bodyPr/>
          <a:lstStyle/>
          <a:p>
            <a:r>
              <a:rPr lang="en-US" dirty="0"/>
              <a:t>The percent of current adult smokers across New York City has fallen since 2002, but remains highest for Staten Island</a:t>
            </a:r>
          </a:p>
        </p:txBody>
      </p:sp>
      <p:sp>
        <p:nvSpPr>
          <p:cNvPr id="6" name="TextBox 5"/>
          <p:cNvSpPr txBox="1"/>
          <p:nvPr/>
        </p:nvSpPr>
        <p:spPr>
          <a:xfrm>
            <a:off x="1014790" y="6337734"/>
            <a:ext cx="9270621" cy="430887"/>
          </a:xfrm>
          <a:prstGeom prst="rect">
            <a:avLst/>
          </a:prstGeom>
          <a:noFill/>
        </p:spPr>
        <p:txBody>
          <a:bodyPr wrap="square" rtlCol="0">
            <a:spAutoFit/>
          </a:bodyPr>
          <a:lstStyle/>
          <a:p>
            <a:r>
              <a:rPr lang="en-US" sz="1200" dirty="0"/>
              <a:t>Data source: Community Health Survey, 2002-2017.  </a:t>
            </a:r>
          </a:p>
          <a:p>
            <a:r>
              <a:rPr lang="en-US" sz="1000" dirty="0"/>
              <a:t>Staten Island 2010 data is likely an underestimate and 2011/2017 is likely an overestimate of the true prevalence of smoking due to random sampling variation. </a:t>
            </a:r>
          </a:p>
        </p:txBody>
      </p:sp>
      <p:graphicFrame>
        <p:nvGraphicFramePr>
          <p:cNvPr id="7" name="Chart 6"/>
          <p:cNvGraphicFramePr/>
          <p:nvPr>
            <p:extLst>
              <p:ext uri="{D42A27DB-BD31-4B8C-83A1-F6EECF244321}">
                <p14:modId xmlns:p14="http://schemas.microsoft.com/office/powerpoint/2010/main" val="1383685228"/>
              </p:ext>
            </p:extLst>
          </p:nvPr>
        </p:nvGraphicFramePr>
        <p:xfrm>
          <a:off x="836612" y="1371600"/>
          <a:ext cx="10972800" cy="49661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381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 y="194108"/>
            <a:ext cx="11811000" cy="1126462"/>
          </a:xfrm>
        </p:spPr>
        <p:txBody>
          <a:bodyPr/>
          <a:lstStyle/>
          <a:p>
            <a:r>
              <a:rPr lang="en-US" sz="2800" dirty="0"/>
              <a:t>The percent of adults who get timely colon cancer screening across New York City has increased since 2002, and remains highest in Manhattan</a:t>
            </a:r>
          </a:p>
        </p:txBody>
      </p:sp>
      <p:sp>
        <p:nvSpPr>
          <p:cNvPr id="6" name="TextBox 5"/>
          <p:cNvSpPr txBox="1"/>
          <p:nvPr/>
        </p:nvSpPr>
        <p:spPr>
          <a:xfrm>
            <a:off x="838200" y="6324600"/>
            <a:ext cx="9845788" cy="461665"/>
          </a:xfrm>
          <a:prstGeom prst="rect">
            <a:avLst/>
          </a:prstGeom>
          <a:noFill/>
        </p:spPr>
        <p:txBody>
          <a:bodyPr wrap="square" rtlCol="0">
            <a:spAutoFit/>
          </a:bodyPr>
          <a:lstStyle/>
          <a:p>
            <a:r>
              <a:rPr lang="en-US" sz="1200" dirty="0">
                <a:solidFill>
                  <a:srgbClr val="414042"/>
                </a:solidFill>
              </a:rPr>
              <a:t>Data </a:t>
            </a:r>
            <a:r>
              <a:rPr lang="en-US" sz="1200" dirty="0"/>
              <a:t>source: Community Health Survey, 2002-2017.  </a:t>
            </a:r>
          </a:p>
          <a:p>
            <a:r>
              <a:rPr lang="en-US" sz="1200" dirty="0"/>
              <a:t>Results restricted to adults aged 50 and older. Timely colon cancer screening defined as having had a colonoscopy in the past 10 years.</a:t>
            </a:r>
          </a:p>
        </p:txBody>
      </p:sp>
      <p:graphicFrame>
        <p:nvGraphicFramePr>
          <p:cNvPr id="4" name="Chart 3"/>
          <p:cNvGraphicFramePr/>
          <p:nvPr>
            <p:extLst>
              <p:ext uri="{D42A27DB-BD31-4B8C-83A1-F6EECF244321}">
                <p14:modId xmlns:p14="http://schemas.microsoft.com/office/powerpoint/2010/main" val="2837186833"/>
              </p:ext>
            </p:extLst>
          </p:nvPr>
        </p:nvGraphicFramePr>
        <p:xfrm>
          <a:off x="1016114" y="1479870"/>
          <a:ext cx="9667874" cy="5164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254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2" y="6400800"/>
            <a:ext cx="9073406" cy="276999"/>
          </a:xfrm>
          <a:prstGeom prst="rect">
            <a:avLst/>
          </a:prstGeom>
          <a:noFill/>
        </p:spPr>
        <p:txBody>
          <a:bodyPr wrap="square" rtlCol="0">
            <a:spAutoFit/>
          </a:bodyPr>
          <a:lstStyle/>
          <a:p>
            <a:r>
              <a:rPr lang="en-US" sz="1200" dirty="0"/>
              <a:t>Data source: Global Burden of Disease Project, 2017.  </a:t>
            </a:r>
          </a:p>
        </p:txBody>
      </p:sp>
      <p:sp>
        <p:nvSpPr>
          <p:cNvPr id="3" name="Title 2">
            <a:extLst>
              <a:ext uri="{FF2B5EF4-FFF2-40B4-BE49-F238E27FC236}">
                <a16:creationId xmlns="" xmlns:a16="http://schemas.microsoft.com/office/drawing/2014/main" id="{1DF0485A-1A1A-4F93-A53B-C76FA951CD0A}"/>
              </a:ext>
            </a:extLst>
          </p:cNvPr>
          <p:cNvSpPr>
            <a:spLocks noGrp="1"/>
          </p:cNvSpPr>
          <p:nvPr>
            <p:ph type="title"/>
          </p:nvPr>
        </p:nvSpPr>
        <p:spPr>
          <a:xfrm>
            <a:off x="989727" y="430641"/>
            <a:ext cx="10209371" cy="830997"/>
          </a:xfrm>
        </p:spPr>
        <p:txBody>
          <a:bodyPr/>
          <a:lstStyle/>
          <a:p>
            <a:r>
              <a:rPr lang="en-US" dirty="0"/>
              <a:t>Colorectal cancer is the 2</a:t>
            </a:r>
            <a:r>
              <a:rPr lang="en-US" baseline="30000" dirty="0"/>
              <a:t>nd</a:t>
            </a:r>
            <a:r>
              <a:rPr lang="en-US" dirty="0"/>
              <a:t> leading cause of disability among cancers in New York State </a:t>
            </a:r>
          </a:p>
        </p:txBody>
      </p:sp>
      <p:sp>
        <p:nvSpPr>
          <p:cNvPr id="6" name="TextBox 5"/>
          <p:cNvSpPr txBox="1"/>
          <p:nvPr/>
        </p:nvSpPr>
        <p:spPr>
          <a:xfrm>
            <a:off x="7683499" y="3276600"/>
            <a:ext cx="3733800" cy="2246769"/>
          </a:xfrm>
          <a:prstGeom prst="rect">
            <a:avLst/>
          </a:prstGeom>
          <a:noFill/>
        </p:spPr>
        <p:txBody>
          <a:bodyPr wrap="square" rtlCol="0">
            <a:spAutoFit/>
          </a:bodyPr>
          <a:lstStyle/>
          <a:p>
            <a:r>
              <a:rPr lang="en-US" sz="1400" i="1" dirty="0"/>
              <a:t>Diabetes mellitus, asthma, and depressive </a:t>
            </a:r>
          </a:p>
          <a:p>
            <a:r>
              <a:rPr lang="en-US" sz="1400" i="1" dirty="0"/>
              <a:t>disorders are included for comparison.</a:t>
            </a:r>
          </a:p>
          <a:p>
            <a:endParaRPr lang="en-US" sz="1400" i="1" dirty="0"/>
          </a:p>
          <a:p>
            <a:endParaRPr lang="en-US" sz="1400" i="1" dirty="0"/>
          </a:p>
          <a:p>
            <a:r>
              <a:rPr lang="en-US" sz="1400" i="1" dirty="0"/>
              <a:t>Disability-Adjusted Life Years (DALYs) are calculated by adding the Years of Life Lost due to premature mortality in the population and the Years Lost due to Disability for people living with the health condition or its consequences. </a:t>
            </a:r>
          </a:p>
        </p:txBody>
      </p:sp>
      <p:graphicFrame>
        <p:nvGraphicFramePr>
          <p:cNvPr id="7" name="Chart 6">
            <a:extLst>
              <a:ext uri="{FF2B5EF4-FFF2-40B4-BE49-F238E27FC236}">
                <a16:creationId xmlns="" xmlns:a16="http://schemas.microsoft.com/office/drawing/2014/main" id="{7686C40F-EE07-4AB7-BD06-F0884530299D}"/>
              </a:ext>
            </a:extLst>
          </p:cNvPr>
          <p:cNvGraphicFramePr/>
          <p:nvPr>
            <p:extLst>
              <p:ext uri="{D42A27DB-BD31-4B8C-83A1-F6EECF244321}">
                <p14:modId xmlns:p14="http://schemas.microsoft.com/office/powerpoint/2010/main" val="4176638902"/>
              </p:ext>
            </p:extLst>
          </p:nvPr>
        </p:nvGraphicFramePr>
        <p:xfrm>
          <a:off x="379412" y="1295400"/>
          <a:ext cx="9906000" cy="4937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87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242" y="304800"/>
            <a:ext cx="10360341" cy="830997"/>
          </a:xfrm>
        </p:spPr>
        <p:txBody>
          <a:bodyPr/>
          <a:lstStyle/>
          <a:p>
            <a:r>
              <a:rPr lang="en-US" dirty="0"/>
              <a:t>The percent of adults who exercised in the past 30 days remains lowest in the Bronx</a:t>
            </a:r>
          </a:p>
        </p:txBody>
      </p:sp>
      <p:sp>
        <p:nvSpPr>
          <p:cNvPr id="6" name="TextBox 5"/>
          <p:cNvSpPr txBox="1"/>
          <p:nvPr/>
        </p:nvSpPr>
        <p:spPr>
          <a:xfrm>
            <a:off x="1016114" y="6413936"/>
            <a:ext cx="8875760" cy="276999"/>
          </a:xfrm>
          <a:prstGeom prst="rect">
            <a:avLst/>
          </a:prstGeom>
          <a:noFill/>
        </p:spPr>
        <p:txBody>
          <a:bodyPr wrap="square" rtlCol="0">
            <a:spAutoFit/>
          </a:bodyPr>
          <a:lstStyle/>
          <a:p>
            <a:r>
              <a:rPr lang="en-US" sz="1200" dirty="0">
                <a:solidFill>
                  <a:srgbClr val="414042"/>
                </a:solidFill>
              </a:rPr>
              <a:t>Data source: Community Health Survey, 2002-2017.  </a:t>
            </a:r>
          </a:p>
        </p:txBody>
      </p:sp>
      <p:graphicFrame>
        <p:nvGraphicFramePr>
          <p:cNvPr id="4" name="Chart 3"/>
          <p:cNvGraphicFramePr/>
          <p:nvPr>
            <p:extLst>
              <p:ext uri="{D42A27DB-BD31-4B8C-83A1-F6EECF244321}">
                <p14:modId xmlns:p14="http://schemas.microsoft.com/office/powerpoint/2010/main" val="2574158028"/>
              </p:ext>
            </p:extLst>
          </p:nvPr>
        </p:nvGraphicFramePr>
        <p:xfrm>
          <a:off x="1016114" y="1387537"/>
          <a:ext cx="9667874" cy="5164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162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1201400" cy="1200329"/>
          </a:xfrm>
        </p:spPr>
        <p:txBody>
          <a:bodyPr/>
          <a:lstStyle/>
          <a:p>
            <a:r>
              <a:rPr lang="en-US" dirty="0"/>
              <a:t>Potential risk factors for which there is strong evidence of an association with colorectal cancer, but no data available for the Bronx</a:t>
            </a:r>
          </a:p>
        </p:txBody>
      </p:sp>
      <p:sp>
        <p:nvSpPr>
          <p:cNvPr id="6" name="TextBox 5"/>
          <p:cNvSpPr txBox="1"/>
          <p:nvPr/>
        </p:nvSpPr>
        <p:spPr>
          <a:xfrm>
            <a:off x="1016114" y="6413936"/>
            <a:ext cx="8875760" cy="276999"/>
          </a:xfrm>
          <a:prstGeom prst="rect">
            <a:avLst/>
          </a:prstGeom>
          <a:noFill/>
        </p:spPr>
        <p:txBody>
          <a:bodyPr wrap="square" rtlCol="0">
            <a:spAutoFit/>
          </a:bodyPr>
          <a:lstStyle/>
          <a:p>
            <a:r>
              <a:rPr lang="en-US" sz="1200" dirty="0">
                <a:solidFill>
                  <a:srgbClr val="414042"/>
                </a:solidFill>
              </a:rPr>
              <a:t>Data source: World Cancer Research Fund International—Diet, Nutrition, Physical Activity and Colorectal Cancer 2018. </a:t>
            </a:r>
          </a:p>
        </p:txBody>
      </p:sp>
      <p:sp>
        <p:nvSpPr>
          <p:cNvPr id="3" name="TextBox 2"/>
          <p:cNvSpPr txBox="1"/>
          <p:nvPr/>
        </p:nvSpPr>
        <p:spPr>
          <a:xfrm>
            <a:off x="608012" y="1561425"/>
            <a:ext cx="10439400" cy="4534575"/>
          </a:xfrm>
          <a:prstGeom prst="rect">
            <a:avLst/>
          </a:prstGeom>
          <a:noFill/>
        </p:spPr>
        <p:txBody>
          <a:bodyPr wrap="square" rtlCol="0">
            <a:spAutoFit/>
          </a:bodyPr>
          <a:lstStyle/>
          <a:p>
            <a:pPr>
              <a:spcAft>
                <a:spcPts val="400"/>
              </a:spcAft>
            </a:pPr>
            <a:r>
              <a:rPr lang="en-US" sz="2200" u="sng" dirty="0"/>
              <a:t>Increases risk</a:t>
            </a:r>
          </a:p>
          <a:p>
            <a:pPr marL="342900" indent="-342900">
              <a:spcAft>
                <a:spcPts val="400"/>
              </a:spcAft>
              <a:buFont typeface="Wingdings" panose="05000000000000000000" pitchFamily="2" charset="2"/>
              <a:buChar char="§"/>
            </a:pPr>
            <a:r>
              <a:rPr lang="en-US" sz="2200" dirty="0"/>
              <a:t>Processed meat</a:t>
            </a:r>
          </a:p>
          <a:p>
            <a:pPr marL="342900" indent="-342900">
              <a:spcAft>
                <a:spcPts val="400"/>
              </a:spcAft>
              <a:buFont typeface="Wingdings" panose="05000000000000000000" pitchFamily="2" charset="2"/>
              <a:buChar char="§"/>
            </a:pPr>
            <a:r>
              <a:rPr lang="en-US" sz="2200" dirty="0"/>
              <a:t>Red meat</a:t>
            </a:r>
          </a:p>
          <a:p>
            <a:pPr marL="342900" indent="-342900">
              <a:spcAft>
                <a:spcPts val="400"/>
              </a:spcAft>
              <a:buFont typeface="Wingdings" panose="05000000000000000000" pitchFamily="2" charset="2"/>
              <a:buChar char="§"/>
            </a:pPr>
            <a:r>
              <a:rPr lang="en-US" sz="2200" dirty="0"/>
              <a:t>Ulcerative colitis or </a:t>
            </a:r>
            <a:r>
              <a:rPr lang="en-US" sz="2200" dirty="0" err="1"/>
              <a:t>Crohn’s</a:t>
            </a:r>
            <a:r>
              <a:rPr lang="en-US" sz="2200" dirty="0"/>
              <a:t> disease</a:t>
            </a:r>
          </a:p>
          <a:p>
            <a:pPr marL="342900" indent="-342900">
              <a:spcAft>
                <a:spcPts val="400"/>
              </a:spcAft>
              <a:buFont typeface="Wingdings" panose="05000000000000000000" pitchFamily="2" charset="2"/>
              <a:buChar char="§"/>
            </a:pPr>
            <a:endParaRPr lang="en-US" sz="1000" dirty="0"/>
          </a:p>
          <a:p>
            <a:pPr>
              <a:spcAft>
                <a:spcPts val="400"/>
              </a:spcAft>
            </a:pPr>
            <a:r>
              <a:rPr lang="en-US" sz="2200" u="sng" dirty="0"/>
              <a:t>Decreases risk</a:t>
            </a:r>
          </a:p>
          <a:p>
            <a:pPr marL="342900" indent="-342900">
              <a:spcAft>
                <a:spcPts val="400"/>
              </a:spcAft>
              <a:buFont typeface="Wingdings" panose="05000000000000000000" pitchFamily="2" charset="2"/>
              <a:buChar char="§"/>
            </a:pPr>
            <a:r>
              <a:rPr lang="en-US" sz="2200" dirty="0"/>
              <a:t>Whole grains</a:t>
            </a:r>
          </a:p>
          <a:p>
            <a:pPr marL="342900" indent="-342900">
              <a:spcAft>
                <a:spcPts val="400"/>
              </a:spcAft>
              <a:buFont typeface="Wingdings" panose="05000000000000000000" pitchFamily="2" charset="2"/>
              <a:buChar char="§"/>
            </a:pPr>
            <a:r>
              <a:rPr lang="en-US" sz="2200" dirty="0"/>
              <a:t>Dietary fiber</a:t>
            </a:r>
          </a:p>
          <a:p>
            <a:pPr marL="342900" indent="-342900">
              <a:spcAft>
                <a:spcPts val="400"/>
              </a:spcAft>
              <a:buFont typeface="Wingdings" panose="05000000000000000000" pitchFamily="2" charset="2"/>
              <a:buChar char="§"/>
            </a:pPr>
            <a:r>
              <a:rPr lang="en-US" sz="2200" dirty="0"/>
              <a:t>Dairy products</a:t>
            </a:r>
          </a:p>
          <a:p>
            <a:pPr marL="342900" indent="-342900">
              <a:spcAft>
                <a:spcPts val="400"/>
              </a:spcAft>
              <a:buFont typeface="Wingdings" panose="05000000000000000000" pitchFamily="2" charset="2"/>
              <a:buChar char="§"/>
            </a:pPr>
            <a:r>
              <a:rPr lang="en-US" sz="2200" dirty="0"/>
              <a:t>Calcium supplements</a:t>
            </a:r>
          </a:p>
          <a:p>
            <a:pPr marL="342900" indent="-342900">
              <a:spcAft>
                <a:spcPts val="400"/>
              </a:spcAft>
              <a:buFont typeface="Wingdings" panose="05000000000000000000" pitchFamily="2" charset="2"/>
              <a:buChar char="§"/>
            </a:pPr>
            <a:r>
              <a:rPr lang="en-US" sz="2200" dirty="0"/>
              <a:t>Aspirin use</a:t>
            </a:r>
          </a:p>
          <a:p>
            <a:pPr marL="342900" indent="-342900">
              <a:spcAft>
                <a:spcPts val="400"/>
              </a:spcAft>
              <a:buFont typeface="Wingdings" panose="05000000000000000000" pitchFamily="2" charset="2"/>
              <a:buChar char="§"/>
            </a:pPr>
            <a:r>
              <a:rPr lang="en-US" sz="2200" dirty="0"/>
              <a:t>Hormone therapy in postmenopausal women </a:t>
            </a:r>
          </a:p>
        </p:txBody>
      </p:sp>
    </p:spTree>
    <p:extLst>
      <p:ext uri="{BB962C8B-B14F-4D97-AF65-F5344CB8AC3E}">
        <p14:creationId xmlns:p14="http://schemas.microsoft.com/office/powerpoint/2010/main" val="166547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us at </a:t>
            </a:r>
            <a:r>
              <a:rPr lang="en-US" dirty="0">
                <a:hlinkClick r:id="rId3"/>
              </a:rPr>
              <a:t>OCPHDept@montefiore.org</a:t>
            </a:r>
            <a:endParaRPr lang="en-US" dirty="0"/>
          </a:p>
          <a:p>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29369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Colorectal cancer incidence</a:t>
            </a:r>
          </a:p>
        </p:txBody>
      </p:sp>
    </p:spTree>
    <p:extLst>
      <p:ext uri="{BB962C8B-B14F-4D97-AF65-F5344CB8AC3E}">
        <p14:creationId xmlns:p14="http://schemas.microsoft.com/office/powerpoint/2010/main" val="95243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608012" y="417189"/>
            <a:ext cx="10972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Colorectal cancer rates have decreased among both sexes, but remain higher for men</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2198637421"/>
              </p:ext>
            </p:extLst>
          </p:nvPr>
        </p:nvGraphicFramePr>
        <p:xfrm>
          <a:off x="379412" y="1425019"/>
          <a:ext cx="10058400"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815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09441" y="307703"/>
            <a:ext cx="10969943" cy="830997"/>
          </a:xfrm>
        </p:spPr>
        <p:txBody>
          <a:bodyPr/>
          <a:lstStyle/>
          <a:p>
            <a:r>
              <a:rPr lang="en-US" dirty="0"/>
              <a:t>In the Bronx, the colorectal cancer rate is highest amongst men who are 80-84 years old</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439773739"/>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25760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837327" y="307703"/>
            <a:ext cx="10514171" cy="830997"/>
          </a:xfrm>
        </p:spPr>
        <p:txBody>
          <a:bodyPr/>
          <a:lstStyle/>
          <a:p>
            <a:r>
              <a:rPr lang="en-US" dirty="0"/>
              <a:t>In the Bronx, the colorectal cancer rate is slightly higher among non-Hispanic white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34520606"/>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71523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399106"/>
            <a:ext cx="9073406" cy="461665"/>
          </a:xfrm>
          <a:prstGeom prst="rect">
            <a:avLst/>
          </a:prstGeom>
          <a:noFill/>
        </p:spPr>
        <p:txBody>
          <a:bodyPr wrap="square" rtlCol="0">
            <a:spAutoFit/>
          </a:bodyPr>
          <a:lstStyle/>
          <a:p>
            <a:r>
              <a:rPr lang="en-US" sz="1200" dirty="0"/>
              <a:t>Data source: New York State Cancer Registry, 1990-2016.</a:t>
            </a:r>
          </a:p>
          <a:p>
            <a:r>
              <a:rPr lang="en-US" sz="1200" dirty="0"/>
              <a:t>Rates are age-adjusted to the 2000 US </a:t>
            </a:r>
            <a:r>
              <a:rPr lang="en-US" sz="1200" dirty="0" err="1"/>
              <a:t>Std</a:t>
            </a:r>
            <a:r>
              <a:rPr lang="en-US" sz="1200" dirty="0"/>
              <a:t> million (19 age groups) standard. </a:t>
            </a:r>
          </a:p>
        </p:txBody>
      </p:sp>
      <p:sp>
        <p:nvSpPr>
          <p:cNvPr id="5" name="Title 3"/>
          <p:cNvSpPr txBox="1">
            <a:spLocks/>
          </p:cNvSpPr>
          <p:nvPr/>
        </p:nvSpPr>
        <p:spPr>
          <a:xfrm>
            <a:off x="569912" y="417189"/>
            <a:ext cx="110490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colorectal cancer rates have decreased among all race/ethnicity groups</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651516910"/>
              </p:ext>
            </p:extLst>
          </p:nvPr>
        </p:nvGraphicFramePr>
        <p:xfrm>
          <a:off x="379412" y="1425019"/>
          <a:ext cx="10058400" cy="4975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422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227012" y="76200"/>
            <a:ext cx="11811000" cy="1200329"/>
          </a:xfrm>
        </p:spPr>
        <p:txBody>
          <a:bodyPr/>
          <a:lstStyle/>
          <a:p>
            <a:r>
              <a:rPr lang="en-US" dirty="0"/>
              <a:t>The incidence of colorectal cancer is about as expected in most of the Bronx, with incidence below and above expected in a few neighborhoods</a:t>
            </a:r>
          </a:p>
        </p:txBody>
      </p:sp>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E6361184-9B45-40EC-BA91-045275F148D0}"/>
              </a:ext>
            </a:extLst>
          </p:cNvPr>
          <p:cNvSpPr txBox="1"/>
          <p:nvPr/>
        </p:nvSpPr>
        <p:spPr>
          <a:xfrm>
            <a:off x="912812" y="6400800"/>
            <a:ext cx="9220200" cy="430887"/>
          </a:xfrm>
          <a:prstGeom prst="rect">
            <a:avLst/>
          </a:prstGeom>
          <a:solidFill>
            <a:schemeClr val="bg1"/>
          </a:solidFill>
        </p:spPr>
        <p:txBody>
          <a:bodyPr wrap="square" rtlCol="0">
            <a:spAutoFit/>
          </a:bodyPr>
          <a:lstStyle/>
          <a:p>
            <a:r>
              <a:rPr lang="en-US" sz="1100" dirty="0"/>
              <a:t>Data source: NY State Cancer Registry, 2010-2014</a:t>
            </a:r>
          </a:p>
          <a:p>
            <a:r>
              <a:rPr lang="en-US" sz="1100" dirty="0"/>
              <a:t>Data is presented at the Neighborhood Tabulation Area (NTA)-level and is age- and sex-adjusted.</a:t>
            </a:r>
          </a:p>
        </p:txBody>
      </p:sp>
      <p:pic>
        <p:nvPicPr>
          <p:cNvPr id="7" name="Picture 6">
            <a:extLst>
              <a:ext uri="{FF2B5EF4-FFF2-40B4-BE49-F238E27FC236}">
                <a16:creationId xmlns="" xmlns:a16="http://schemas.microsoft.com/office/drawing/2014/main" id="{54750D5D-8BE6-44F1-AC2A-ED31B5328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3112" y="1021976"/>
            <a:ext cx="5080000" cy="5378824"/>
          </a:xfrm>
          <a:prstGeom prst="rect">
            <a:avLst/>
          </a:prstGeom>
        </p:spPr>
      </p:pic>
    </p:spTree>
    <p:extLst>
      <p:ext uri="{BB962C8B-B14F-4D97-AF65-F5344CB8AC3E}">
        <p14:creationId xmlns:p14="http://schemas.microsoft.com/office/powerpoint/2010/main" val="127499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Mortality from colorectal cancer</a:t>
            </a:r>
          </a:p>
        </p:txBody>
      </p:sp>
    </p:spTree>
    <p:extLst>
      <p:ext uri="{BB962C8B-B14F-4D97-AF65-F5344CB8AC3E}">
        <p14:creationId xmlns:p14="http://schemas.microsoft.com/office/powerpoint/2010/main" val="806594891"/>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1093</Words>
  <Application>Microsoft Office PowerPoint</Application>
  <PresentationFormat>Custom</PresentationFormat>
  <Paragraphs>177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Montefiore DOING MORE</vt:lpstr>
      <vt:lpstr>Bronx Community Health Dashboard:  Colorectal Cancer  Last Updated: 9/24/2019  See last slide for more information about this project.</vt:lpstr>
      <vt:lpstr>Colorectal cancer is the 2nd leading cause of disability among cancers in New York State </vt:lpstr>
      <vt:lpstr>Colorectal cancer incidence</vt:lpstr>
      <vt:lpstr>PowerPoint Presentation</vt:lpstr>
      <vt:lpstr>In the Bronx, the colorectal cancer rate is highest amongst men who are 80-84 years old</vt:lpstr>
      <vt:lpstr>In the Bronx, the colorectal cancer rate is slightly higher among non-Hispanic white men</vt:lpstr>
      <vt:lpstr>PowerPoint Presentation</vt:lpstr>
      <vt:lpstr>The incidence of colorectal cancer is about as expected in most of the Bronx, with incidence below and above expected in a few neighborhoods</vt:lpstr>
      <vt:lpstr>Mortality from colorectal cancer</vt:lpstr>
      <vt:lpstr>PowerPoint Presentation</vt:lpstr>
      <vt:lpstr>In the Bronx, the mortality rate from colorectal cancer is highest among 85+ year old men</vt:lpstr>
      <vt:lpstr>In the Bronx, the mortality rate from colorectal cancer is highest among non-Hispanic white men</vt:lpstr>
      <vt:lpstr>PowerPoint Presentation</vt:lpstr>
      <vt:lpstr>Risk factors &amp; protective factors</vt:lpstr>
      <vt:lpstr>Potential risk factors for which there is strong evidence of an association with colorectal cancer and data available for the Bronx</vt:lpstr>
      <vt:lpstr>The prevalence of obesity among adults has stabilized in most boroughs but continues to increase in the Bronx</vt:lpstr>
      <vt:lpstr>The percent of adults who drink heavily has increased since 2002 in all boroughs, except the Bronx and Staten Island </vt:lpstr>
      <vt:lpstr>The percent of current adult smokers across New York City has fallen since 2002, but remains highest for Staten Island</vt:lpstr>
      <vt:lpstr>The percent of adults who get timely colon cancer screening across New York City has increased since 2002, and remains highest in Manhattan</vt:lpstr>
      <vt:lpstr>The percent of adults who exercised in the past 30 days remains lowest in the Bronx</vt:lpstr>
      <vt:lpstr>Potential risk factors for which there is strong evidence of an association with colorectal cancer, but no data available for the Bronx</vt:lpstr>
      <vt:lpstr>About the Community Health Dashboard Project</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&amp; water-borne diseases</dc:title>
  <dc:creator>Colin Rehm</dc:creator>
  <cp:lastModifiedBy>Colin Rehm</cp:lastModifiedBy>
  <cp:revision>221</cp:revision>
  <dcterms:created xsi:type="dcterms:W3CDTF">2017-11-13T15:04:25Z</dcterms:created>
  <dcterms:modified xsi:type="dcterms:W3CDTF">2019-09-24T20:28:38Z</dcterms:modified>
</cp:coreProperties>
</file>