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9.xml" ContentType="application/vnd.openxmlformats-officedocument.drawingml.chart+xml"/>
  <Override PartName="/ppt/notesSlides/notesSlide1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2.xml" ContentType="application/vnd.openxmlformats-officedocument.drawingml.chartshapes+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0.xml" ContentType="application/vnd.openxmlformats-officedocument.presentationml.notesSlide+xml"/>
  <Override PartName="/ppt/charts/chart29.xml" ContentType="application/vnd.openxmlformats-officedocument.drawingml.chart+xml"/>
  <Override PartName="/ppt/drawings/drawing3.xml" ContentType="application/vnd.openxmlformats-officedocument.drawingml.chartshapes+xml"/>
  <Override PartName="/ppt/charts/chart3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9" r:id="rId2"/>
    <p:sldId id="515" r:id="rId3"/>
    <p:sldId id="485" r:id="rId4"/>
    <p:sldId id="486" r:id="rId5"/>
    <p:sldId id="487" r:id="rId6"/>
    <p:sldId id="488" r:id="rId7"/>
    <p:sldId id="516" r:id="rId8"/>
    <p:sldId id="477" r:id="rId9"/>
    <p:sldId id="478" r:id="rId10"/>
    <p:sldId id="479" r:id="rId11"/>
    <p:sldId id="480" r:id="rId12"/>
    <p:sldId id="481" r:id="rId13"/>
    <p:sldId id="482" r:id="rId14"/>
    <p:sldId id="505" r:id="rId15"/>
    <p:sldId id="506" r:id="rId16"/>
    <p:sldId id="513" r:id="rId17"/>
    <p:sldId id="508" r:id="rId18"/>
    <p:sldId id="509" r:id="rId19"/>
    <p:sldId id="510" r:id="rId20"/>
    <p:sldId id="511" r:id="rId21"/>
    <p:sldId id="512" r:id="rId22"/>
    <p:sldId id="458" r:id="rId23"/>
    <p:sldId id="472" r:id="rId24"/>
    <p:sldId id="483" r:id="rId25"/>
    <p:sldId id="484" r:id="rId26"/>
    <p:sldId id="474" r:id="rId27"/>
    <p:sldId id="517" r:id="rId28"/>
    <p:sldId id="489" r:id="rId29"/>
    <p:sldId id="504" r:id="rId30"/>
    <p:sldId id="500" r:id="rId31"/>
    <p:sldId id="501" r:id="rId32"/>
    <p:sldId id="520" r:id="rId33"/>
    <p:sldId id="518" r:id="rId34"/>
    <p:sldId id="519" r:id="rId35"/>
    <p:sldId id="521" r:id="rId36"/>
    <p:sldId id="470" r:id="rId37"/>
    <p:sldId id="471" r:id="rId3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rle Chambers" initials="E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A1C"/>
    <a:srgbClr val="1F7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5879" autoAdjust="0"/>
  </p:normalViewPr>
  <p:slideViewPr>
    <p:cSldViewPr>
      <p:cViewPr>
        <p:scale>
          <a:sx n="100" d="100"/>
          <a:sy n="100" d="100"/>
        </p:scale>
        <p:origin x="-1284" y="-61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497045077137213"/>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1712174085728491E-2"/>
                  <c:y val="-4.7880759522760559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8"/>
              <c:layout/>
              <c:showLegendKey val="0"/>
              <c:showVal val="1"/>
              <c:showCatName val="0"/>
              <c:showSerName val="0"/>
              <c:showPercent val="0"/>
              <c:showBubbleSize val="0"/>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86</c:v>
                </c:pt>
                <c:pt idx="1">
                  <c:v>87</c:v>
                </c:pt>
                <c:pt idx="2">
                  <c:v>87</c:v>
                </c:pt>
                <c:pt idx="3">
                  <c:v>88</c:v>
                </c:pt>
                <c:pt idx="4">
                  <c:v>87</c:v>
                </c:pt>
                <c:pt idx="5">
                  <c:v>87</c:v>
                </c:pt>
                <c:pt idx="6">
                  <c:v>87</c:v>
                </c:pt>
                <c:pt idx="7">
                  <c:v>86</c:v>
                </c:pt>
                <c:pt idx="8">
                  <c:v>86</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78</c:v>
                </c:pt>
                <c:pt idx="1">
                  <c:v>80</c:v>
                </c:pt>
                <c:pt idx="2">
                  <c:v>80</c:v>
                </c:pt>
                <c:pt idx="3">
                  <c:v>82</c:v>
                </c:pt>
                <c:pt idx="4">
                  <c:v>83</c:v>
                </c:pt>
                <c:pt idx="5">
                  <c:v>83</c:v>
                </c:pt>
                <c:pt idx="6">
                  <c:v>81</c:v>
                </c:pt>
                <c:pt idx="7">
                  <c:v>79</c:v>
                </c:pt>
                <c:pt idx="8">
                  <c:v>80</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General</c:formatCode>
                <c:ptCount val="9"/>
                <c:pt idx="0">
                  <c:v>76</c:v>
                </c:pt>
                <c:pt idx="1">
                  <c:v>78</c:v>
                </c:pt>
                <c:pt idx="2">
                  <c:v>77</c:v>
                </c:pt>
                <c:pt idx="3">
                  <c:v>79</c:v>
                </c:pt>
                <c:pt idx="4">
                  <c:v>79</c:v>
                </c:pt>
                <c:pt idx="5">
                  <c:v>77</c:v>
                </c:pt>
                <c:pt idx="6">
                  <c:v>78</c:v>
                </c:pt>
                <c:pt idx="7">
                  <c:v>75</c:v>
                </c:pt>
                <c:pt idx="8">
                  <c:v>74</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Sheet1!$E$2:$E$10</c:f>
              <c:numCache>
                <c:formatCode>General</c:formatCode>
                <c:ptCount val="9"/>
                <c:pt idx="0">
                  <c:v>80</c:v>
                </c:pt>
                <c:pt idx="1">
                  <c:v>82</c:v>
                </c:pt>
                <c:pt idx="2">
                  <c:v>82</c:v>
                </c:pt>
                <c:pt idx="3">
                  <c:v>83</c:v>
                </c:pt>
                <c:pt idx="4">
                  <c:v>84</c:v>
                </c:pt>
                <c:pt idx="5">
                  <c:v>84</c:v>
                </c:pt>
                <c:pt idx="6">
                  <c:v>84</c:v>
                </c:pt>
                <c:pt idx="7">
                  <c:v>83</c:v>
                </c:pt>
                <c:pt idx="8">
                  <c:v>82</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Sheet1!$F$2:$F$10</c:f>
              <c:numCache>
                <c:formatCode>General</c:formatCode>
                <c:ptCount val="9"/>
                <c:pt idx="0">
                  <c:v>80</c:v>
                </c:pt>
                <c:pt idx="1">
                  <c:v>81</c:v>
                </c:pt>
                <c:pt idx="2">
                  <c:v>81</c:v>
                </c:pt>
                <c:pt idx="3">
                  <c:v>84</c:v>
                </c:pt>
                <c:pt idx="4">
                  <c:v>84</c:v>
                </c:pt>
                <c:pt idx="5">
                  <c:v>82</c:v>
                </c:pt>
                <c:pt idx="6">
                  <c:v>83</c:v>
                </c:pt>
                <c:pt idx="7">
                  <c:v>84</c:v>
                </c:pt>
                <c:pt idx="8">
                  <c:v>83</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390246400"/>
        <c:axId val="390247936"/>
      </c:lineChart>
      <c:catAx>
        <c:axId val="3902464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0247936"/>
        <c:crosses val="autoZero"/>
        <c:auto val="1"/>
        <c:lblAlgn val="ctr"/>
        <c:lblOffset val="100"/>
        <c:noMultiLvlLbl val="0"/>
      </c:catAx>
      <c:valAx>
        <c:axId val="390247936"/>
        <c:scaling>
          <c:orientation val="minMax"/>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a:t>
                </a:r>
                <a:r>
                  <a:rPr lang="en-US" sz="1200" b="1" i="0" baseline="0" dirty="0" smtClean="0">
                    <a:effectLst/>
                  </a:rPr>
                  <a:t>children born in NYC to NYC resident mothers tested for lead poisoning by age 3 years</a:t>
                </a:r>
                <a:endParaRPr lang="en-US" sz="1200" dirty="0">
                  <a:effectLst/>
                </a:endParaRPr>
              </a:p>
            </c:rich>
          </c:tx>
          <c:layout>
            <c:manualLayout>
              <c:xMode val="edge"/>
              <c:yMode val="edge"/>
              <c:x val="2.7760755188720129E-3"/>
              <c:y val="0.1493874884368878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02464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2864231922964315"/>
          <c:h val="0.8517370453273756"/>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4857-4252-AE79-915924A4B90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Fordham - Bronx Pk (1)</c:v>
                </c:pt>
                <c:pt idx="1">
                  <c:v>Pelham - Throgs Neck (4)</c:v>
                </c:pt>
                <c:pt idx="2">
                  <c:v>South Bronx (5)</c:v>
                </c:pt>
                <c:pt idx="3">
                  <c:v>Northeast Bronx (3)</c:v>
                </c:pt>
                <c:pt idx="4">
                  <c:v>Kingsbridge - Riverdale (2)</c:v>
                </c:pt>
                <c:pt idx="6">
                  <c:v>NYC Overall</c:v>
                </c:pt>
              </c:strCache>
            </c:strRef>
          </c:cat>
          <c:val>
            <c:numRef>
              <c:f>Sheet1!$B$2:$B$8</c:f>
              <c:numCache>
                <c:formatCode>General</c:formatCode>
                <c:ptCount val="7"/>
                <c:pt idx="0">
                  <c:v>18.7</c:v>
                </c:pt>
                <c:pt idx="1">
                  <c:v>14.4</c:v>
                </c:pt>
                <c:pt idx="2">
                  <c:v>11.8</c:v>
                </c:pt>
                <c:pt idx="3">
                  <c:v>8.9</c:v>
                </c:pt>
                <c:pt idx="4">
                  <c:v>8.4</c:v>
                </c:pt>
                <c:pt idx="6">
                  <c:v>9.5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7419392"/>
        <c:axId val="177420928"/>
      </c:barChart>
      <c:catAx>
        <c:axId val="1774193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7420928"/>
        <c:crosses val="autoZero"/>
        <c:auto val="1"/>
        <c:lblAlgn val="ctr"/>
        <c:lblOffset val="100"/>
        <c:noMultiLvlLbl val="0"/>
      </c:catAx>
      <c:valAx>
        <c:axId val="177420928"/>
        <c:scaling>
          <c:orientation val="minMax"/>
          <c:max val="2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adults reporting mold in at least one room in  their building, excluding the bathroom, in the past 30 days</a:t>
                </a:r>
                <a:endParaRPr lang="en-US" sz="1200" dirty="0">
                  <a:effectLst/>
                </a:endParaRPr>
              </a:p>
            </c:rich>
          </c:tx>
          <c:layout>
            <c:manualLayout>
              <c:xMode val="edge"/>
              <c:yMode val="edge"/>
              <c:x val="2.5320950898972801E-2"/>
              <c:y val="4.0137507231098345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741939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28776285145361E-2"/>
          <c:y val="9.4029333256864217E-2"/>
          <c:w val="0.91767449683904456"/>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5"/>
              <c:layout/>
              <c:showLegendKey val="0"/>
              <c:showVal val="1"/>
              <c:showCatName val="0"/>
              <c:showSerName val="0"/>
              <c:showPercent val="0"/>
              <c:showBubbleSize val="0"/>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1999</c:v>
                </c:pt>
                <c:pt idx="1">
                  <c:v>2002</c:v>
                </c:pt>
                <c:pt idx="2">
                  <c:v>2005</c:v>
                </c:pt>
                <c:pt idx="3">
                  <c:v>2008</c:v>
                </c:pt>
                <c:pt idx="4">
                  <c:v>2011</c:v>
                </c:pt>
                <c:pt idx="5">
                  <c:v>2014</c:v>
                </c:pt>
              </c:numCache>
            </c:numRef>
          </c:cat>
          <c:val>
            <c:numRef>
              <c:f>Sheet1!$B$2:$B$7</c:f>
              <c:numCache>
                <c:formatCode>0.0</c:formatCode>
                <c:ptCount val="6"/>
                <c:pt idx="0">
                  <c:v>22.7</c:v>
                </c:pt>
                <c:pt idx="1">
                  <c:v>28.1</c:v>
                </c:pt>
                <c:pt idx="2">
                  <c:v>24.3</c:v>
                </c:pt>
                <c:pt idx="3">
                  <c:v>26.5</c:v>
                </c:pt>
                <c:pt idx="4">
                  <c:v>28.1</c:v>
                </c:pt>
                <c:pt idx="5">
                  <c:v>23</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Sheet1!$A$2:$A$7</c:f>
              <c:numCache>
                <c:formatCode>General</c:formatCode>
                <c:ptCount val="6"/>
                <c:pt idx="0">
                  <c:v>1999</c:v>
                </c:pt>
                <c:pt idx="1">
                  <c:v>2002</c:v>
                </c:pt>
                <c:pt idx="2">
                  <c:v>2005</c:v>
                </c:pt>
                <c:pt idx="3">
                  <c:v>2008</c:v>
                </c:pt>
                <c:pt idx="4">
                  <c:v>2011</c:v>
                </c:pt>
                <c:pt idx="5">
                  <c:v>2014</c:v>
                </c:pt>
              </c:numCache>
            </c:numRef>
          </c:cat>
          <c:val>
            <c:numRef>
              <c:f>Sheet1!$C$2:$C$7</c:f>
              <c:numCache>
                <c:formatCode>0.0</c:formatCode>
                <c:ptCount val="6"/>
                <c:pt idx="0">
                  <c:v>19.5</c:v>
                </c:pt>
                <c:pt idx="1">
                  <c:v>16.899999999999999</c:v>
                </c:pt>
                <c:pt idx="2">
                  <c:v>19.600000000000001</c:v>
                </c:pt>
                <c:pt idx="3">
                  <c:v>17.100000000000001</c:v>
                </c:pt>
                <c:pt idx="4">
                  <c:v>22.7</c:v>
                </c:pt>
                <c:pt idx="5">
                  <c:v>19.100000000000001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Sheet1!$A$2:$A$7</c:f>
              <c:numCache>
                <c:formatCode>General</c:formatCode>
                <c:ptCount val="6"/>
                <c:pt idx="0">
                  <c:v>1999</c:v>
                </c:pt>
                <c:pt idx="1">
                  <c:v>2002</c:v>
                </c:pt>
                <c:pt idx="2">
                  <c:v>2005</c:v>
                </c:pt>
                <c:pt idx="3">
                  <c:v>2008</c:v>
                </c:pt>
                <c:pt idx="4">
                  <c:v>2011</c:v>
                </c:pt>
                <c:pt idx="5">
                  <c:v>2014</c:v>
                </c:pt>
              </c:numCache>
            </c:numRef>
          </c:cat>
          <c:val>
            <c:numRef>
              <c:f>Sheet1!$D$2:$D$7</c:f>
              <c:numCache>
                <c:formatCode>0.0</c:formatCode>
                <c:ptCount val="6"/>
                <c:pt idx="0">
                  <c:v>21.2</c:v>
                </c:pt>
                <c:pt idx="1">
                  <c:v>20.100000000000001</c:v>
                </c:pt>
                <c:pt idx="2">
                  <c:v>20.8</c:v>
                </c:pt>
                <c:pt idx="3">
                  <c:v>16.100000000000001</c:v>
                </c:pt>
                <c:pt idx="4">
                  <c:v>21.8</c:v>
                </c:pt>
                <c:pt idx="5">
                  <c:v>17.100000000000001</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cat>
            <c:numRef>
              <c:f>Sheet1!$A$2:$A$7</c:f>
              <c:numCache>
                <c:formatCode>General</c:formatCode>
                <c:ptCount val="6"/>
                <c:pt idx="0">
                  <c:v>1999</c:v>
                </c:pt>
                <c:pt idx="1">
                  <c:v>2002</c:v>
                </c:pt>
                <c:pt idx="2">
                  <c:v>2005</c:v>
                </c:pt>
                <c:pt idx="3">
                  <c:v>2008</c:v>
                </c:pt>
                <c:pt idx="4">
                  <c:v>2011</c:v>
                </c:pt>
                <c:pt idx="5">
                  <c:v>2014</c:v>
                </c:pt>
              </c:numCache>
            </c:numRef>
          </c:cat>
          <c:val>
            <c:numRef>
              <c:f>Sheet1!$E$2:$E$7</c:f>
              <c:numCache>
                <c:formatCode>0.0</c:formatCode>
                <c:ptCount val="6"/>
                <c:pt idx="0">
                  <c:v>14.2</c:v>
                </c:pt>
                <c:pt idx="1">
                  <c:v>11</c:v>
                </c:pt>
                <c:pt idx="2">
                  <c:v>11.5</c:v>
                </c:pt>
                <c:pt idx="3">
                  <c:v>12.8</c:v>
                </c:pt>
                <c:pt idx="4">
                  <c:v>15.2</c:v>
                </c:pt>
                <c:pt idx="5">
                  <c:v>12</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cat>
            <c:numRef>
              <c:f>Sheet1!$A$2:$A$7</c:f>
              <c:numCache>
                <c:formatCode>General</c:formatCode>
                <c:ptCount val="6"/>
                <c:pt idx="0">
                  <c:v>1999</c:v>
                </c:pt>
                <c:pt idx="1">
                  <c:v>2002</c:v>
                </c:pt>
                <c:pt idx="2">
                  <c:v>2005</c:v>
                </c:pt>
                <c:pt idx="3">
                  <c:v>2008</c:v>
                </c:pt>
                <c:pt idx="4">
                  <c:v>2011</c:v>
                </c:pt>
                <c:pt idx="5">
                  <c:v>2014</c:v>
                </c:pt>
              </c:numCache>
            </c:numRef>
          </c:cat>
          <c:val>
            <c:numRef>
              <c:f>Sheet1!$F$2:$F$7</c:f>
              <c:numCache>
                <c:formatCode>0.0</c:formatCode>
                <c:ptCount val="6"/>
                <c:pt idx="0">
                  <c:v>14.2</c:v>
                </c:pt>
                <c:pt idx="1">
                  <c:v>8.6999999999999993</c:v>
                </c:pt>
                <c:pt idx="2">
                  <c:v>12</c:v>
                </c:pt>
                <c:pt idx="3">
                  <c:v>11.5</c:v>
                </c:pt>
                <c:pt idx="4">
                  <c:v>7.1</c:v>
                </c:pt>
                <c:pt idx="5">
                  <c:v>8.5</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78746112"/>
        <c:axId val="178747648"/>
      </c:lineChart>
      <c:catAx>
        <c:axId val="1787461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747648"/>
        <c:crosses val="autoZero"/>
        <c:auto val="1"/>
        <c:lblAlgn val="ctr"/>
        <c:lblOffset val="100"/>
        <c:noMultiLvlLbl val="0"/>
      </c:catAx>
      <c:valAx>
        <c:axId val="178747648"/>
        <c:scaling>
          <c:orientation val="minMax"/>
          <c:max val="3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a:t>
                </a:r>
                <a:r>
                  <a:rPr lang="en-US" sz="1200" b="1" i="0" baseline="0" dirty="0" smtClean="0">
                    <a:effectLst/>
                  </a:rPr>
                  <a:t>homes with leaks</a:t>
                </a:r>
                <a:endParaRPr lang="en-US" sz="1200" dirty="0">
                  <a:effectLst/>
                </a:endParaRPr>
              </a:p>
            </c:rich>
          </c:tx>
          <c:layout>
            <c:manualLayout>
              <c:xMode val="edge"/>
              <c:yMode val="edge"/>
              <c:x val="0"/>
              <c:y val="0.2665376317262320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7461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3645536104687"/>
          <c:y val="2.9901636913127482E-2"/>
          <c:w val="0.8890229487801411"/>
          <c:h val="0.66139539944149739"/>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11"/>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Highbridge/South Concourse (1)</c:v>
                </c:pt>
                <c:pt idx="1">
                  <c:v>University Heights/Fordham (9)</c:v>
                </c:pt>
                <c:pt idx="2">
                  <c:v>Morrisania/East Tremont (3)</c:v>
                </c:pt>
                <c:pt idx="3">
                  <c:v>Mott Haven/Hunts Point (4)</c:v>
                </c:pt>
                <c:pt idx="4">
                  <c:v>Kingsbridge Heights/Mosholu (2)</c:v>
                </c:pt>
                <c:pt idx="5">
                  <c:v>Soundview/Parkchester (7)</c:v>
                </c:pt>
                <c:pt idx="6">
                  <c:v>Williamsbridge/Baychester (10)</c:v>
                </c:pt>
                <c:pt idx="7">
                  <c:v>Throgs Neck/Co-op City (8)</c:v>
                </c:pt>
                <c:pt idx="8">
                  <c:v>Pelham Parkway (5)</c:v>
                </c:pt>
                <c:pt idx="9">
                  <c:v>Riverdale/Kingsbridge (6)</c:v>
                </c:pt>
                <c:pt idx="11">
                  <c:v>NYC Overall</c:v>
                </c:pt>
              </c:strCache>
            </c:strRef>
          </c:cat>
          <c:val>
            <c:numRef>
              <c:f>Sheet1!$B$2:$B$13</c:f>
              <c:numCache>
                <c:formatCode>0.0</c:formatCode>
                <c:ptCount val="12"/>
                <c:pt idx="0">
                  <c:v>35</c:v>
                </c:pt>
                <c:pt idx="1">
                  <c:v>29.3</c:v>
                </c:pt>
                <c:pt idx="2">
                  <c:v>27.9</c:v>
                </c:pt>
                <c:pt idx="3">
                  <c:v>25.2</c:v>
                </c:pt>
                <c:pt idx="4">
                  <c:v>25</c:v>
                </c:pt>
                <c:pt idx="5">
                  <c:v>19.100000000000001</c:v>
                </c:pt>
                <c:pt idx="6">
                  <c:v>18.2</c:v>
                </c:pt>
                <c:pt idx="7">
                  <c:v>18</c:v>
                </c:pt>
                <c:pt idx="8">
                  <c:v>17</c:v>
                </c:pt>
                <c:pt idx="9">
                  <c:v>16.3</c:v>
                </c:pt>
                <c:pt idx="11">
                  <c:v>16.899999999999999</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8892800"/>
        <c:axId val="178894336"/>
      </c:barChart>
      <c:catAx>
        <c:axId val="1788928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8894336"/>
        <c:crosses val="autoZero"/>
        <c:auto val="1"/>
        <c:lblAlgn val="ctr"/>
        <c:lblOffset val="100"/>
        <c:noMultiLvlLbl val="0"/>
      </c:catAx>
      <c:valAx>
        <c:axId val="178894336"/>
        <c:scaling>
          <c:orientation val="minMax"/>
          <c:max val="4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smtClean="0">
                    <a:effectLst/>
                  </a:rPr>
                  <a:t>Percent of homes with leaks</a:t>
                </a:r>
                <a:endParaRPr lang="en-US" sz="1200" dirty="0">
                  <a:effectLst/>
                </a:endParaRPr>
              </a:p>
            </c:rich>
          </c:tx>
          <c:layout>
            <c:manualLayout>
              <c:xMode val="edge"/>
              <c:yMode val="edge"/>
              <c:x val="3.7007482627724513E-2"/>
              <c:y val="0.1502890185321336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89280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85229398377439E-2"/>
          <c:y val="9.4029333256864217E-2"/>
          <c:w val="0.87371922798443302"/>
          <c:h val="0.79367617831446979"/>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5"/>
              <c:layout/>
              <c:showLegendKey val="0"/>
              <c:showVal val="1"/>
              <c:showCatName val="0"/>
              <c:showSerName val="0"/>
              <c:showPercent val="0"/>
              <c:showBubbleSize val="0"/>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1999</c:v>
                </c:pt>
                <c:pt idx="1">
                  <c:v>2002</c:v>
                </c:pt>
                <c:pt idx="2">
                  <c:v>2005</c:v>
                </c:pt>
                <c:pt idx="3">
                  <c:v>2008</c:v>
                </c:pt>
                <c:pt idx="4">
                  <c:v>2011</c:v>
                </c:pt>
                <c:pt idx="5">
                  <c:v>2014</c:v>
                </c:pt>
              </c:numCache>
            </c:numRef>
          </c:cat>
          <c:val>
            <c:numRef>
              <c:f>Sheet1!$B$2:$B$7</c:f>
              <c:numCache>
                <c:formatCode>0.0</c:formatCode>
                <c:ptCount val="6"/>
                <c:pt idx="0">
                  <c:v>20.2</c:v>
                </c:pt>
                <c:pt idx="1">
                  <c:v>23</c:v>
                </c:pt>
                <c:pt idx="2">
                  <c:v>23.9</c:v>
                </c:pt>
                <c:pt idx="3">
                  <c:v>22.6</c:v>
                </c:pt>
                <c:pt idx="4">
                  <c:v>25.6</c:v>
                </c:pt>
                <c:pt idx="5">
                  <c:v>24.9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Sheet1!$A$2:$A$7</c:f>
              <c:numCache>
                <c:formatCode>General</c:formatCode>
                <c:ptCount val="6"/>
                <c:pt idx="0">
                  <c:v>1999</c:v>
                </c:pt>
                <c:pt idx="1">
                  <c:v>2002</c:v>
                </c:pt>
                <c:pt idx="2">
                  <c:v>2005</c:v>
                </c:pt>
                <c:pt idx="3">
                  <c:v>2008</c:v>
                </c:pt>
                <c:pt idx="4">
                  <c:v>2011</c:v>
                </c:pt>
                <c:pt idx="5">
                  <c:v>2014</c:v>
                </c:pt>
              </c:numCache>
            </c:numRef>
          </c:cat>
          <c:val>
            <c:numRef>
              <c:f>Sheet1!$C$2:$C$7</c:f>
              <c:numCache>
                <c:formatCode>0.0</c:formatCode>
                <c:ptCount val="6"/>
                <c:pt idx="0">
                  <c:v>15.4</c:v>
                </c:pt>
                <c:pt idx="1">
                  <c:v>13.9</c:v>
                </c:pt>
                <c:pt idx="2">
                  <c:v>15.1</c:v>
                </c:pt>
                <c:pt idx="3">
                  <c:v>15.5</c:v>
                </c:pt>
                <c:pt idx="4">
                  <c:v>17.3</c:v>
                </c:pt>
                <c:pt idx="5">
                  <c:v>15.2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Sheet1!$A$2:$A$7</c:f>
              <c:numCache>
                <c:formatCode>General</c:formatCode>
                <c:ptCount val="6"/>
                <c:pt idx="0">
                  <c:v>1999</c:v>
                </c:pt>
                <c:pt idx="1">
                  <c:v>2002</c:v>
                </c:pt>
                <c:pt idx="2">
                  <c:v>2005</c:v>
                </c:pt>
                <c:pt idx="3">
                  <c:v>2008</c:v>
                </c:pt>
                <c:pt idx="4">
                  <c:v>2011</c:v>
                </c:pt>
                <c:pt idx="5">
                  <c:v>2014</c:v>
                </c:pt>
              </c:numCache>
            </c:numRef>
          </c:cat>
          <c:val>
            <c:numRef>
              <c:f>Sheet1!$D$2:$D$7</c:f>
              <c:numCache>
                <c:formatCode>0.0</c:formatCode>
                <c:ptCount val="6"/>
                <c:pt idx="0">
                  <c:v>15.4</c:v>
                </c:pt>
                <c:pt idx="1">
                  <c:v>13.9</c:v>
                </c:pt>
                <c:pt idx="2">
                  <c:v>16.5</c:v>
                </c:pt>
                <c:pt idx="3">
                  <c:v>12.4</c:v>
                </c:pt>
                <c:pt idx="4">
                  <c:v>14.2</c:v>
                </c:pt>
                <c:pt idx="5">
                  <c:v>12.1</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cat>
            <c:numRef>
              <c:f>Sheet1!$A$2:$A$7</c:f>
              <c:numCache>
                <c:formatCode>General</c:formatCode>
                <c:ptCount val="6"/>
                <c:pt idx="0">
                  <c:v>1999</c:v>
                </c:pt>
                <c:pt idx="1">
                  <c:v>2002</c:v>
                </c:pt>
                <c:pt idx="2">
                  <c:v>2005</c:v>
                </c:pt>
                <c:pt idx="3">
                  <c:v>2008</c:v>
                </c:pt>
                <c:pt idx="4">
                  <c:v>2011</c:v>
                </c:pt>
                <c:pt idx="5">
                  <c:v>2014</c:v>
                </c:pt>
              </c:numCache>
            </c:numRef>
          </c:cat>
          <c:val>
            <c:numRef>
              <c:f>Sheet1!$E$2:$E$7</c:f>
              <c:numCache>
                <c:formatCode>0.0</c:formatCode>
                <c:ptCount val="6"/>
                <c:pt idx="0">
                  <c:v>6.8</c:v>
                </c:pt>
                <c:pt idx="1">
                  <c:v>5.4</c:v>
                </c:pt>
                <c:pt idx="2">
                  <c:v>6.9</c:v>
                </c:pt>
                <c:pt idx="3">
                  <c:v>7.7</c:v>
                </c:pt>
                <c:pt idx="4">
                  <c:v>8.9</c:v>
                </c:pt>
                <c:pt idx="5">
                  <c:v>7.6</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cat>
            <c:numRef>
              <c:f>Sheet1!$A$2:$A$7</c:f>
              <c:numCache>
                <c:formatCode>General</c:formatCode>
                <c:ptCount val="6"/>
                <c:pt idx="0">
                  <c:v>1999</c:v>
                </c:pt>
                <c:pt idx="1">
                  <c:v>2002</c:v>
                </c:pt>
                <c:pt idx="2">
                  <c:v>2005</c:v>
                </c:pt>
                <c:pt idx="3">
                  <c:v>2008</c:v>
                </c:pt>
                <c:pt idx="4">
                  <c:v>2011</c:v>
                </c:pt>
                <c:pt idx="5">
                  <c:v>2014</c:v>
                </c:pt>
              </c:numCache>
            </c:numRef>
          </c:cat>
          <c:val>
            <c:numRef>
              <c:f>Sheet1!$F$2:$F$7</c:f>
              <c:numCache>
                <c:formatCode>0.0</c:formatCode>
                <c:ptCount val="6"/>
                <c:pt idx="0">
                  <c:v>4.5</c:v>
                </c:pt>
                <c:pt idx="1">
                  <c:v>3.9</c:v>
                </c:pt>
                <c:pt idx="2">
                  <c:v>4.7</c:v>
                </c:pt>
                <c:pt idx="3">
                  <c:v>3.6</c:v>
                </c:pt>
                <c:pt idx="4">
                  <c:v>3.5</c:v>
                </c:pt>
                <c:pt idx="5">
                  <c:v>4.4000000000000004</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79542656"/>
        <c:axId val="179560832"/>
      </c:lineChart>
      <c:catAx>
        <c:axId val="17954265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560832"/>
        <c:crosses val="autoZero"/>
        <c:auto val="1"/>
        <c:lblAlgn val="ctr"/>
        <c:lblOffset val="100"/>
        <c:noMultiLvlLbl val="0"/>
      </c:catAx>
      <c:valAx>
        <c:axId val="179560832"/>
        <c:scaling>
          <c:orientation val="minMax"/>
          <c:max val="3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a:t>
                </a:r>
                <a:r>
                  <a:rPr lang="en-US" sz="1200" b="1" i="0" baseline="0" dirty="0" smtClean="0">
                    <a:effectLst/>
                  </a:rPr>
                  <a:t>homes with 3 or more maintenance deficiencies</a:t>
                </a:r>
                <a:endParaRPr lang="en-US" sz="1200" dirty="0">
                  <a:effectLst/>
                </a:endParaRPr>
              </a:p>
            </c:rich>
          </c:tx>
          <c:layout>
            <c:manualLayout>
              <c:xMode val="edge"/>
              <c:yMode val="edge"/>
              <c:x val="0"/>
              <c:y val="0.1306507600274028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5426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0960228382025"/>
          <c:y val="2.9901636913127482E-2"/>
          <c:w val="0.86564980185736762"/>
          <c:h val="0.64569369393131137"/>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11"/>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Highbridge/South Concourse (1)</c:v>
                </c:pt>
                <c:pt idx="1">
                  <c:v>University Heights/Fordham (9)</c:v>
                </c:pt>
                <c:pt idx="2">
                  <c:v>Mott Haven/Hunts Point (4)</c:v>
                </c:pt>
                <c:pt idx="3">
                  <c:v>Morrisania/East Tremont (3)</c:v>
                </c:pt>
                <c:pt idx="4">
                  <c:v>Kingsbridge Heights/Mosholu (2)</c:v>
                </c:pt>
                <c:pt idx="5">
                  <c:v>Soundview/Parkchester (7)</c:v>
                </c:pt>
                <c:pt idx="6">
                  <c:v>Riverdale/Kingsbridge (6)</c:v>
                </c:pt>
                <c:pt idx="7">
                  <c:v>Williamsbridge/Baychester (10)</c:v>
                </c:pt>
                <c:pt idx="8">
                  <c:v>Pelham Parkway (5)</c:v>
                </c:pt>
                <c:pt idx="9">
                  <c:v>Throgs Neck/Co-op City (8)</c:v>
                </c:pt>
                <c:pt idx="11">
                  <c:v>NYC Overall</c:v>
                </c:pt>
              </c:strCache>
            </c:strRef>
          </c:cat>
          <c:val>
            <c:numRef>
              <c:f>Sheet1!$B$2:$B$13</c:f>
              <c:numCache>
                <c:formatCode>0.0</c:formatCode>
                <c:ptCount val="12"/>
                <c:pt idx="0">
                  <c:v>39.1</c:v>
                </c:pt>
                <c:pt idx="1">
                  <c:v>35.799999999999997</c:v>
                </c:pt>
                <c:pt idx="2">
                  <c:v>32.4</c:v>
                </c:pt>
                <c:pt idx="3">
                  <c:v>29.3</c:v>
                </c:pt>
                <c:pt idx="4">
                  <c:v>28.4</c:v>
                </c:pt>
                <c:pt idx="5">
                  <c:v>22.2</c:v>
                </c:pt>
                <c:pt idx="6">
                  <c:v>18.399999999999999</c:v>
                </c:pt>
                <c:pt idx="7">
                  <c:v>18</c:v>
                </c:pt>
                <c:pt idx="8">
                  <c:v>15.4</c:v>
                </c:pt>
                <c:pt idx="9">
                  <c:v>10.9</c:v>
                </c:pt>
                <c:pt idx="11">
                  <c:v>13.5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83096064"/>
        <c:axId val="183097600"/>
      </c:barChart>
      <c:catAx>
        <c:axId val="1830960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3097600"/>
        <c:crosses val="autoZero"/>
        <c:auto val="1"/>
        <c:lblAlgn val="ctr"/>
        <c:lblOffset val="100"/>
        <c:noMultiLvlLbl val="0"/>
      </c:catAx>
      <c:valAx>
        <c:axId val="183097600"/>
        <c:scaling>
          <c:orientation val="minMax"/>
          <c:max val="4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smtClean="0">
                    <a:effectLst/>
                  </a:rPr>
                  <a:t>Percent of homes with 3 or more maintenance deficiencies</a:t>
                </a:r>
                <a:endParaRPr lang="en-US" sz="1200" dirty="0">
                  <a:effectLst/>
                </a:endParaRPr>
              </a:p>
            </c:rich>
          </c:tx>
          <c:layout>
            <c:manualLayout>
              <c:xMode val="edge"/>
              <c:yMode val="edge"/>
              <c:x val="2.726867140990227E-2"/>
              <c:y val="0"/>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096064"/>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41495415961786E-2"/>
          <c:y val="2.74408298223307E-2"/>
          <c:w val="0.91957109073839605"/>
          <c:h val="0.79893783782000605"/>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 </c:v>
                </c:pt>
                <c:pt idx="1">
                  <c:v>Brooklyn</c:v>
                </c:pt>
                <c:pt idx="2">
                  <c:v>Manhattan</c:v>
                </c:pt>
                <c:pt idx="3">
                  <c:v>Queens</c:v>
                </c:pt>
                <c:pt idx="4">
                  <c:v>Staten Island</c:v>
                </c:pt>
              </c:strCache>
            </c:strRef>
          </c:cat>
          <c:val>
            <c:numRef>
              <c:f>Sheet1!$B$2:$B$6</c:f>
              <c:numCache>
                <c:formatCode>General</c:formatCode>
                <c:ptCount val="5"/>
                <c:pt idx="0">
                  <c:v>67.900000000000006</c:v>
                </c:pt>
                <c:pt idx="1">
                  <c:v>59.3</c:v>
                </c:pt>
                <c:pt idx="2">
                  <c:v>51.8</c:v>
                </c:pt>
                <c:pt idx="3">
                  <c:v>47.8</c:v>
                </c:pt>
                <c:pt idx="4">
                  <c:v>33.799999999999997</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85906688"/>
        <c:axId val="185908224"/>
      </c:barChart>
      <c:catAx>
        <c:axId val="185906688"/>
        <c:scaling>
          <c:orientation val="minMax"/>
        </c:scaling>
        <c:delete val="0"/>
        <c:axPos val="b"/>
        <c:numFmt formatCode="General" sourceLinked="0"/>
        <c:majorTickMark val="out"/>
        <c:minorTickMark val="none"/>
        <c:tickLblPos val="nextTo"/>
        <c:spPr>
          <a:ln>
            <a:solidFill>
              <a:schemeClr val="bg1">
                <a:lumMod val="50000"/>
              </a:schemeClr>
            </a:solidFill>
          </a:ln>
        </c:spPr>
        <c:crossAx val="185908224"/>
        <c:crosses val="autoZero"/>
        <c:auto val="1"/>
        <c:lblAlgn val="ctr"/>
        <c:lblOffset val="100"/>
        <c:noMultiLvlLbl val="0"/>
      </c:catAx>
      <c:valAx>
        <c:axId val="185908224"/>
        <c:scaling>
          <c:orientation val="minMax"/>
          <c:max val="70"/>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414042"/>
                    </a:solidFill>
                    <a:latin typeface="+mj-lt"/>
                    <a:ea typeface="+mn-ea"/>
                    <a:cs typeface="+mn-cs"/>
                  </a:defRPr>
                </a:pPr>
                <a:r>
                  <a:rPr lang="en-US" sz="1200" b="1" i="0" baseline="0" dirty="0">
                    <a:effectLst/>
                  </a:rPr>
                  <a:t>Percent </a:t>
                </a:r>
                <a:r>
                  <a:rPr lang="en-US" sz="1200" b="1" i="0" baseline="0" dirty="0" smtClean="0">
                    <a:effectLst/>
                  </a:rPr>
                  <a:t>of renter-occupied homes with maintenance deficiencies</a:t>
                </a:r>
                <a:endParaRPr lang="en-US" sz="1200" dirty="0">
                  <a:effectLst/>
                </a:endParaRPr>
              </a:p>
            </c:rich>
          </c:tx>
          <c:layout>
            <c:manualLayout>
              <c:xMode val="edge"/>
              <c:yMode val="edge"/>
              <c:x val="0"/>
              <c:y val="7.0650395807548699E-2"/>
            </c:manualLayout>
          </c:layout>
          <c:overlay val="0"/>
        </c:title>
        <c:numFmt formatCode="0" sourceLinked="0"/>
        <c:majorTickMark val="out"/>
        <c:minorTickMark val="none"/>
        <c:tickLblPos val="nextTo"/>
        <c:spPr>
          <a:ln>
            <a:solidFill>
              <a:schemeClr val="bg1">
                <a:lumMod val="50000"/>
              </a:schemeClr>
            </a:solidFill>
          </a:ln>
        </c:spPr>
        <c:crossAx val="185906688"/>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302882243355"/>
          <c:y val="2.9901636913127482E-2"/>
          <c:w val="0.87733637531875441"/>
          <c:h val="0.66139539944149739"/>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11"/>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Throgs Neck/Co-op City (8)</c:v>
                </c:pt>
                <c:pt idx="1">
                  <c:v>Pelham Parkway (5)</c:v>
                </c:pt>
                <c:pt idx="2">
                  <c:v>Williamsbridge/Baychester (10)</c:v>
                </c:pt>
                <c:pt idx="3">
                  <c:v>Soundview/Parkchester (7)</c:v>
                </c:pt>
                <c:pt idx="4">
                  <c:v>Riverdale/Kingsbridge (6)</c:v>
                </c:pt>
                <c:pt idx="5">
                  <c:v>Kingsbridge Heights/Mosholu (2)</c:v>
                </c:pt>
                <c:pt idx="6">
                  <c:v>Morrisania/East Tremont (3)</c:v>
                </c:pt>
                <c:pt idx="7">
                  <c:v>Mott Haven/Hunts Point (4)</c:v>
                </c:pt>
                <c:pt idx="8">
                  <c:v>Highbridge/South Concourse (1)</c:v>
                </c:pt>
                <c:pt idx="9">
                  <c:v>University Heights/Fordham (9)</c:v>
                </c:pt>
                <c:pt idx="11">
                  <c:v>NYC Overall</c:v>
                </c:pt>
              </c:strCache>
            </c:strRef>
          </c:cat>
          <c:val>
            <c:numRef>
              <c:f>Sheet1!$B$2:$B$13</c:f>
              <c:numCache>
                <c:formatCode>General</c:formatCode>
                <c:ptCount val="12"/>
                <c:pt idx="0">
                  <c:v>49.7</c:v>
                </c:pt>
                <c:pt idx="1">
                  <c:v>47.4</c:v>
                </c:pt>
                <c:pt idx="2">
                  <c:v>41.6</c:v>
                </c:pt>
                <c:pt idx="3">
                  <c:v>41.1</c:v>
                </c:pt>
                <c:pt idx="4">
                  <c:v>38.6</c:v>
                </c:pt>
                <c:pt idx="5">
                  <c:v>28.7</c:v>
                </c:pt>
                <c:pt idx="6">
                  <c:v>27.1</c:v>
                </c:pt>
                <c:pt idx="7">
                  <c:v>24.2</c:v>
                </c:pt>
                <c:pt idx="8">
                  <c:v>18.7</c:v>
                </c:pt>
                <c:pt idx="9">
                  <c:v>18.399999999999999</c:v>
                </c:pt>
                <c:pt idx="11">
                  <c:v>44.2</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86060160"/>
        <c:axId val="186061952"/>
      </c:barChart>
      <c:catAx>
        <c:axId val="1860601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6061952"/>
        <c:crosses val="autoZero"/>
        <c:auto val="1"/>
        <c:lblAlgn val="ctr"/>
        <c:lblOffset val="100"/>
        <c:noMultiLvlLbl val="0"/>
      </c:catAx>
      <c:valAx>
        <c:axId val="186061952"/>
        <c:scaling>
          <c:orientation val="minMax"/>
          <c:max val="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smtClean="0">
                    <a:effectLst/>
                  </a:rPr>
                  <a:t>Percent of renter-occupied homes with no maintenance deficiencies</a:t>
                </a:r>
                <a:endParaRPr lang="en-US" sz="1200" dirty="0">
                  <a:effectLst/>
                </a:endParaRPr>
              </a:p>
            </c:rich>
          </c:tx>
          <c:layout>
            <c:manualLayout>
              <c:xMode val="edge"/>
              <c:yMode val="edge"/>
              <c:x val="2.3373146922773372E-2"/>
              <c:y val="2.4675374450646367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06016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28776285145361E-2"/>
          <c:y val="9.4029333256864217E-2"/>
          <c:w val="0.91767449683904456"/>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5"/>
              <c:layout/>
              <c:showLegendKey val="0"/>
              <c:showVal val="1"/>
              <c:showCatName val="0"/>
              <c:showSerName val="0"/>
              <c:showPercent val="0"/>
              <c:showBubbleSize val="0"/>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1999</c:v>
                </c:pt>
                <c:pt idx="1">
                  <c:v>2002</c:v>
                </c:pt>
                <c:pt idx="2">
                  <c:v>2005</c:v>
                </c:pt>
                <c:pt idx="3">
                  <c:v>2008</c:v>
                </c:pt>
                <c:pt idx="4">
                  <c:v>2011</c:v>
                </c:pt>
                <c:pt idx="5">
                  <c:v>2014</c:v>
                </c:pt>
              </c:numCache>
            </c:numRef>
          </c:cat>
          <c:val>
            <c:numRef>
              <c:f>Sheet1!$B$2:$B$7</c:f>
              <c:numCache>
                <c:formatCode>0.0</c:formatCode>
                <c:ptCount val="6"/>
                <c:pt idx="0">
                  <c:v>15.4</c:v>
                </c:pt>
                <c:pt idx="1">
                  <c:v>17.8</c:v>
                </c:pt>
                <c:pt idx="2">
                  <c:v>21.3</c:v>
                </c:pt>
                <c:pt idx="3">
                  <c:v>21.7</c:v>
                </c:pt>
                <c:pt idx="4">
                  <c:v>24.5</c:v>
                </c:pt>
                <c:pt idx="5">
                  <c:v>26.3</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Sheet1!$A$2:$A$7</c:f>
              <c:numCache>
                <c:formatCode>General</c:formatCode>
                <c:ptCount val="6"/>
                <c:pt idx="0">
                  <c:v>1999</c:v>
                </c:pt>
                <c:pt idx="1">
                  <c:v>2002</c:v>
                </c:pt>
                <c:pt idx="2">
                  <c:v>2005</c:v>
                </c:pt>
                <c:pt idx="3">
                  <c:v>2008</c:v>
                </c:pt>
                <c:pt idx="4">
                  <c:v>2011</c:v>
                </c:pt>
                <c:pt idx="5">
                  <c:v>2014</c:v>
                </c:pt>
              </c:numCache>
            </c:numRef>
          </c:cat>
          <c:val>
            <c:numRef>
              <c:f>Sheet1!$C$2:$C$7</c:f>
              <c:numCache>
                <c:formatCode>0.0</c:formatCode>
                <c:ptCount val="6"/>
                <c:pt idx="0">
                  <c:v>13.7</c:v>
                </c:pt>
                <c:pt idx="1">
                  <c:v>12.5</c:v>
                </c:pt>
                <c:pt idx="2">
                  <c:v>15.2</c:v>
                </c:pt>
                <c:pt idx="3">
                  <c:v>15.7</c:v>
                </c:pt>
                <c:pt idx="4">
                  <c:v>18</c:v>
                </c:pt>
                <c:pt idx="5">
                  <c:v>20.5</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Sheet1!$A$2:$A$7</c:f>
              <c:numCache>
                <c:formatCode>General</c:formatCode>
                <c:ptCount val="6"/>
                <c:pt idx="0">
                  <c:v>1999</c:v>
                </c:pt>
                <c:pt idx="1">
                  <c:v>2002</c:v>
                </c:pt>
                <c:pt idx="2">
                  <c:v>2005</c:v>
                </c:pt>
                <c:pt idx="3">
                  <c:v>2008</c:v>
                </c:pt>
                <c:pt idx="4">
                  <c:v>2011</c:v>
                </c:pt>
                <c:pt idx="5">
                  <c:v>2014</c:v>
                </c:pt>
              </c:numCache>
            </c:numRef>
          </c:cat>
          <c:val>
            <c:numRef>
              <c:f>Sheet1!$D$2:$D$7</c:f>
              <c:numCache>
                <c:formatCode>0.0</c:formatCode>
                <c:ptCount val="6"/>
                <c:pt idx="0">
                  <c:v>13.2</c:v>
                </c:pt>
                <c:pt idx="1">
                  <c:v>11.5</c:v>
                </c:pt>
                <c:pt idx="2">
                  <c:v>17</c:v>
                </c:pt>
                <c:pt idx="3">
                  <c:v>12.4</c:v>
                </c:pt>
                <c:pt idx="4">
                  <c:v>15.4</c:v>
                </c:pt>
                <c:pt idx="5">
                  <c:v>15.9</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cat>
            <c:numRef>
              <c:f>Sheet1!$A$2:$A$7</c:f>
              <c:numCache>
                <c:formatCode>General</c:formatCode>
                <c:ptCount val="6"/>
                <c:pt idx="0">
                  <c:v>1999</c:v>
                </c:pt>
                <c:pt idx="1">
                  <c:v>2002</c:v>
                </c:pt>
                <c:pt idx="2">
                  <c:v>2005</c:v>
                </c:pt>
                <c:pt idx="3">
                  <c:v>2008</c:v>
                </c:pt>
                <c:pt idx="4">
                  <c:v>2011</c:v>
                </c:pt>
                <c:pt idx="5">
                  <c:v>2014</c:v>
                </c:pt>
              </c:numCache>
            </c:numRef>
          </c:cat>
          <c:val>
            <c:numRef>
              <c:f>Sheet1!$E$2:$E$7</c:f>
              <c:numCache>
                <c:formatCode>0.0</c:formatCode>
                <c:ptCount val="6"/>
                <c:pt idx="0">
                  <c:v>8.3000000000000007</c:v>
                </c:pt>
                <c:pt idx="1">
                  <c:v>8.3000000000000007</c:v>
                </c:pt>
                <c:pt idx="2">
                  <c:v>11.3</c:v>
                </c:pt>
                <c:pt idx="3">
                  <c:v>14.2</c:v>
                </c:pt>
                <c:pt idx="4">
                  <c:v>13.9</c:v>
                </c:pt>
                <c:pt idx="5">
                  <c:v>16.100000000000001</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cat>
            <c:numRef>
              <c:f>Sheet1!$A$2:$A$7</c:f>
              <c:numCache>
                <c:formatCode>General</c:formatCode>
                <c:ptCount val="6"/>
                <c:pt idx="0">
                  <c:v>1999</c:v>
                </c:pt>
                <c:pt idx="1">
                  <c:v>2002</c:v>
                </c:pt>
                <c:pt idx="2">
                  <c:v>2005</c:v>
                </c:pt>
                <c:pt idx="3">
                  <c:v>2008</c:v>
                </c:pt>
                <c:pt idx="4">
                  <c:v>2011</c:v>
                </c:pt>
                <c:pt idx="5">
                  <c:v>2014</c:v>
                </c:pt>
              </c:numCache>
            </c:numRef>
          </c:cat>
          <c:val>
            <c:numRef>
              <c:f>Sheet1!$F$2:$F$7</c:f>
              <c:numCache>
                <c:formatCode>0.0</c:formatCode>
                <c:ptCount val="6"/>
                <c:pt idx="0">
                  <c:v>7.4</c:v>
                </c:pt>
                <c:pt idx="1">
                  <c:v>7.7</c:v>
                </c:pt>
                <c:pt idx="2">
                  <c:v>9.6</c:v>
                </c:pt>
                <c:pt idx="3">
                  <c:v>7.7</c:v>
                </c:pt>
                <c:pt idx="4">
                  <c:v>8.9</c:v>
                </c:pt>
                <c:pt idx="5">
                  <c:v>11.4</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78982272"/>
        <c:axId val="179167232"/>
      </c:lineChart>
      <c:catAx>
        <c:axId val="1789822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167232"/>
        <c:crosses val="autoZero"/>
        <c:auto val="1"/>
        <c:lblAlgn val="ctr"/>
        <c:lblOffset val="100"/>
        <c:noMultiLvlLbl val="0"/>
      </c:catAx>
      <c:valAx>
        <c:axId val="179167232"/>
        <c:scaling>
          <c:orientation val="minMax"/>
          <c:max val="3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a:t>
                </a:r>
                <a:r>
                  <a:rPr lang="en-US" sz="1200" b="1" i="0" baseline="0" dirty="0" smtClean="0">
                    <a:effectLst/>
                  </a:rPr>
                  <a:t>homes using supplemental heat</a:t>
                </a:r>
                <a:endParaRPr lang="en-US" sz="1200" dirty="0">
                  <a:effectLst/>
                </a:endParaRPr>
              </a:p>
            </c:rich>
          </c:tx>
          <c:layout>
            <c:manualLayout>
              <c:xMode val="edge"/>
              <c:yMode val="edge"/>
              <c:x val="0"/>
              <c:y val="0.1901353643636162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9822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2302882243355"/>
          <c:y val="2.9901636913127482E-2"/>
          <c:w val="0.88707518653657658"/>
          <c:h val="0.69819899055781265"/>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11"/>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University Heights/Fordham (9)</c:v>
                </c:pt>
                <c:pt idx="1">
                  <c:v>Highbridge/South Concourse (1)</c:v>
                </c:pt>
                <c:pt idx="2">
                  <c:v>Morrisania/East Tremont (3)</c:v>
                </c:pt>
                <c:pt idx="3">
                  <c:v>Mott Haven/Hunts Point (4)</c:v>
                </c:pt>
                <c:pt idx="4">
                  <c:v>Kingsbridge Heights/Mosholu (2)</c:v>
                </c:pt>
                <c:pt idx="5">
                  <c:v>Soundview/Parkchester (7)</c:v>
                </c:pt>
                <c:pt idx="6">
                  <c:v>Riverdale/Kingsbridge (6)</c:v>
                </c:pt>
                <c:pt idx="7">
                  <c:v>Williamsbridge/Baychester (10)</c:v>
                </c:pt>
                <c:pt idx="8">
                  <c:v>Pelham Parkway (5)</c:v>
                </c:pt>
                <c:pt idx="9">
                  <c:v>Throgs Neck/Co-op City (8)</c:v>
                </c:pt>
                <c:pt idx="11">
                  <c:v>NYC Overall</c:v>
                </c:pt>
              </c:strCache>
            </c:strRef>
          </c:cat>
          <c:val>
            <c:numRef>
              <c:f>Sheet1!$B$2:$B$13</c:f>
              <c:numCache>
                <c:formatCode>General</c:formatCode>
                <c:ptCount val="12"/>
                <c:pt idx="0">
                  <c:v>39.200000000000003</c:v>
                </c:pt>
                <c:pt idx="1">
                  <c:v>37.6</c:v>
                </c:pt>
                <c:pt idx="2">
                  <c:v>31.8</c:v>
                </c:pt>
                <c:pt idx="3">
                  <c:v>29.9</c:v>
                </c:pt>
                <c:pt idx="4">
                  <c:v>27.7</c:v>
                </c:pt>
                <c:pt idx="5">
                  <c:v>24.2</c:v>
                </c:pt>
                <c:pt idx="6">
                  <c:v>20.399999999999999</c:v>
                </c:pt>
                <c:pt idx="7">
                  <c:v>20.399999999999999</c:v>
                </c:pt>
                <c:pt idx="8">
                  <c:v>19.8</c:v>
                </c:pt>
                <c:pt idx="9">
                  <c:v>13.5</c:v>
                </c:pt>
                <c:pt idx="11">
                  <c:v>18.7</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9563520"/>
        <c:axId val="179569408"/>
      </c:barChart>
      <c:catAx>
        <c:axId val="1795635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9569408"/>
        <c:crosses val="autoZero"/>
        <c:auto val="1"/>
        <c:lblAlgn val="ctr"/>
        <c:lblOffset val="100"/>
        <c:noMultiLvlLbl val="0"/>
      </c:catAx>
      <c:valAx>
        <c:axId val="179569408"/>
        <c:scaling>
          <c:orientation val="minMax"/>
          <c:max val="4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a:t>
                </a:r>
                <a:r>
                  <a:rPr lang="en-US" sz="1200" b="1" i="0" baseline="0" dirty="0" smtClean="0">
                    <a:effectLst/>
                  </a:rPr>
                  <a:t>homes using supplemental heat</a:t>
                </a:r>
                <a:endParaRPr lang="en-US" sz="1200" dirty="0">
                  <a:effectLst/>
                </a:endParaRPr>
              </a:p>
            </c:rich>
          </c:tx>
          <c:layout>
            <c:manualLayout>
              <c:xMode val="edge"/>
              <c:yMode val="edge"/>
              <c:x val="5.0641818332675642E-2"/>
              <c:y val="6.3168215446532797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56352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6455274171803E-2"/>
          <c:y val="2.74408298223307E-2"/>
          <c:w val="0.92060615733844076"/>
          <c:h val="0.81633638573912959"/>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5"/>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3EB3-429B-92F1-22227F7C55E2}"/>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dLbl>
              <c:idx val="4"/>
              <c:layout/>
              <c:tx>
                <c:rich>
                  <a:bodyPr/>
                  <a:lstStyle/>
                  <a:p>
                    <a:r>
                      <a:rPr lang="en-US" smtClean="0"/>
                      <a:t>4.0*</a:t>
                    </a:r>
                    <a:endParaRPr lang="en-US"/>
                  </a:p>
                </c:rich>
              </c:tx>
              <c:showLegendKey val="0"/>
              <c:showVal val="1"/>
              <c:showCatName val="0"/>
              <c:showSerName val="0"/>
              <c:showPercent val="0"/>
              <c:showBubbleSize val="0"/>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Bronx</c:v>
                </c:pt>
                <c:pt idx="1">
                  <c:v>Brooklyn</c:v>
                </c:pt>
                <c:pt idx="2">
                  <c:v>Manhattan</c:v>
                </c:pt>
                <c:pt idx="3">
                  <c:v>Queens</c:v>
                </c:pt>
                <c:pt idx="4">
                  <c:v>Staten Island</c:v>
                </c:pt>
                <c:pt idx="6">
                  <c:v>Male</c:v>
                </c:pt>
                <c:pt idx="7">
                  <c:v>Female</c:v>
                </c:pt>
              </c:strCache>
            </c:strRef>
          </c:cat>
          <c:val>
            <c:numRef>
              <c:f>Sheet1!$B$2:$B$9</c:f>
              <c:numCache>
                <c:formatCode>0.0</c:formatCode>
                <c:ptCount val="8"/>
                <c:pt idx="0">
                  <c:v>9</c:v>
                </c:pt>
                <c:pt idx="1">
                  <c:v>9.6999999999999993</c:v>
                </c:pt>
                <c:pt idx="2">
                  <c:v>4.9000000000000004</c:v>
                </c:pt>
                <c:pt idx="3">
                  <c:v>7.9</c:v>
                </c:pt>
                <c:pt idx="4">
                  <c:v>4</c:v>
                </c:pt>
                <c:pt idx="6">
                  <c:v>7.4</c:v>
                </c:pt>
                <c:pt idx="7">
                  <c:v>10.7</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86648832"/>
        <c:axId val="186667008"/>
      </c:barChart>
      <c:catAx>
        <c:axId val="186648832"/>
        <c:scaling>
          <c:orientation val="minMax"/>
        </c:scaling>
        <c:delete val="0"/>
        <c:axPos val="b"/>
        <c:numFmt formatCode="General" sourceLinked="0"/>
        <c:majorTickMark val="out"/>
        <c:minorTickMark val="none"/>
        <c:tickLblPos val="nextTo"/>
        <c:spPr>
          <a:ln>
            <a:solidFill>
              <a:schemeClr val="bg1">
                <a:lumMod val="50000"/>
              </a:schemeClr>
            </a:solidFill>
          </a:ln>
        </c:spPr>
        <c:crossAx val="186667008"/>
        <c:crosses val="autoZero"/>
        <c:auto val="1"/>
        <c:lblAlgn val="ctr"/>
        <c:lblOffset val="100"/>
        <c:noMultiLvlLbl val="0"/>
      </c:catAx>
      <c:valAx>
        <c:axId val="186667008"/>
        <c:scaling>
          <c:orientation val="minMax"/>
          <c:max val="12"/>
          <c:min val="0"/>
        </c:scaling>
        <c:delete val="0"/>
        <c:axPos val="l"/>
        <c:title>
          <c:tx>
            <c:rich>
              <a:bodyPr rot="-5400000" vert="horz"/>
              <a:lstStyle/>
              <a:p>
                <a:pPr>
                  <a:defRPr/>
                </a:pPr>
                <a:r>
                  <a:rPr lang="en-US" sz="1200" b="1" i="0" baseline="0" dirty="0">
                    <a:effectLst/>
                  </a:rPr>
                  <a:t>Percent </a:t>
                </a:r>
                <a:r>
                  <a:rPr lang="en-US" sz="1200" b="1" i="0" baseline="0" dirty="0" smtClean="0">
                    <a:effectLst/>
                  </a:rPr>
                  <a:t>of </a:t>
                </a:r>
                <a:r>
                  <a:rPr lang="en-US" sz="1200" b="1" i="0" baseline="0" dirty="0">
                    <a:effectLst/>
                  </a:rPr>
                  <a:t>children up to 12 years old who are exposed to any second-hand smoke in the home</a:t>
                </a:r>
                <a:endParaRPr lang="en-US" sz="1200" dirty="0">
                  <a:effectLst/>
                </a:endParaRPr>
              </a:p>
            </c:rich>
          </c:tx>
          <c:layout>
            <c:manualLayout>
              <c:xMode val="edge"/>
              <c:yMode val="edge"/>
              <c:x val="0"/>
              <c:y val="3.7271445678135631E-2"/>
            </c:manualLayout>
          </c:layout>
          <c:overlay val="0"/>
        </c:title>
        <c:numFmt formatCode="0" sourceLinked="0"/>
        <c:majorTickMark val="out"/>
        <c:minorTickMark val="none"/>
        <c:tickLblPos val="nextTo"/>
        <c:spPr>
          <a:ln>
            <a:solidFill>
              <a:schemeClr val="bg1">
                <a:lumMod val="50000"/>
              </a:schemeClr>
            </a:solidFill>
          </a:ln>
        </c:spPr>
        <c:crossAx val="186648832"/>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7248833374768"/>
          <c:y val="2.9901636913127482E-2"/>
          <c:w val="0.83792026229455896"/>
          <c:h val="0.83787590377395327"/>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8"/>
            <c:invertIfNegative val="0"/>
            <c:bubble3D val="0"/>
            <c:spPr>
              <a:solidFill>
                <a:schemeClr val="accent4"/>
              </a:solidFill>
              <a:ln>
                <a:solidFill>
                  <a:schemeClr val="bg1">
                    <a:lumMod val="50000"/>
                  </a:schemeClr>
                </a:solidFill>
              </a:ln>
              <a:effectLst/>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Crotona - Tremont (1)</c:v>
                </c:pt>
                <c:pt idx="1">
                  <c:v>Fordham - Bronx Pk (2)</c:v>
                </c:pt>
                <c:pt idx="2">
                  <c:v>High Bridge - Morrisania (3)</c:v>
                </c:pt>
                <c:pt idx="3">
                  <c:v>Hunts Point - Mott Haven (4)</c:v>
                </c:pt>
                <c:pt idx="4">
                  <c:v>Kingsbridge - Riverdale (5)</c:v>
                </c:pt>
                <c:pt idx="5">
                  <c:v>Northeast Bronx (6)</c:v>
                </c:pt>
                <c:pt idx="6">
                  <c:v>Pelham - Throgs Neck (7)</c:v>
                </c:pt>
                <c:pt idx="8">
                  <c:v>NYC Overall</c:v>
                </c:pt>
              </c:strCache>
            </c:strRef>
          </c:cat>
          <c:val>
            <c:numRef>
              <c:f>Sheet1!$B$2:$B$10</c:f>
              <c:numCache>
                <c:formatCode>0</c:formatCode>
                <c:ptCount val="9"/>
                <c:pt idx="0">
                  <c:v>87</c:v>
                </c:pt>
                <c:pt idx="1">
                  <c:v>87</c:v>
                </c:pt>
                <c:pt idx="2">
                  <c:v>87</c:v>
                </c:pt>
                <c:pt idx="3">
                  <c:v>87</c:v>
                </c:pt>
                <c:pt idx="4">
                  <c:v>84</c:v>
                </c:pt>
                <c:pt idx="5">
                  <c:v>83</c:v>
                </c:pt>
                <c:pt idx="6">
                  <c:v>84</c:v>
                </c:pt>
                <c:pt idx="8">
                  <c:v>81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392844032"/>
        <c:axId val="392845568"/>
      </c:barChart>
      <c:catAx>
        <c:axId val="39284403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92845568"/>
        <c:crosses val="autoZero"/>
        <c:auto val="1"/>
        <c:lblAlgn val="ctr"/>
        <c:lblOffset val="100"/>
        <c:noMultiLvlLbl val="0"/>
      </c:catAx>
      <c:valAx>
        <c:axId val="392845568"/>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smtClean="0">
                    <a:effectLst/>
                  </a:rPr>
                  <a:t>Percent of children born in NYC to NYC resident mothers tested for lead poisoning by age 3 years</a:t>
                </a:r>
                <a:endParaRPr lang="en-US" sz="1200" dirty="0">
                  <a:effectLst/>
                </a:endParaRPr>
              </a:p>
            </c:rich>
          </c:tx>
          <c:layout>
            <c:manualLayout>
              <c:xMode val="edge"/>
              <c:yMode val="edge"/>
              <c:x val="2.726867140990227E-2"/>
              <c:y val="0.1015527291389235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284403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85229398377439E-2"/>
          <c:y val="9.4029333256864217E-2"/>
          <c:w val="0.90101804372581251"/>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E4-43D8-B05E-920AD9C63347}"/>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2004</c:v>
                </c:pt>
                <c:pt idx="1">
                  <c:v>2006</c:v>
                </c:pt>
                <c:pt idx="2">
                  <c:v>2008</c:v>
                </c:pt>
                <c:pt idx="3">
                  <c:v>2010</c:v>
                </c:pt>
                <c:pt idx="4">
                  <c:v>2012</c:v>
                </c:pt>
              </c:numCache>
            </c:numRef>
          </c:cat>
          <c:val>
            <c:numRef>
              <c:f>Sheet1!$B$2:$B$6</c:f>
              <c:numCache>
                <c:formatCode>0.0</c:formatCode>
                <c:ptCount val="5"/>
                <c:pt idx="0">
                  <c:v>11.2</c:v>
                </c:pt>
                <c:pt idx="1">
                  <c:v>11.9</c:v>
                </c:pt>
                <c:pt idx="2">
                  <c:v>8.1</c:v>
                </c:pt>
                <c:pt idx="3">
                  <c:v>8.6999999999999993</c:v>
                </c:pt>
                <c:pt idx="4">
                  <c:v>6.7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Sheet1!$A$2:$A$6</c:f>
              <c:numCache>
                <c:formatCode>General</c:formatCode>
                <c:ptCount val="5"/>
                <c:pt idx="0">
                  <c:v>2004</c:v>
                </c:pt>
                <c:pt idx="1">
                  <c:v>2006</c:v>
                </c:pt>
                <c:pt idx="2">
                  <c:v>2008</c:v>
                </c:pt>
                <c:pt idx="3">
                  <c:v>2010</c:v>
                </c:pt>
                <c:pt idx="4">
                  <c:v>2012</c:v>
                </c:pt>
              </c:numCache>
            </c:numRef>
          </c:cat>
          <c:val>
            <c:numRef>
              <c:f>Sheet1!$C$2:$C$6</c:f>
              <c:numCache>
                <c:formatCode>0.0</c:formatCode>
                <c:ptCount val="5"/>
                <c:pt idx="0">
                  <c:v>10.3</c:v>
                </c:pt>
                <c:pt idx="1">
                  <c:v>6.5</c:v>
                </c:pt>
                <c:pt idx="2">
                  <c:v>5.3</c:v>
                </c:pt>
                <c:pt idx="3">
                  <c:v>5.4</c:v>
                </c:pt>
                <c:pt idx="4">
                  <c:v>4.3</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Sheet1!$A$2:$A$6</c:f>
              <c:numCache>
                <c:formatCode>General</c:formatCode>
                <c:ptCount val="5"/>
                <c:pt idx="0">
                  <c:v>2004</c:v>
                </c:pt>
                <c:pt idx="1">
                  <c:v>2006</c:v>
                </c:pt>
                <c:pt idx="2">
                  <c:v>2008</c:v>
                </c:pt>
                <c:pt idx="3">
                  <c:v>2010</c:v>
                </c:pt>
                <c:pt idx="4">
                  <c:v>2012</c:v>
                </c:pt>
              </c:numCache>
            </c:numRef>
          </c:cat>
          <c:val>
            <c:numRef>
              <c:f>Sheet1!$D$2:$D$6</c:f>
              <c:numCache>
                <c:formatCode>0.0</c:formatCode>
                <c:ptCount val="5"/>
                <c:pt idx="0">
                  <c:v>7.6</c:v>
                </c:pt>
                <c:pt idx="1">
                  <c:v>6</c:v>
                </c:pt>
                <c:pt idx="2">
                  <c:v>3.7</c:v>
                </c:pt>
                <c:pt idx="3">
                  <c:v>3.4</c:v>
                </c:pt>
                <c:pt idx="4">
                  <c:v>4.3</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cat>
            <c:numRef>
              <c:f>Sheet1!$A$2:$A$6</c:f>
              <c:numCache>
                <c:formatCode>General</c:formatCode>
                <c:ptCount val="5"/>
                <c:pt idx="0">
                  <c:v>2004</c:v>
                </c:pt>
                <c:pt idx="1">
                  <c:v>2006</c:v>
                </c:pt>
                <c:pt idx="2">
                  <c:v>2008</c:v>
                </c:pt>
                <c:pt idx="3">
                  <c:v>2010</c:v>
                </c:pt>
                <c:pt idx="4">
                  <c:v>2012</c:v>
                </c:pt>
              </c:numCache>
            </c:numRef>
          </c:cat>
          <c:val>
            <c:numRef>
              <c:f>Sheet1!$E$2:$E$6</c:f>
              <c:numCache>
                <c:formatCode>0.0</c:formatCode>
                <c:ptCount val="5"/>
                <c:pt idx="0">
                  <c:v>9.4</c:v>
                </c:pt>
                <c:pt idx="1">
                  <c:v>5.9</c:v>
                </c:pt>
                <c:pt idx="2">
                  <c:v>4.2</c:v>
                </c:pt>
                <c:pt idx="3">
                  <c:v>4</c:v>
                </c:pt>
                <c:pt idx="4">
                  <c:v>5</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cat>
            <c:numRef>
              <c:f>Sheet1!$A$2:$A$6</c:f>
              <c:numCache>
                <c:formatCode>General</c:formatCode>
                <c:ptCount val="5"/>
                <c:pt idx="0">
                  <c:v>2004</c:v>
                </c:pt>
                <c:pt idx="1">
                  <c:v>2006</c:v>
                </c:pt>
                <c:pt idx="2">
                  <c:v>2008</c:v>
                </c:pt>
                <c:pt idx="3">
                  <c:v>2010</c:v>
                </c:pt>
                <c:pt idx="4">
                  <c:v>2012</c:v>
                </c:pt>
              </c:numCache>
            </c:numRef>
          </c:cat>
          <c:val>
            <c:numRef>
              <c:f>Sheet1!$F$2:$F$6</c:f>
              <c:numCache>
                <c:formatCode>0.0</c:formatCode>
                <c:ptCount val="5"/>
                <c:pt idx="0">
                  <c:v>16.399999999999999</c:v>
                </c:pt>
                <c:pt idx="1">
                  <c:v>6.8</c:v>
                </c:pt>
                <c:pt idx="2">
                  <c:v>6.7</c:v>
                </c:pt>
                <c:pt idx="3">
                  <c:v>5.5</c:v>
                </c:pt>
                <c:pt idx="4">
                  <c:v>4</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86861440"/>
        <c:axId val="186862976"/>
      </c:lineChart>
      <c:catAx>
        <c:axId val="1868614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862976"/>
        <c:crosses val="autoZero"/>
        <c:auto val="1"/>
        <c:lblAlgn val="ctr"/>
        <c:lblOffset val="100"/>
        <c:noMultiLvlLbl val="0"/>
      </c:catAx>
      <c:valAx>
        <c:axId val="186862976"/>
        <c:scaling>
          <c:orientation val="minMax"/>
          <c:max val="18"/>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adults exposed to second-hand smoke at home</a:t>
                </a:r>
                <a:endParaRPr lang="en-US" sz="1200" dirty="0">
                  <a:effectLst/>
                </a:endParaRPr>
              </a:p>
            </c:rich>
          </c:tx>
          <c:layout>
            <c:manualLayout>
              <c:xMode val="edge"/>
              <c:yMode val="edge"/>
              <c:x val="0"/>
              <c:y val="0.1137330970010004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861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9617574520694"/>
          <c:y val="2.9901636913127482E-2"/>
          <c:w val="0.86370203961380321"/>
          <c:h val="0.8670908508043319"/>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5"/>
            <c:invertIfNegative val="0"/>
            <c:bubble3D val="0"/>
            <c:spPr>
              <a:solidFill>
                <a:schemeClr val="accent4"/>
              </a:solidFill>
              <a:ln>
                <a:solidFill>
                  <a:schemeClr val="bg1">
                    <a:lumMod val="50000"/>
                  </a:schemeClr>
                </a:solidFill>
              </a:ln>
              <a:effectLst/>
            </c:spPr>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South Bronx (5)</c:v>
                </c:pt>
                <c:pt idx="1">
                  <c:v>Pelham - Throgs Neck (4)</c:v>
                </c:pt>
                <c:pt idx="2">
                  <c:v>Fordham - Bronx Pk (1)</c:v>
                </c:pt>
                <c:pt idx="3">
                  <c:v>Kingsbridge - Riverdale (2)</c:v>
                </c:pt>
                <c:pt idx="5">
                  <c:v>NYC Overall</c:v>
                </c:pt>
              </c:strCache>
            </c:strRef>
          </c:cat>
          <c:val>
            <c:numRef>
              <c:f>Sheet1!$B$2:$B$7</c:f>
              <c:numCache>
                <c:formatCode>General</c:formatCode>
                <c:ptCount val="6"/>
                <c:pt idx="0">
                  <c:v>9.4</c:v>
                </c:pt>
                <c:pt idx="1">
                  <c:v>7.1</c:v>
                </c:pt>
                <c:pt idx="2">
                  <c:v>6.6</c:v>
                </c:pt>
                <c:pt idx="3">
                  <c:v>1.5</c:v>
                </c:pt>
                <c:pt idx="5">
                  <c:v>4.9000000000000004</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86706944"/>
        <c:axId val="186869248"/>
      </c:barChart>
      <c:catAx>
        <c:axId val="1867069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6869248"/>
        <c:crosses val="autoZero"/>
        <c:auto val="1"/>
        <c:lblAlgn val="ctr"/>
        <c:lblOffset val="100"/>
        <c:noMultiLvlLbl val="0"/>
      </c:catAx>
      <c:valAx>
        <c:axId val="186869248"/>
        <c:scaling>
          <c:orientation val="minMax"/>
          <c:max val="1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adults exposed to second-hand smoke at home</a:t>
                </a:r>
                <a:endParaRPr lang="en-US" sz="1200" dirty="0">
                  <a:effectLst/>
                </a:endParaRPr>
              </a:p>
            </c:rich>
          </c:tx>
          <c:layout>
            <c:manualLayout>
              <c:xMode val="edge"/>
              <c:yMode val="edge"/>
              <c:x val="2.5320909166337821E-2"/>
              <c:y val="5.8050280287547357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706944"/>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959778676303E-2"/>
          <c:y val="2.74408298223307E-2"/>
          <c:w val="0.9161016528339363"/>
          <c:h val="0.80227015010216585"/>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5"/>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3EB3-429B-92F1-22227F7C55E2}"/>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dLbl>
              <c:idx val="2"/>
              <c:layout/>
              <c:tx>
                <c:rich>
                  <a:bodyPr/>
                  <a:lstStyle/>
                  <a:p>
                    <a:r>
                      <a:rPr lang="en-US" smtClean="0"/>
                      <a:t>4.1*</a:t>
                    </a:r>
                    <a:endParaRPr lang="en-US"/>
                  </a:p>
                </c:rich>
              </c:tx>
              <c:showLegendKey val="0"/>
              <c:showVal val="1"/>
              <c:showCatName val="0"/>
              <c:showSerName val="0"/>
              <c:showPercent val="0"/>
              <c:showBubbleSize val="0"/>
            </c:dLbl>
            <c:dLbl>
              <c:idx val="3"/>
              <c:layout/>
              <c:tx>
                <c:rich>
                  <a:bodyPr/>
                  <a:lstStyle/>
                  <a:p>
                    <a:r>
                      <a:rPr lang="en-US" smtClean="0"/>
                      <a:t>5.4*</a:t>
                    </a:r>
                    <a:endParaRPr lang="en-US"/>
                  </a:p>
                </c:rich>
              </c:tx>
              <c:showLegendKey val="0"/>
              <c:showVal val="1"/>
              <c:showCatName val="0"/>
              <c:showSerName val="0"/>
              <c:showPercent val="0"/>
              <c:showBubbleSize val="0"/>
            </c:dLbl>
            <c:dLbl>
              <c:idx val="4"/>
              <c:layout/>
              <c:tx>
                <c:rich>
                  <a:bodyPr/>
                  <a:lstStyle/>
                  <a:p>
                    <a:r>
                      <a:rPr lang="en-US" smtClean="0"/>
                      <a:t>0.4*</a:t>
                    </a:r>
                    <a:endParaRPr lang="en-US"/>
                  </a:p>
                </c:rich>
              </c:tx>
              <c:showLegendKey val="0"/>
              <c:showVal val="1"/>
              <c:showCatName val="0"/>
              <c:showSerName val="0"/>
              <c:showPercent val="0"/>
              <c:showBubbleSize val="0"/>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c:v>
                </c:pt>
                <c:pt idx="1">
                  <c:v>Brooklyn</c:v>
                </c:pt>
                <c:pt idx="2">
                  <c:v>Manhattan</c:v>
                </c:pt>
                <c:pt idx="3">
                  <c:v>Queens</c:v>
                </c:pt>
                <c:pt idx="4">
                  <c:v>Staten Island</c:v>
                </c:pt>
              </c:strCache>
            </c:strRef>
          </c:cat>
          <c:val>
            <c:numRef>
              <c:f>Sheet1!$B$2:$B$6</c:f>
              <c:numCache>
                <c:formatCode>General</c:formatCode>
                <c:ptCount val="5"/>
                <c:pt idx="0">
                  <c:v>9.9</c:v>
                </c:pt>
                <c:pt idx="1">
                  <c:v>5.7</c:v>
                </c:pt>
                <c:pt idx="2">
                  <c:v>4.0999999999999996</c:v>
                </c:pt>
                <c:pt idx="3">
                  <c:v>5.4</c:v>
                </c:pt>
                <c:pt idx="4">
                  <c:v>0.4</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87009280"/>
        <c:axId val="187027456"/>
      </c:barChart>
      <c:catAx>
        <c:axId val="187009280"/>
        <c:scaling>
          <c:orientation val="minMax"/>
        </c:scaling>
        <c:delete val="0"/>
        <c:axPos val="b"/>
        <c:numFmt formatCode="General" sourceLinked="0"/>
        <c:majorTickMark val="out"/>
        <c:minorTickMark val="none"/>
        <c:tickLblPos val="nextTo"/>
        <c:spPr>
          <a:ln>
            <a:solidFill>
              <a:schemeClr val="bg1">
                <a:lumMod val="50000"/>
              </a:schemeClr>
            </a:solidFill>
          </a:ln>
        </c:spPr>
        <c:crossAx val="187027456"/>
        <c:crosses val="autoZero"/>
        <c:auto val="1"/>
        <c:lblAlgn val="ctr"/>
        <c:lblOffset val="100"/>
        <c:noMultiLvlLbl val="0"/>
      </c:catAx>
      <c:valAx>
        <c:axId val="187027456"/>
        <c:scaling>
          <c:orientation val="minMax"/>
          <c:max val="12"/>
          <c:min val="0"/>
        </c:scaling>
        <c:delete val="0"/>
        <c:axPos val="l"/>
        <c:title>
          <c:tx>
            <c:rich>
              <a:bodyPr rot="-5400000" vert="horz"/>
              <a:lstStyle/>
              <a:p>
                <a:pPr>
                  <a:defRPr/>
                </a:pPr>
                <a:r>
                  <a:rPr lang="en-US" sz="1200" b="1" i="0" baseline="0" dirty="0">
                    <a:effectLst/>
                  </a:rPr>
                  <a:t>Percent </a:t>
                </a:r>
                <a:r>
                  <a:rPr lang="en-US" sz="1200" b="1" i="0" baseline="0" dirty="0" smtClean="0">
                    <a:effectLst/>
                  </a:rPr>
                  <a:t>of </a:t>
                </a:r>
                <a:r>
                  <a:rPr lang="en-US" sz="1200" b="1" i="0" baseline="0" dirty="0">
                    <a:effectLst/>
                  </a:rPr>
                  <a:t>children up to 12 years old </a:t>
                </a:r>
                <a:r>
                  <a:rPr lang="en-US" sz="1200" b="1" i="0" baseline="0" dirty="0" smtClean="0">
                    <a:effectLst/>
                  </a:rPr>
                  <a:t>who did not have a regular place to live in the past 12 months</a:t>
                </a:r>
                <a:endParaRPr lang="en-US" sz="1200" dirty="0">
                  <a:effectLst/>
                </a:endParaRPr>
              </a:p>
            </c:rich>
          </c:tx>
          <c:layout>
            <c:manualLayout>
              <c:xMode val="edge"/>
              <c:yMode val="edge"/>
              <c:x val="0"/>
              <c:y val="3.9615812876482116E-2"/>
            </c:manualLayout>
          </c:layout>
          <c:overlay val="0"/>
        </c:title>
        <c:numFmt formatCode="0" sourceLinked="0"/>
        <c:majorTickMark val="out"/>
        <c:minorTickMark val="none"/>
        <c:tickLblPos val="nextTo"/>
        <c:spPr>
          <a:ln>
            <a:solidFill>
              <a:schemeClr val="bg1">
                <a:lumMod val="50000"/>
              </a:schemeClr>
            </a:solidFill>
          </a:ln>
        </c:spPr>
        <c:crossAx val="187009280"/>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69400114141E-2"/>
          <c:y val="2.74408298223307E-2"/>
          <c:w val="0.93308289215321638"/>
          <c:h val="0.81372458842573892"/>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 </c:v>
                </c:pt>
                <c:pt idx="1">
                  <c:v>Brooklyn</c:v>
                </c:pt>
                <c:pt idx="2">
                  <c:v>Manhattan</c:v>
                </c:pt>
                <c:pt idx="3">
                  <c:v>Queens</c:v>
                </c:pt>
                <c:pt idx="4">
                  <c:v>Staten Island</c:v>
                </c:pt>
              </c:strCache>
            </c:strRef>
          </c:cat>
          <c:val>
            <c:numRef>
              <c:f>Sheet1!$B$2:$B$6</c:f>
              <c:numCache>
                <c:formatCode>General</c:formatCode>
                <c:ptCount val="5"/>
                <c:pt idx="0">
                  <c:v>12.1</c:v>
                </c:pt>
                <c:pt idx="1">
                  <c:v>10.7</c:v>
                </c:pt>
                <c:pt idx="2">
                  <c:v>5.4</c:v>
                </c:pt>
                <c:pt idx="3">
                  <c:v>9.4</c:v>
                </c:pt>
                <c:pt idx="4">
                  <c:v>3.7</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89761408"/>
        <c:axId val="189762944"/>
      </c:barChart>
      <c:catAx>
        <c:axId val="189761408"/>
        <c:scaling>
          <c:orientation val="minMax"/>
        </c:scaling>
        <c:delete val="0"/>
        <c:axPos val="b"/>
        <c:numFmt formatCode="General" sourceLinked="0"/>
        <c:majorTickMark val="out"/>
        <c:minorTickMark val="none"/>
        <c:tickLblPos val="nextTo"/>
        <c:spPr>
          <a:ln>
            <a:solidFill>
              <a:schemeClr val="bg1">
                <a:lumMod val="50000"/>
              </a:schemeClr>
            </a:solidFill>
          </a:ln>
        </c:spPr>
        <c:crossAx val="189762944"/>
        <c:crosses val="autoZero"/>
        <c:auto val="1"/>
        <c:lblAlgn val="ctr"/>
        <c:lblOffset val="100"/>
        <c:noMultiLvlLbl val="0"/>
      </c:catAx>
      <c:valAx>
        <c:axId val="189762944"/>
        <c:scaling>
          <c:orientation val="minMax"/>
          <c:max val="14"/>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414042"/>
                    </a:solidFill>
                    <a:latin typeface="+mj-lt"/>
                    <a:ea typeface="+mn-ea"/>
                    <a:cs typeface="+mn-cs"/>
                  </a:defRPr>
                </a:pPr>
                <a:r>
                  <a:rPr lang="en-US" sz="1200" b="1" i="0" baseline="0" dirty="0">
                    <a:effectLst/>
                  </a:rPr>
                  <a:t>Percent of </a:t>
                </a:r>
                <a:r>
                  <a:rPr lang="en-US" sz="1200" b="1" i="0" baseline="0" dirty="0" smtClean="0">
                    <a:effectLst/>
                  </a:rPr>
                  <a:t>households with crowding (&gt;1 person/room)</a:t>
                </a:r>
                <a:endParaRPr lang="en-US" sz="1200" dirty="0">
                  <a:effectLst/>
                </a:endParaRPr>
              </a:p>
            </c:rich>
          </c:tx>
          <c:layout>
            <c:manualLayout>
              <c:xMode val="edge"/>
              <c:yMode val="edge"/>
              <c:x val="0"/>
              <c:y val="5.0934728333238248E-2"/>
            </c:manualLayout>
          </c:layout>
          <c:overlay val="0"/>
        </c:title>
        <c:numFmt formatCode="0" sourceLinked="0"/>
        <c:majorTickMark val="out"/>
        <c:minorTickMark val="none"/>
        <c:tickLblPos val="nextTo"/>
        <c:spPr>
          <a:ln>
            <a:solidFill>
              <a:schemeClr val="bg1">
                <a:lumMod val="50000"/>
              </a:schemeClr>
            </a:solidFill>
          </a:ln>
        </c:spPr>
        <c:crossAx val="189761408"/>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0960228382025"/>
          <c:y val="2.9901636913127482E-2"/>
          <c:w val="0.86564980185736762"/>
          <c:h val="0.63233611705477222"/>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26"/>
            <c:invertIfNegative val="0"/>
            <c:bubble3D val="0"/>
            <c:spPr>
              <a:solidFill>
                <a:schemeClr val="accent4"/>
              </a:solidFill>
              <a:ln>
                <a:solidFill>
                  <a:schemeClr val="bg1">
                    <a:lumMod val="50000"/>
                  </a:schemeClr>
                </a:solidFill>
              </a:ln>
              <a:effectLst/>
            </c:spPr>
          </c:dPt>
          <c:cat>
            <c:strRef>
              <c:f>Sheet1!$A$2:$A$39</c:f>
              <c:strCache>
                <c:ptCount val="37"/>
                <c:pt idx="0">
                  <c:v>Fordham South</c:v>
                </c:pt>
                <c:pt idx="1">
                  <c:v>Mount Hope</c:v>
                </c:pt>
                <c:pt idx="2">
                  <c:v>Norwood</c:v>
                </c:pt>
                <c:pt idx="3">
                  <c:v>East Concourse-Concourse Village</c:v>
                </c:pt>
                <c:pt idx="4">
                  <c:v>West Concourse</c:v>
                </c:pt>
                <c:pt idx="5">
                  <c:v>Bedford Park-Fordham North</c:v>
                </c:pt>
                <c:pt idx="6">
                  <c:v>Belmont</c:v>
                </c:pt>
                <c:pt idx="7">
                  <c:v>Soundview-Bruckner</c:v>
                </c:pt>
                <c:pt idx="8">
                  <c:v>Highbridge</c:v>
                </c:pt>
                <c:pt idx="9">
                  <c:v>Morrisania-Melrose</c:v>
                </c:pt>
                <c:pt idx="10">
                  <c:v>Claremont-Bathgate</c:v>
                </c:pt>
                <c:pt idx="11">
                  <c:v>Van Cortlandt Village</c:v>
                </c:pt>
                <c:pt idx="12">
                  <c:v>West Farms-Bronx River</c:v>
                </c:pt>
                <c:pt idx="13">
                  <c:v>Crotona Park East</c:v>
                </c:pt>
                <c:pt idx="14">
                  <c:v>Longwood</c:v>
                </c:pt>
                <c:pt idx="15">
                  <c:v>Van Nest-Morris Park-Westchester Square</c:v>
                </c:pt>
                <c:pt idx="16">
                  <c:v>Kingsbridge Heights</c:v>
                </c:pt>
                <c:pt idx="17">
                  <c:v>University Heights-Morris Heights</c:v>
                </c:pt>
                <c:pt idx="18">
                  <c:v>Mott Haven-Port Morris</c:v>
                </c:pt>
                <c:pt idx="19">
                  <c:v>Hunts Point</c:v>
                </c:pt>
                <c:pt idx="20">
                  <c:v>East Tremont</c:v>
                </c:pt>
                <c:pt idx="21">
                  <c:v>Bronxdale</c:v>
                </c:pt>
                <c:pt idx="22">
                  <c:v>Melrose South-Mott Haven North</c:v>
                </c:pt>
                <c:pt idx="23">
                  <c:v>Westchester-Unionport</c:v>
                </c:pt>
                <c:pt idx="24">
                  <c:v>Williamsbridge-Olinville</c:v>
                </c:pt>
                <c:pt idx="25">
                  <c:v>Parkchester</c:v>
                </c:pt>
                <c:pt idx="26">
                  <c:v>NYC Overall</c:v>
                </c:pt>
                <c:pt idx="27">
                  <c:v>Pelham Parkway</c:v>
                </c:pt>
                <c:pt idx="28">
                  <c:v>Allerton-Pelham Gardens</c:v>
                </c:pt>
                <c:pt idx="29">
                  <c:v>Soundview-Castle Hill-Clason Point-Harding Park</c:v>
                </c:pt>
                <c:pt idx="30">
                  <c:v>Eastchester-Edenwald-Baychester</c:v>
                </c:pt>
                <c:pt idx="31">
                  <c:v>Woodlawn-Wakefield</c:v>
                </c:pt>
                <c:pt idx="32">
                  <c:v>Spuyten Duyvil-Kingsbridge</c:v>
                </c:pt>
                <c:pt idx="33">
                  <c:v>Co-op City</c:v>
                </c:pt>
                <c:pt idx="34">
                  <c:v>Pelham Bay-Country Club-City Island</c:v>
                </c:pt>
                <c:pt idx="35">
                  <c:v>Schuylerville-Throgs Neck-Edgewater Park</c:v>
                </c:pt>
                <c:pt idx="36">
                  <c:v>North Riverdale-Fieldston-Riverdale</c:v>
                </c:pt>
              </c:strCache>
            </c:strRef>
          </c:cat>
          <c:val>
            <c:numRef>
              <c:f>Sheet1!$B$2:$B$39</c:f>
              <c:numCache>
                <c:formatCode>0.0</c:formatCode>
                <c:ptCount val="38"/>
                <c:pt idx="0">
                  <c:v>19</c:v>
                </c:pt>
                <c:pt idx="1">
                  <c:v>18.100000000000001</c:v>
                </c:pt>
                <c:pt idx="2">
                  <c:v>17.899999999999999</c:v>
                </c:pt>
                <c:pt idx="3">
                  <c:v>17.399999999999999</c:v>
                </c:pt>
                <c:pt idx="4">
                  <c:v>17.3</c:v>
                </c:pt>
                <c:pt idx="5">
                  <c:v>16.600000000000001</c:v>
                </c:pt>
                <c:pt idx="6">
                  <c:v>16.399999999999999</c:v>
                </c:pt>
                <c:pt idx="7">
                  <c:v>16.100000000000001</c:v>
                </c:pt>
                <c:pt idx="8">
                  <c:v>15.7</c:v>
                </c:pt>
                <c:pt idx="9">
                  <c:v>15.6</c:v>
                </c:pt>
                <c:pt idx="10">
                  <c:v>15.5</c:v>
                </c:pt>
                <c:pt idx="11">
                  <c:v>15.2</c:v>
                </c:pt>
                <c:pt idx="12">
                  <c:v>14.6</c:v>
                </c:pt>
                <c:pt idx="13">
                  <c:v>14.2</c:v>
                </c:pt>
                <c:pt idx="14">
                  <c:v>14.1</c:v>
                </c:pt>
                <c:pt idx="15">
                  <c:v>13.8</c:v>
                </c:pt>
                <c:pt idx="16">
                  <c:v>13.5</c:v>
                </c:pt>
                <c:pt idx="17">
                  <c:v>13.3</c:v>
                </c:pt>
                <c:pt idx="18">
                  <c:v>13.2</c:v>
                </c:pt>
                <c:pt idx="19">
                  <c:v>12.9</c:v>
                </c:pt>
                <c:pt idx="20">
                  <c:v>12.6</c:v>
                </c:pt>
                <c:pt idx="21">
                  <c:v>12</c:v>
                </c:pt>
                <c:pt idx="22">
                  <c:v>11.5</c:v>
                </c:pt>
                <c:pt idx="23">
                  <c:v>11.3</c:v>
                </c:pt>
                <c:pt idx="24">
                  <c:v>10.3</c:v>
                </c:pt>
                <c:pt idx="25">
                  <c:v>10.1</c:v>
                </c:pt>
                <c:pt idx="26">
                  <c:v>9</c:v>
                </c:pt>
                <c:pt idx="27">
                  <c:v>8.3000000000000007</c:v>
                </c:pt>
                <c:pt idx="28">
                  <c:v>7.9</c:v>
                </c:pt>
                <c:pt idx="29">
                  <c:v>7.5</c:v>
                </c:pt>
                <c:pt idx="30">
                  <c:v>7.2</c:v>
                </c:pt>
                <c:pt idx="31">
                  <c:v>7.2</c:v>
                </c:pt>
                <c:pt idx="32">
                  <c:v>5.4</c:v>
                </c:pt>
                <c:pt idx="33">
                  <c:v>5.0999999999999996</c:v>
                </c:pt>
                <c:pt idx="34">
                  <c:v>3.9</c:v>
                </c:pt>
                <c:pt idx="35">
                  <c:v>3.6</c:v>
                </c:pt>
                <c:pt idx="36">
                  <c:v>3.5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89833600"/>
        <c:axId val="189835136"/>
      </c:barChart>
      <c:catAx>
        <c:axId val="1898336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189835136"/>
        <c:crosses val="autoZero"/>
        <c:auto val="1"/>
        <c:lblAlgn val="ctr"/>
        <c:lblOffset val="100"/>
        <c:noMultiLvlLbl val="0"/>
      </c:catAx>
      <c:valAx>
        <c:axId val="189835136"/>
        <c:scaling>
          <c:orientation val="minMax"/>
          <c:max val="20"/>
        </c:scaling>
        <c:delete val="0"/>
        <c:axPos val="l"/>
        <c:title>
          <c:tx>
            <c:rich>
              <a:bodyPr rot="-5400000" vert="horz"/>
              <a:lstStyle/>
              <a:p>
                <a:pPr>
                  <a:defRPr/>
                </a:pPr>
                <a:r>
                  <a:rPr lang="en-US" sz="1200" dirty="0"/>
                  <a:t>Percent of households with crowding </a:t>
                </a:r>
              </a:p>
              <a:p>
                <a:pPr>
                  <a:defRPr/>
                </a:pPr>
                <a:r>
                  <a:rPr lang="en-US" sz="1200" dirty="0"/>
                  <a:t>(&gt;1 person/room)</a:t>
                </a:r>
              </a:p>
            </c:rich>
          </c:tx>
          <c:layout>
            <c:manualLayout>
              <c:xMode val="edge"/>
              <c:yMode val="edge"/>
              <c:x val="2.6835711130168131E-2"/>
              <c:y val="6.6546589144475476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vert="horz"/>
          <a:lstStyle/>
          <a:p>
            <a:pPr>
              <a:defRPr sz="1000"/>
            </a:pPr>
            <a:endParaRPr lang="en-US"/>
          </a:p>
        </c:txPr>
        <c:crossAx val="18983360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69400114141E-2"/>
          <c:y val="2.74408298223307E-2"/>
          <c:w val="0.93308289215321638"/>
          <c:h val="0.81372458842573892"/>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 </c:v>
                </c:pt>
                <c:pt idx="1">
                  <c:v>Brooklyn</c:v>
                </c:pt>
                <c:pt idx="2">
                  <c:v>Manhattan</c:v>
                </c:pt>
                <c:pt idx="3">
                  <c:v>Queens</c:v>
                </c:pt>
                <c:pt idx="4">
                  <c:v>Staten Island</c:v>
                </c:pt>
              </c:strCache>
            </c:strRef>
          </c:cat>
          <c:val>
            <c:numRef>
              <c:f>Sheet1!$B$2:$B$6</c:f>
              <c:numCache>
                <c:formatCode>0.0</c:formatCode>
                <c:ptCount val="5"/>
                <c:pt idx="0">
                  <c:v>19</c:v>
                </c:pt>
                <c:pt idx="1">
                  <c:v>29.3</c:v>
                </c:pt>
                <c:pt idx="2">
                  <c:v>22.9</c:v>
                </c:pt>
                <c:pt idx="3">
                  <c:v>43.6</c:v>
                </c:pt>
                <c:pt idx="4">
                  <c:v>68.8</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90109184"/>
        <c:axId val="190110720"/>
      </c:barChart>
      <c:catAx>
        <c:axId val="190109184"/>
        <c:scaling>
          <c:orientation val="minMax"/>
        </c:scaling>
        <c:delete val="0"/>
        <c:axPos val="b"/>
        <c:numFmt formatCode="General" sourceLinked="0"/>
        <c:majorTickMark val="out"/>
        <c:minorTickMark val="none"/>
        <c:tickLblPos val="nextTo"/>
        <c:spPr>
          <a:ln>
            <a:solidFill>
              <a:schemeClr val="bg1">
                <a:lumMod val="50000"/>
              </a:schemeClr>
            </a:solidFill>
          </a:ln>
        </c:spPr>
        <c:crossAx val="190110720"/>
        <c:crosses val="autoZero"/>
        <c:auto val="1"/>
        <c:lblAlgn val="ctr"/>
        <c:lblOffset val="100"/>
        <c:noMultiLvlLbl val="0"/>
      </c:catAx>
      <c:valAx>
        <c:axId val="190110720"/>
        <c:scaling>
          <c:orientation val="minMax"/>
          <c:max val="70"/>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414042"/>
                    </a:solidFill>
                    <a:latin typeface="+mj-lt"/>
                    <a:ea typeface="+mn-ea"/>
                    <a:cs typeface="+mn-cs"/>
                  </a:defRPr>
                </a:pPr>
                <a:r>
                  <a:rPr lang="en-US" sz="1200" b="1" i="0" baseline="0" dirty="0">
                    <a:effectLst/>
                  </a:rPr>
                  <a:t>Percent of </a:t>
                </a:r>
                <a:r>
                  <a:rPr lang="en-US" sz="1200" b="1" i="0" baseline="0" dirty="0" smtClean="0">
                    <a:effectLst/>
                  </a:rPr>
                  <a:t>homes occupied by the owner</a:t>
                </a:r>
                <a:endParaRPr lang="en-US" sz="1200" dirty="0">
                  <a:effectLst/>
                </a:endParaRPr>
              </a:p>
            </c:rich>
          </c:tx>
          <c:layout>
            <c:manualLayout>
              <c:xMode val="edge"/>
              <c:yMode val="edge"/>
              <c:x val="0"/>
              <c:y val="0.13719077353334644"/>
            </c:manualLayout>
          </c:layout>
          <c:overlay val="0"/>
        </c:title>
        <c:numFmt formatCode="0" sourceLinked="0"/>
        <c:majorTickMark val="out"/>
        <c:minorTickMark val="none"/>
        <c:tickLblPos val="nextTo"/>
        <c:spPr>
          <a:ln>
            <a:solidFill>
              <a:schemeClr val="bg1">
                <a:lumMod val="50000"/>
              </a:schemeClr>
            </a:solidFill>
          </a:ln>
        </c:spPr>
        <c:crossAx val="190109184"/>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9881899660185E-2"/>
          <c:y val="2.9901636913127482E-2"/>
          <c:w val="0.90070952224152778"/>
          <c:h val="0.69229046259449867"/>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37"/>
            <c:invertIfNegative val="0"/>
            <c:bubble3D val="0"/>
            <c:spPr>
              <a:solidFill>
                <a:schemeClr val="accent4"/>
              </a:solidFill>
              <a:ln>
                <a:solidFill>
                  <a:schemeClr val="bg1">
                    <a:lumMod val="50000"/>
                  </a:schemeClr>
                </a:solidFill>
              </a:ln>
              <a:effectLst/>
            </c:spPr>
          </c:dPt>
          <c:dLbls>
            <c:dLbl>
              <c:idx val="0"/>
              <c:layout>
                <c:manualLayout>
                  <c:x val="7.7910489742577917E-3"/>
                  <c:y val="2.6169509183643193E-3"/>
                </c:manualLayout>
              </c:layout>
              <c:showLegendKey val="0"/>
              <c:showVal val="1"/>
              <c:showCatName val="0"/>
              <c:showSerName val="0"/>
              <c:showPercent val="0"/>
              <c:showBubbleSize val="0"/>
            </c:dLbl>
            <c:spPr>
              <a:noFill/>
              <a:ln>
                <a:noFill/>
              </a:ln>
              <a:effectLst/>
            </c:spPr>
            <c:txPr>
              <a:bodyPr rot="-5400000" vert="horz"/>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Sheet1!$A$2:$A$39</c:f>
              <c:strCache>
                <c:ptCount val="38"/>
                <c:pt idx="0">
                  <c:v>Allerton-Pelham Gardens</c:v>
                </c:pt>
                <c:pt idx="1">
                  <c:v>Schuylerville-Throgs Neck-Edgewater Park</c:v>
                </c:pt>
                <c:pt idx="2">
                  <c:v>North Riverdale-Fieldston-Riverdale</c:v>
                </c:pt>
                <c:pt idx="3">
                  <c:v>Woodlawn-Wakefield</c:v>
                </c:pt>
                <c:pt idx="4">
                  <c:v>Co-op City</c:v>
                </c:pt>
                <c:pt idx="5">
                  <c:v>Eastchester-Edenwald-Baychester</c:v>
                </c:pt>
                <c:pt idx="6">
                  <c:v>Pelham Bay-Country Club-City Island</c:v>
                </c:pt>
                <c:pt idx="7">
                  <c:v>Spuyten Duyvil-Kingsbridge</c:v>
                </c:pt>
                <c:pt idx="8">
                  <c:v>Williamsbridge-Olinville</c:v>
                </c:pt>
                <c:pt idx="9">
                  <c:v>Van Nest-Morris Park-Westchester Square</c:v>
                </c:pt>
                <c:pt idx="10">
                  <c:v>Soundview-Castle Hill-Clason Point-Harding Park</c:v>
                </c:pt>
                <c:pt idx="11">
                  <c:v>Westchester-Unionport</c:v>
                </c:pt>
                <c:pt idx="12">
                  <c:v>Pelham Parkway</c:v>
                </c:pt>
                <c:pt idx="13">
                  <c:v>Parkchester</c:v>
                </c:pt>
                <c:pt idx="14">
                  <c:v>Van Cortlandt Village</c:v>
                </c:pt>
                <c:pt idx="15">
                  <c:v>Soundview-Bruckner</c:v>
                </c:pt>
                <c:pt idx="16">
                  <c:v>West Farms-Bronx River</c:v>
                </c:pt>
                <c:pt idx="17">
                  <c:v>Bronxdale</c:v>
                </c:pt>
                <c:pt idx="18">
                  <c:v>Kingsbridge Heights</c:v>
                </c:pt>
                <c:pt idx="19">
                  <c:v>East Concourse-Concourse Village</c:v>
                </c:pt>
                <c:pt idx="20">
                  <c:v>Crotona Park East</c:v>
                </c:pt>
                <c:pt idx="21">
                  <c:v>Melrose South-Mott Haven North</c:v>
                </c:pt>
                <c:pt idx="22">
                  <c:v>Morrisania-Melrose</c:v>
                </c:pt>
                <c:pt idx="23">
                  <c:v>Longwood</c:v>
                </c:pt>
                <c:pt idx="24">
                  <c:v>East Tremont</c:v>
                </c:pt>
                <c:pt idx="25">
                  <c:v>Mott Haven-Port Morris</c:v>
                </c:pt>
                <c:pt idx="26">
                  <c:v>Hunts Point</c:v>
                </c:pt>
                <c:pt idx="27">
                  <c:v>Belmont</c:v>
                </c:pt>
                <c:pt idx="28">
                  <c:v>Claremont-Bathgate</c:v>
                </c:pt>
                <c:pt idx="29">
                  <c:v>Bedford Park-Fordham North</c:v>
                </c:pt>
                <c:pt idx="30">
                  <c:v>Highbridge</c:v>
                </c:pt>
                <c:pt idx="31">
                  <c:v>University Heights-Morris Heights</c:v>
                </c:pt>
                <c:pt idx="32">
                  <c:v>Norwood</c:v>
                </c:pt>
                <c:pt idx="33">
                  <c:v>Mount Hope</c:v>
                </c:pt>
                <c:pt idx="34">
                  <c:v>West Concourse</c:v>
                </c:pt>
                <c:pt idx="35">
                  <c:v>Fordham South</c:v>
                </c:pt>
                <c:pt idx="37">
                  <c:v>NYC Overall</c:v>
                </c:pt>
              </c:strCache>
            </c:strRef>
          </c:cat>
          <c:val>
            <c:numRef>
              <c:f>Sheet1!$B$2:$B$39</c:f>
              <c:numCache>
                <c:formatCode>0.0</c:formatCode>
                <c:ptCount val="38"/>
                <c:pt idx="0">
                  <c:v>56.3</c:v>
                </c:pt>
                <c:pt idx="1">
                  <c:v>51.3</c:v>
                </c:pt>
                <c:pt idx="2">
                  <c:v>50.2</c:v>
                </c:pt>
                <c:pt idx="3">
                  <c:v>46.5</c:v>
                </c:pt>
                <c:pt idx="4">
                  <c:v>39.700000000000003</c:v>
                </c:pt>
                <c:pt idx="5">
                  <c:v>38.700000000000003</c:v>
                </c:pt>
                <c:pt idx="6">
                  <c:v>38.700000000000003</c:v>
                </c:pt>
                <c:pt idx="7">
                  <c:v>36.5</c:v>
                </c:pt>
                <c:pt idx="8">
                  <c:v>28.7</c:v>
                </c:pt>
                <c:pt idx="9">
                  <c:v>28.3</c:v>
                </c:pt>
                <c:pt idx="10">
                  <c:v>27.8</c:v>
                </c:pt>
                <c:pt idx="11">
                  <c:v>25</c:v>
                </c:pt>
                <c:pt idx="12">
                  <c:v>23.6</c:v>
                </c:pt>
                <c:pt idx="13">
                  <c:v>22.8</c:v>
                </c:pt>
                <c:pt idx="14">
                  <c:v>16.7</c:v>
                </c:pt>
                <c:pt idx="15">
                  <c:v>15.3</c:v>
                </c:pt>
                <c:pt idx="16">
                  <c:v>13</c:v>
                </c:pt>
                <c:pt idx="17">
                  <c:v>12.3</c:v>
                </c:pt>
                <c:pt idx="18">
                  <c:v>12</c:v>
                </c:pt>
                <c:pt idx="19">
                  <c:v>11.8</c:v>
                </c:pt>
                <c:pt idx="20">
                  <c:v>9.6999999999999993</c:v>
                </c:pt>
                <c:pt idx="21">
                  <c:v>8.1</c:v>
                </c:pt>
                <c:pt idx="22">
                  <c:v>8</c:v>
                </c:pt>
                <c:pt idx="23">
                  <c:v>7.6</c:v>
                </c:pt>
                <c:pt idx="24">
                  <c:v>7.5</c:v>
                </c:pt>
                <c:pt idx="25">
                  <c:v>5.8</c:v>
                </c:pt>
                <c:pt idx="26">
                  <c:v>5.3</c:v>
                </c:pt>
                <c:pt idx="27">
                  <c:v>5.2</c:v>
                </c:pt>
                <c:pt idx="28">
                  <c:v>4.9000000000000004</c:v>
                </c:pt>
                <c:pt idx="29">
                  <c:v>4.7</c:v>
                </c:pt>
                <c:pt idx="30">
                  <c:v>4.7</c:v>
                </c:pt>
                <c:pt idx="31">
                  <c:v>4.2</c:v>
                </c:pt>
                <c:pt idx="32">
                  <c:v>4.0999999999999996</c:v>
                </c:pt>
                <c:pt idx="33">
                  <c:v>3.6</c:v>
                </c:pt>
                <c:pt idx="34">
                  <c:v>2.7</c:v>
                </c:pt>
                <c:pt idx="35">
                  <c:v>2.2999999999999998</c:v>
                </c:pt>
                <c:pt idx="37">
                  <c:v>31.8</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90273408"/>
        <c:axId val="190274176"/>
      </c:barChart>
      <c:catAx>
        <c:axId val="1902734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54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90274176"/>
        <c:crosses val="autoZero"/>
        <c:auto val="1"/>
        <c:lblAlgn val="ctr"/>
        <c:lblOffset val="100"/>
        <c:noMultiLvlLbl val="0"/>
      </c:catAx>
      <c:valAx>
        <c:axId val="190274176"/>
        <c:scaling>
          <c:orientation val="minMax"/>
          <c:max val="6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smtClean="0">
                    <a:effectLst/>
                  </a:rPr>
                  <a:t>Percent of homes occupied by the owner</a:t>
                </a:r>
                <a:endParaRPr lang="en-US" sz="1200" dirty="0">
                  <a:effectLst/>
                </a:endParaRPr>
              </a:p>
            </c:rich>
          </c:tx>
          <c:layout>
            <c:manualLayout>
              <c:xMode val="edge"/>
              <c:yMode val="edge"/>
              <c:x val="1.1209213914039309E-2"/>
              <c:y val="6.6546589144475476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0273408"/>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415262344543384E-2"/>
          <c:y val="5.2440939524500421E-2"/>
          <c:w val="0.90045171339563868"/>
          <c:h val="0.83816547047022205"/>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txPr>
              <a:bodyPr/>
              <a:lstStyle/>
              <a:p>
                <a:pPr>
                  <a:defRPr sz="1100"/>
                </a:pPr>
                <a:endParaRPr lang="en-US"/>
              </a:p>
            </c:txPr>
            <c:dLblPos val="t"/>
            <c:showLegendKey val="0"/>
            <c:showVal val="0"/>
            <c:showCatName val="0"/>
            <c:showSerName val="0"/>
            <c:showPercent val="0"/>
            <c:showBubbleSize val="0"/>
          </c:dLbls>
          <c:cat>
            <c:numRef>
              <c:f>Sheet1!$A$2:$A$8</c:f>
              <c:numCache>
                <c:formatCode>General</c:formatCode>
                <c:ptCount val="7"/>
                <c:pt idx="0">
                  <c:v>2005</c:v>
                </c:pt>
                <c:pt idx="1">
                  <c:v>2008</c:v>
                </c:pt>
                <c:pt idx="2">
                  <c:v>2010</c:v>
                </c:pt>
                <c:pt idx="3">
                  <c:v>2012</c:v>
                </c:pt>
                <c:pt idx="4">
                  <c:v>2014</c:v>
                </c:pt>
                <c:pt idx="5">
                  <c:v>2016</c:v>
                </c:pt>
                <c:pt idx="6">
                  <c:v>2017</c:v>
                </c:pt>
              </c:numCache>
            </c:numRef>
          </c:cat>
          <c:val>
            <c:numRef>
              <c:f>Sheet1!$B$2:$B$8</c:f>
              <c:numCache>
                <c:formatCode>0.0</c:formatCode>
                <c:ptCount val="7"/>
                <c:pt idx="0">
                  <c:v>31.429235599999998</c:v>
                </c:pt>
                <c:pt idx="1">
                  <c:v>30.713813000000002</c:v>
                </c:pt>
                <c:pt idx="2">
                  <c:v>33.715594100000004</c:v>
                </c:pt>
                <c:pt idx="3">
                  <c:v>34.186279800000001</c:v>
                </c:pt>
                <c:pt idx="4">
                  <c:v>33.7452398</c:v>
                </c:pt>
                <c:pt idx="5">
                  <c:v>31.923123799999999</c:v>
                </c:pt>
                <c:pt idx="6">
                  <c:v>33.715594100000004</c:v>
                </c:pt>
              </c:numCache>
            </c:numRef>
          </c:val>
          <c:smooth val="0"/>
        </c:ser>
        <c:ser>
          <c:idx val="1"/>
          <c:order val="1"/>
          <c:tx>
            <c:strRef>
              <c:f>Sheet1!$C$1</c:f>
              <c:strCache>
                <c:ptCount val="1"/>
                <c:pt idx="0">
                  <c:v>Rest of NYC</c:v>
                </c:pt>
              </c:strCache>
            </c:strRef>
          </c:tx>
          <c:spPr>
            <a:ln>
              <a:solidFill>
                <a:schemeClr val="bg2"/>
              </a:solidFill>
            </a:ln>
          </c:spPr>
          <c:marker>
            <c:spPr>
              <a:solidFill>
                <a:schemeClr val="bg2"/>
              </a:solidFill>
              <a:ln>
                <a:solidFill>
                  <a:schemeClr val="bg2"/>
                </a:solidFill>
              </a:ln>
            </c:spPr>
          </c:marker>
          <c:dLbls>
            <c:dLbl>
              <c:idx val="0"/>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txPr>
              <a:bodyPr/>
              <a:lstStyle/>
              <a:p>
                <a:pPr>
                  <a:defRPr sz="1100"/>
                </a:pPr>
                <a:endParaRPr lang="en-US"/>
              </a:p>
            </c:txPr>
            <c:dLblPos val="b"/>
            <c:showLegendKey val="0"/>
            <c:showVal val="0"/>
            <c:showCatName val="0"/>
            <c:showSerName val="0"/>
            <c:showPercent val="0"/>
            <c:showBubbleSize val="0"/>
          </c:dLbls>
          <c:cat>
            <c:numRef>
              <c:f>Sheet1!$A$2:$A$8</c:f>
              <c:numCache>
                <c:formatCode>General</c:formatCode>
                <c:ptCount val="7"/>
                <c:pt idx="0">
                  <c:v>2005</c:v>
                </c:pt>
                <c:pt idx="1">
                  <c:v>2008</c:v>
                </c:pt>
                <c:pt idx="2">
                  <c:v>2010</c:v>
                </c:pt>
                <c:pt idx="3">
                  <c:v>2012</c:v>
                </c:pt>
                <c:pt idx="4">
                  <c:v>2014</c:v>
                </c:pt>
                <c:pt idx="5">
                  <c:v>2016</c:v>
                </c:pt>
                <c:pt idx="6">
                  <c:v>2017</c:v>
                </c:pt>
              </c:numCache>
            </c:numRef>
          </c:cat>
          <c:val>
            <c:numRef>
              <c:f>Sheet1!$C$2:$C$8</c:f>
              <c:numCache>
                <c:formatCode>0.0</c:formatCode>
                <c:ptCount val="7"/>
                <c:pt idx="0">
                  <c:v>25.596783499999997</c:v>
                </c:pt>
                <c:pt idx="1">
                  <c:v>24.603144800000003</c:v>
                </c:pt>
                <c:pt idx="2">
                  <c:v>25.5232961</c:v>
                </c:pt>
                <c:pt idx="3">
                  <c:v>27.203778299999996</c:v>
                </c:pt>
                <c:pt idx="4">
                  <c:v>27.424369799999997</c:v>
                </c:pt>
                <c:pt idx="5">
                  <c:v>26.7482367</c:v>
                </c:pt>
                <c:pt idx="6">
                  <c:v>25.5232961</c:v>
                </c:pt>
              </c:numCache>
            </c:numRef>
          </c:val>
          <c:smooth val="0"/>
        </c:ser>
        <c:dLbls>
          <c:showLegendKey val="0"/>
          <c:showVal val="0"/>
          <c:showCatName val="0"/>
          <c:showSerName val="0"/>
          <c:showPercent val="0"/>
          <c:showBubbleSize val="0"/>
        </c:dLbls>
        <c:marker val="1"/>
        <c:smooth val="0"/>
        <c:axId val="190551168"/>
        <c:axId val="190825600"/>
      </c:lineChart>
      <c:dateAx>
        <c:axId val="190551168"/>
        <c:scaling>
          <c:orientation val="minMax"/>
        </c:scaling>
        <c:delete val="0"/>
        <c:axPos val="b"/>
        <c:numFmt formatCode="General" sourceLinked="1"/>
        <c:majorTickMark val="out"/>
        <c:minorTickMark val="none"/>
        <c:tickLblPos val="nextTo"/>
        <c:txPr>
          <a:bodyPr/>
          <a:lstStyle/>
          <a:p>
            <a:pPr>
              <a:defRPr sz="1200"/>
            </a:pPr>
            <a:endParaRPr lang="en-US"/>
          </a:p>
        </c:txPr>
        <c:crossAx val="190825600"/>
        <c:crosses val="autoZero"/>
        <c:auto val="0"/>
        <c:lblOffset val="100"/>
        <c:baseTimeUnit val="days"/>
      </c:dateAx>
      <c:valAx>
        <c:axId val="190825600"/>
        <c:scaling>
          <c:orientation val="minMax"/>
        </c:scaling>
        <c:delete val="0"/>
        <c:axPos val="l"/>
        <c:title>
          <c:tx>
            <c:rich>
              <a:bodyPr rot="-5400000" vert="horz"/>
              <a:lstStyle/>
              <a:p>
                <a:pPr>
                  <a:defRPr sz="1200"/>
                </a:pPr>
                <a:r>
                  <a:rPr lang="en-US" sz="1200" dirty="0" smtClean="0"/>
                  <a:t>Percent of residents with severe rental burden</a:t>
                </a:r>
                <a:endParaRPr lang="en-US" sz="1200" dirty="0"/>
              </a:p>
            </c:rich>
          </c:tx>
          <c:layout>
            <c:manualLayout>
              <c:xMode val="edge"/>
              <c:yMode val="edge"/>
              <c:x val="9.4353376282510139E-3"/>
              <c:y val="0.10413594370106916"/>
            </c:manualLayout>
          </c:layout>
          <c:overlay val="0"/>
        </c:title>
        <c:numFmt formatCode="0" sourceLinked="0"/>
        <c:majorTickMark val="out"/>
        <c:minorTickMark val="none"/>
        <c:tickLblPos val="nextTo"/>
        <c:txPr>
          <a:bodyPr/>
          <a:lstStyle/>
          <a:p>
            <a:pPr>
              <a:defRPr sz="1200"/>
            </a:pPr>
            <a:endParaRPr lang="en-US"/>
          </a:p>
        </c:txPr>
        <c:crossAx val="190551168"/>
        <c:crosses val="autoZero"/>
        <c:crossBetween val="between"/>
      </c:valAx>
    </c:plotArea>
    <c:legend>
      <c:legendPos val="t"/>
      <c:layout>
        <c:manualLayout>
          <c:xMode val="edge"/>
          <c:yMode val="edge"/>
          <c:x val="0.36063008911938782"/>
          <c:y val="3.5030810563306466E-2"/>
          <c:w val="0.2506733476497256"/>
          <c:h val="5.2120833423694994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24018763334914E-2"/>
          <c:y val="8.0350789484647758E-2"/>
          <c:w val="0.9100012805933807"/>
          <c:h val="0.79867037453651624"/>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5"/>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3EB3-429B-92F1-22227F7C55E2}"/>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3"/>
            <c:invertIfNegative val="0"/>
            <c:bubble3D val="0"/>
            <c:spPr>
              <a:solidFill>
                <a:schemeClr val="accent3"/>
              </a:solidFill>
              <a:ln>
                <a:solidFill>
                  <a:schemeClr val="bg1">
                    <a:lumMod val="50000"/>
                  </a:schemeClr>
                </a:solidFill>
              </a:ln>
            </c:spPr>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dLbl>
              <c:idx val="4"/>
              <c:layout/>
              <c:tx>
                <c:rich>
                  <a:bodyPr/>
                  <a:lstStyle/>
                  <a:p>
                    <a:r>
                      <a:rPr lang="en-US" dirty="0" smtClean="0"/>
                      <a:t>36.1</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Sheet1!$A$2:$A$15</c:f>
              <c:strCache>
                <c:ptCount val="14"/>
                <c:pt idx="0">
                  <c:v>Bronx</c:v>
                </c:pt>
                <c:pt idx="1">
                  <c:v>Brooklyn</c:v>
                </c:pt>
                <c:pt idx="2">
                  <c:v>Manhattan</c:v>
                </c:pt>
                <c:pt idx="3">
                  <c:v>Queens</c:v>
                </c:pt>
                <c:pt idx="4">
                  <c:v>Staten Island</c:v>
                </c:pt>
                <c:pt idx="7">
                  <c:v>Female</c:v>
                </c:pt>
                <c:pt idx="8">
                  <c:v>Male</c:v>
                </c:pt>
                <c:pt idx="10">
                  <c:v>Hispanic</c:v>
                </c:pt>
                <c:pt idx="11">
                  <c:v>Non-Hispanic Black</c:v>
                </c:pt>
                <c:pt idx="12">
                  <c:v>Non-Hispanic White</c:v>
                </c:pt>
                <c:pt idx="13">
                  <c:v>Asian</c:v>
                </c:pt>
              </c:strCache>
            </c:strRef>
          </c:cat>
          <c:val>
            <c:numRef>
              <c:f>Sheet1!$B$2:$B$15</c:f>
              <c:numCache>
                <c:formatCode>0.0</c:formatCode>
                <c:ptCount val="14"/>
                <c:pt idx="0">
                  <c:v>33.950469999999996</c:v>
                </c:pt>
                <c:pt idx="1">
                  <c:v>31.268610000000002</c:v>
                </c:pt>
                <c:pt idx="2">
                  <c:v>21.642959999999999</c:v>
                </c:pt>
                <c:pt idx="3">
                  <c:v>30.395030000000002</c:v>
                </c:pt>
                <c:pt idx="4">
                  <c:v>36.134319999999995</c:v>
                </c:pt>
                <c:pt idx="7">
                  <c:v>35.780290000000001</c:v>
                </c:pt>
                <c:pt idx="8">
                  <c:v>31.82583</c:v>
                </c:pt>
                <c:pt idx="10">
                  <c:v>35.647839999999995</c:v>
                </c:pt>
                <c:pt idx="11">
                  <c:v>31.424099999999999</c:v>
                </c:pt>
                <c:pt idx="12">
                  <c:v>25.96884</c:v>
                </c:pt>
                <c:pt idx="13">
                  <c:v>37.770409999999998</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202069888"/>
        <c:axId val="202071424"/>
      </c:barChart>
      <c:catAx>
        <c:axId val="202069888"/>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1100"/>
            </a:pPr>
            <a:endParaRPr lang="en-US"/>
          </a:p>
        </c:txPr>
        <c:crossAx val="202071424"/>
        <c:crosses val="autoZero"/>
        <c:auto val="1"/>
        <c:lblAlgn val="ctr"/>
        <c:lblOffset val="100"/>
        <c:noMultiLvlLbl val="0"/>
      </c:catAx>
      <c:valAx>
        <c:axId val="202071424"/>
        <c:scaling>
          <c:orientation val="minMax"/>
          <c:max val="40"/>
          <c:min val="0"/>
        </c:scaling>
        <c:delete val="0"/>
        <c:axPos val="l"/>
        <c:title>
          <c:tx>
            <c:rich>
              <a:bodyPr rot="-5400000" vert="horz"/>
              <a:lstStyle/>
              <a:p>
                <a:pPr>
                  <a:defRPr/>
                </a:pPr>
                <a:r>
                  <a:rPr lang="en-US" sz="1200" b="1" i="0" baseline="0" dirty="0" smtClean="0">
                    <a:effectLst/>
                  </a:rPr>
                  <a:t>Percent of residents with severe rental burden</a:t>
                </a:r>
                <a:endParaRPr lang="en-US" sz="1200" dirty="0">
                  <a:effectLst/>
                </a:endParaRPr>
              </a:p>
            </c:rich>
          </c:tx>
          <c:layout>
            <c:manualLayout>
              <c:xMode val="edge"/>
              <c:yMode val="edge"/>
              <c:x val="0"/>
              <c:y val="3.9615812876482116E-2"/>
            </c:manualLayout>
          </c:layout>
          <c:overlay val="0"/>
        </c:title>
        <c:numFmt formatCode="0" sourceLinked="0"/>
        <c:majorTickMark val="out"/>
        <c:minorTickMark val="none"/>
        <c:tickLblPos val="nextTo"/>
        <c:spPr>
          <a:ln>
            <a:solidFill>
              <a:schemeClr val="bg1">
                <a:lumMod val="50000"/>
              </a:schemeClr>
            </a:solidFill>
          </a:ln>
        </c:spPr>
        <c:crossAx val="202069888"/>
        <c:crossesAt val="1"/>
        <c:crossBetween val="between"/>
        <c:majorUnit val="20"/>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0959778676303E-2"/>
          <c:y val="2.74408298223307E-2"/>
          <c:w val="0.9161016528339363"/>
          <c:h val="0.80227015010216585"/>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1"/>
            <c:invertIfNegative val="0"/>
            <c:bubble3D val="0"/>
            <c:spPr>
              <a:solidFill>
                <a:schemeClr val="accent3"/>
              </a:solidFill>
              <a:ln>
                <a:solidFill>
                  <a:schemeClr val="bg1">
                    <a:lumMod val="50000"/>
                  </a:schemeClr>
                </a:solidFill>
              </a:ln>
            </c:spPr>
          </c:dPt>
          <c:dPt>
            <c:idx val="2"/>
            <c:invertIfNegative val="0"/>
            <c:bubble3D val="0"/>
            <c:spPr>
              <a:solidFill>
                <a:schemeClr val="accent3"/>
              </a:solidFill>
              <a:ln>
                <a:solidFill>
                  <a:schemeClr val="bg1">
                    <a:lumMod val="50000"/>
                  </a:schemeClr>
                </a:solidFill>
              </a:ln>
            </c:spPr>
          </c:dPt>
          <c:dPt>
            <c:idx val="3"/>
            <c:invertIfNegative val="0"/>
            <c:bubble3D val="0"/>
            <c:spPr>
              <a:solidFill>
                <a:schemeClr val="accent3"/>
              </a:solidFill>
              <a:ln>
                <a:solidFill>
                  <a:schemeClr val="bg1">
                    <a:lumMod val="50000"/>
                  </a:schemeClr>
                </a:solidFill>
              </a:ln>
            </c:spPr>
          </c:dPt>
          <c:dPt>
            <c:idx val="4"/>
            <c:invertIfNegative val="0"/>
            <c:bubble3D val="0"/>
            <c:spPr>
              <a:solidFill>
                <a:schemeClr val="accent3"/>
              </a:solidFill>
              <a:ln>
                <a:solidFill>
                  <a:schemeClr val="bg1">
                    <a:lumMod val="50000"/>
                  </a:schemeClr>
                </a:solidFill>
              </a:ln>
            </c:spPr>
          </c:dPt>
          <c:dPt>
            <c:idx val="5"/>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3-3EB3-429B-92F1-22227F7C55E2}"/>
              </c:ext>
            </c:extLst>
          </c:dPt>
          <c:dPt>
            <c:idx val="6"/>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showLegendKey val="0"/>
            <c:showVal val="1"/>
            <c:showCatName val="0"/>
            <c:showSerName val="0"/>
            <c:showPercent val="0"/>
            <c:showBubbleSize val="0"/>
            <c:showLeaderLines val="0"/>
          </c:dLbls>
          <c:cat>
            <c:strRef>
              <c:f>Sheet1!$A$2:$A$13</c:f>
              <c:strCache>
                <c:ptCount val="12"/>
                <c:pt idx="0">
                  <c:v>0-5</c:v>
                </c:pt>
                <c:pt idx="1">
                  <c:v>6-11</c:v>
                </c:pt>
                <c:pt idx="2">
                  <c:v>12-17</c:v>
                </c:pt>
                <c:pt idx="3">
                  <c:v>18-24</c:v>
                </c:pt>
                <c:pt idx="4">
                  <c:v>25-44</c:v>
                </c:pt>
                <c:pt idx="5">
                  <c:v>45-64</c:v>
                </c:pt>
                <c:pt idx="6">
                  <c:v>65+</c:v>
                </c:pt>
                <c:pt idx="8">
                  <c:v>Highest Poverty</c:v>
                </c:pt>
                <c:pt idx="9">
                  <c:v>High Poverty</c:v>
                </c:pt>
                <c:pt idx="10">
                  <c:v>Medium Poverty</c:v>
                </c:pt>
                <c:pt idx="11">
                  <c:v>Low Poverty</c:v>
                </c:pt>
              </c:strCache>
            </c:strRef>
          </c:cat>
          <c:val>
            <c:numRef>
              <c:f>Sheet1!$B$2:$B$13</c:f>
              <c:numCache>
                <c:formatCode>0.0</c:formatCode>
                <c:ptCount val="12"/>
                <c:pt idx="0">
                  <c:v>41.273320000000005</c:v>
                </c:pt>
                <c:pt idx="1">
                  <c:v>45.687090000000005</c:v>
                </c:pt>
                <c:pt idx="2">
                  <c:v>42.534579999999998</c:v>
                </c:pt>
                <c:pt idx="3">
                  <c:v>32.965949999999999</c:v>
                </c:pt>
                <c:pt idx="4">
                  <c:v>29.372900000000001</c:v>
                </c:pt>
                <c:pt idx="5">
                  <c:v>30.130279999999999</c:v>
                </c:pt>
                <c:pt idx="6">
                  <c:v>30.788510000000002</c:v>
                </c:pt>
                <c:pt idx="8">
                  <c:v>70.429490000000001</c:v>
                </c:pt>
                <c:pt idx="9">
                  <c:v>29.31589</c:v>
                </c:pt>
                <c:pt idx="10">
                  <c:v>3.5075299999999996</c:v>
                </c:pt>
                <c:pt idx="11">
                  <c:v>0.10468000000000001</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201168000"/>
        <c:axId val="201169536"/>
      </c:barChart>
      <c:catAx>
        <c:axId val="201168000"/>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sz="1100"/>
            </a:pPr>
            <a:endParaRPr lang="en-US"/>
          </a:p>
        </c:txPr>
        <c:crossAx val="201169536"/>
        <c:crosses val="autoZero"/>
        <c:auto val="1"/>
        <c:lblAlgn val="ctr"/>
        <c:lblOffset val="100"/>
        <c:noMultiLvlLbl val="0"/>
      </c:catAx>
      <c:valAx>
        <c:axId val="201169536"/>
        <c:scaling>
          <c:orientation val="minMax"/>
          <c:max val="80"/>
          <c:min val="0"/>
        </c:scaling>
        <c:delete val="0"/>
        <c:axPos val="l"/>
        <c:title>
          <c:tx>
            <c:rich>
              <a:bodyPr rot="-5400000" vert="horz"/>
              <a:lstStyle/>
              <a:p>
                <a:pPr>
                  <a:defRPr/>
                </a:pPr>
                <a:r>
                  <a:rPr lang="en-US" sz="1200" b="1" i="0" baseline="0" dirty="0" smtClean="0">
                    <a:effectLst/>
                  </a:rPr>
                  <a:t>Percent of residents with severe rental burden</a:t>
                </a:r>
                <a:endParaRPr lang="en-US" sz="1200" dirty="0">
                  <a:effectLst/>
                </a:endParaRPr>
              </a:p>
            </c:rich>
          </c:tx>
          <c:layout>
            <c:manualLayout>
              <c:xMode val="edge"/>
              <c:yMode val="edge"/>
              <c:x val="7.0921985815602835E-3"/>
              <c:y val="7.6652918385201843E-2"/>
            </c:manualLayout>
          </c:layout>
          <c:overlay val="0"/>
        </c:title>
        <c:numFmt formatCode="0" sourceLinked="0"/>
        <c:majorTickMark val="out"/>
        <c:minorTickMark val="none"/>
        <c:tickLblPos val="nextTo"/>
        <c:spPr>
          <a:ln>
            <a:solidFill>
              <a:schemeClr val="bg1">
                <a:lumMod val="50000"/>
              </a:schemeClr>
            </a:solidFill>
          </a:ln>
        </c:spPr>
        <c:crossAx val="201168000"/>
        <c:crossesAt val="1"/>
        <c:crossBetween val="between"/>
        <c:majorUnit val="20"/>
      </c:valAx>
    </c:plotArea>
    <c:plotVisOnly val="1"/>
    <c:dispBlanksAs val="gap"/>
    <c:showDLblsOverMax val="0"/>
  </c:chart>
  <c:txPr>
    <a:bodyPr/>
    <a:lstStyle/>
    <a:p>
      <a:pPr>
        <a:defRPr sz="1200">
          <a:latin typeface="+mj-lt"/>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85229398377439E-2"/>
          <c:y val="9.4029333256864217E-2"/>
          <c:w val="0.90101804372581251"/>
          <c:h val="0.82423708525951611"/>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7477019504772169E-2"/>
                  <c:y val="-1.0186968981682105E-2"/>
                </c:manualLayout>
              </c:layout>
              <c:showLegendKey val="0"/>
              <c:showVal val="1"/>
              <c:showCatName val="0"/>
              <c:showSerName val="0"/>
              <c:showPercent val="0"/>
              <c:showBubbleSize val="0"/>
            </c:dLbl>
            <c:dLbl>
              <c:idx val="11"/>
              <c:layout>
                <c:manualLayout>
                  <c:x val="-6.940188797180032E-3"/>
                  <c:y val="0"/>
                </c:manualLayout>
              </c:layout>
              <c:showLegendKey val="0"/>
              <c:showVal val="1"/>
              <c:showCatName val="0"/>
              <c:showSerName val="0"/>
              <c:showPercent val="0"/>
              <c:showBubbleSize val="0"/>
            </c:dLbl>
            <c:showLegendKey val="0"/>
            <c:showVal val="0"/>
            <c:showCatName val="0"/>
            <c:showSerName val="0"/>
            <c:showPercent val="0"/>
            <c:showBubbleSize val="0"/>
          </c:dLbls>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0.0</c:formatCode>
                <c:ptCount val="12"/>
                <c:pt idx="0">
                  <c:v>2.6</c:v>
                </c:pt>
                <c:pt idx="1">
                  <c:v>2.1</c:v>
                </c:pt>
                <c:pt idx="2">
                  <c:v>2</c:v>
                </c:pt>
                <c:pt idx="3">
                  <c:v>1.5</c:v>
                </c:pt>
                <c:pt idx="4">
                  <c:v>1.5</c:v>
                </c:pt>
                <c:pt idx="5">
                  <c:v>1.4</c:v>
                </c:pt>
                <c:pt idx="6">
                  <c:v>1.1000000000000001</c:v>
                </c:pt>
                <c:pt idx="7">
                  <c:v>1.2</c:v>
                </c:pt>
                <c:pt idx="8">
                  <c:v>1.1000000000000001</c:v>
                </c:pt>
                <c:pt idx="9">
                  <c:v>1.1000000000000001</c:v>
                </c:pt>
                <c:pt idx="10">
                  <c:v>1</c:v>
                </c:pt>
                <c:pt idx="11">
                  <c:v>1.2</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0.0</c:formatCode>
                <c:ptCount val="12"/>
                <c:pt idx="0">
                  <c:v>4.2</c:v>
                </c:pt>
                <c:pt idx="1">
                  <c:v>4</c:v>
                </c:pt>
                <c:pt idx="2">
                  <c:v>3.1</c:v>
                </c:pt>
                <c:pt idx="3">
                  <c:v>2.5</c:v>
                </c:pt>
                <c:pt idx="4">
                  <c:v>2.2999999999999998</c:v>
                </c:pt>
                <c:pt idx="5">
                  <c:v>2.1</c:v>
                </c:pt>
                <c:pt idx="6">
                  <c:v>1.5</c:v>
                </c:pt>
                <c:pt idx="7">
                  <c:v>1.3</c:v>
                </c:pt>
                <c:pt idx="8">
                  <c:v>1.2</c:v>
                </c:pt>
                <c:pt idx="9">
                  <c:v>1.4</c:v>
                </c:pt>
                <c:pt idx="10">
                  <c:v>1.3</c:v>
                </c:pt>
                <c:pt idx="11">
                  <c:v>1.2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0.0</c:formatCode>
                <c:ptCount val="12"/>
                <c:pt idx="0">
                  <c:v>1.9</c:v>
                </c:pt>
                <c:pt idx="1">
                  <c:v>2.1</c:v>
                </c:pt>
                <c:pt idx="2">
                  <c:v>1.2</c:v>
                </c:pt>
                <c:pt idx="3">
                  <c:v>1.3</c:v>
                </c:pt>
                <c:pt idx="4">
                  <c:v>0.9</c:v>
                </c:pt>
                <c:pt idx="5">
                  <c:v>1</c:v>
                </c:pt>
                <c:pt idx="6">
                  <c:v>1.1000000000000001</c:v>
                </c:pt>
                <c:pt idx="7">
                  <c:v>0.7</c:v>
                </c:pt>
                <c:pt idx="8">
                  <c:v>0.7</c:v>
                </c:pt>
                <c:pt idx="9">
                  <c:v>0.5</c:v>
                </c:pt>
                <c:pt idx="10">
                  <c:v>0.5</c:v>
                </c:pt>
                <c:pt idx="11">
                  <c:v>0.6</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0.0</c:formatCode>
                <c:ptCount val="12"/>
                <c:pt idx="0">
                  <c:v>3.5</c:v>
                </c:pt>
                <c:pt idx="1">
                  <c:v>3</c:v>
                </c:pt>
                <c:pt idx="2">
                  <c:v>2.4</c:v>
                </c:pt>
                <c:pt idx="3">
                  <c:v>1.8</c:v>
                </c:pt>
                <c:pt idx="4">
                  <c:v>1.6</c:v>
                </c:pt>
                <c:pt idx="5">
                  <c:v>1.7</c:v>
                </c:pt>
                <c:pt idx="6">
                  <c:v>1.4</c:v>
                </c:pt>
                <c:pt idx="7">
                  <c:v>1.3</c:v>
                </c:pt>
                <c:pt idx="8">
                  <c:v>0.9</c:v>
                </c:pt>
                <c:pt idx="9">
                  <c:v>1.1000000000000001</c:v>
                </c:pt>
                <c:pt idx="10">
                  <c:v>1</c:v>
                </c:pt>
                <c:pt idx="11">
                  <c:v>0.9</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Sheet1!$F$2:$F$13</c:f>
              <c:numCache>
                <c:formatCode>0.0</c:formatCode>
                <c:ptCount val="12"/>
                <c:pt idx="0">
                  <c:v>2.5</c:v>
                </c:pt>
                <c:pt idx="1">
                  <c:v>2.2000000000000002</c:v>
                </c:pt>
                <c:pt idx="2">
                  <c:v>2.1</c:v>
                </c:pt>
                <c:pt idx="3">
                  <c:v>1.6</c:v>
                </c:pt>
                <c:pt idx="4">
                  <c:v>1.5</c:v>
                </c:pt>
                <c:pt idx="5">
                  <c:v>0.6</c:v>
                </c:pt>
                <c:pt idx="6">
                  <c:v>0.9</c:v>
                </c:pt>
                <c:pt idx="7">
                  <c:v>0.8</c:v>
                </c:pt>
                <c:pt idx="8">
                  <c:v>0.7</c:v>
                </c:pt>
                <c:pt idx="9">
                  <c:v>0.6</c:v>
                </c:pt>
                <c:pt idx="10">
                  <c:v>0.7</c:v>
                </c:pt>
                <c:pt idx="11">
                  <c:v>0.8</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74891008"/>
        <c:axId val="174892544"/>
      </c:lineChart>
      <c:catAx>
        <c:axId val="1748910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892544"/>
        <c:crosses val="autoZero"/>
        <c:auto val="1"/>
        <c:lblAlgn val="ctr"/>
        <c:lblOffset val="100"/>
        <c:noMultiLvlLbl val="0"/>
      </c:catAx>
      <c:valAx>
        <c:axId val="174892544"/>
        <c:scaling>
          <c:orientation val="minMax"/>
          <c:max val="5"/>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smtClean="0">
                    <a:effectLst/>
                  </a:rPr>
                  <a:t>Rate of elevated blood lead levels among children less than 6 years old tested per 1,000</a:t>
                </a:r>
                <a:endParaRPr lang="en-US" sz="1200" dirty="0">
                  <a:effectLst/>
                </a:endParaRPr>
              </a:p>
            </c:rich>
          </c:tx>
          <c:layout>
            <c:manualLayout>
              <c:xMode val="edge"/>
              <c:yMode val="edge"/>
              <c:x val="2.7760755188720129E-3"/>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891008"/>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91812920975234E-2"/>
          <c:y val="3.5052187632744702E-2"/>
          <c:w val="0.88752695822660721"/>
          <c:h val="0.86735781260631084"/>
        </c:manualLayout>
      </c:layout>
      <c:barChart>
        <c:barDir val="col"/>
        <c:grouping val="clustered"/>
        <c:varyColors val="0"/>
        <c:ser>
          <c:idx val="0"/>
          <c:order val="0"/>
          <c:tx>
            <c:strRef>
              <c:f>Sheet1!$B$1</c:f>
              <c:strCache>
                <c:ptCount val="1"/>
                <c:pt idx="0">
                  <c:v>Bronx</c:v>
                </c:pt>
              </c:strCache>
            </c:strRef>
          </c:tx>
          <c:spPr>
            <a:solidFill>
              <a:schemeClr val="bg2"/>
            </a:solidFill>
            <a:ln>
              <a:solidFill>
                <a:schemeClr val="bg1">
                  <a:lumMod val="50000"/>
                </a:schemeClr>
              </a:solidFill>
            </a:ln>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Sheet1!$A$2:$A$11</c:f>
              <c:strCache>
                <c:ptCount val="10"/>
                <c:pt idx="0">
                  <c:v>3707
(CD 5)</c:v>
                </c:pt>
                <c:pt idx="1">
                  <c:v>3708
(CD 4)</c:v>
                </c:pt>
                <c:pt idx="2">
                  <c:v>3705
(CD 3 &amp; 6)</c:v>
                </c:pt>
                <c:pt idx="3">
                  <c:v>3706
(CD 7)</c:v>
                </c:pt>
                <c:pt idx="4">
                  <c:v>3709
(CD 9)</c:v>
                </c:pt>
                <c:pt idx="5">
                  <c:v>3702
(CD 12)</c:v>
                </c:pt>
                <c:pt idx="6">
                  <c:v>3710
(CD 1 &amp; 2)</c:v>
                </c:pt>
                <c:pt idx="7">
                  <c:v>3704
(CD 11)</c:v>
                </c:pt>
                <c:pt idx="8">
                  <c:v>3701
(CD 8)</c:v>
                </c:pt>
                <c:pt idx="9">
                  <c:v>3703
(CD 10)</c:v>
                </c:pt>
              </c:strCache>
            </c:strRef>
          </c:cat>
          <c:val>
            <c:numRef>
              <c:f>Sheet1!$B$2:$B$11</c:f>
              <c:numCache>
                <c:formatCode>0.0</c:formatCode>
                <c:ptCount val="10"/>
                <c:pt idx="0">
                  <c:v>40.464840000000002</c:v>
                </c:pt>
                <c:pt idx="1">
                  <c:v>36.572179999999996</c:v>
                </c:pt>
                <c:pt idx="2">
                  <c:v>35.844730000000006</c:v>
                </c:pt>
                <c:pt idx="3">
                  <c:v>34.98236</c:v>
                </c:pt>
                <c:pt idx="4">
                  <c:v>34.727609999999999</c:v>
                </c:pt>
                <c:pt idx="5">
                  <c:v>34.715560000000004</c:v>
                </c:pt>
                <c:pt idx="6">
                  <c:v>32.444360000000003</c:v>
                </c:pt>
                <c:pt idx="7">
                  <c:v>29.60744</c:v>
                </c:pt>
                <c:pt idx="8">
                  <c:v>27.533439999999999</c:v>
                </c:pt>
                <c:pt idx="9">
                  <c:v>22.475380000000001</c:v>
                </c:pt>
              </c:numCache>
            </c:numRef>
          </c:val>
        </c:ser>
        <c:dLbls>
          <c:showLegendKey val="0"/>
          <c:showVal val="0"/>
          <c:showCatName val="0"/>
          <c:showSerName val="0"/>
          <c:showPercent val="0"/>
          <c:showBubbleSize val="0"/>
        </c:dLbls>
        <c:gapWidth val="90"/>
        <c:axId val="201456256"/>
        <c:axId val="201937280"/>
      </c:barChart>
      <c:catAx>
        <c:axId val="201456256"/>
        <c:scaling>
          <c:orientation val="minMax"/>
        </c:scaling>
        <c:delete val="0"/>
        <c:axPos val="b"/>
        <c:numFmt formatCode="General" sourceLinked="1"/>
        <c:majorTickMark val="out"/>
        <c:minorTickMark val="none"/>
        <c:tickLblPos val="nextTo"/>
        <c:txPr>
          <a:bodyPr/>
          <a:lstStyle/>
          <a:p>
            <a:pPr>
              <a:defRPr sz="1100"/>
            </a:pPr>
            <a:endParaRPr lang="en-US"/>
          </a:p>
        </c:txPr>
        <c:crossAx val="201937280"/>
        <c:crosses val="autoZero"/>
        <c:auto val="1"/>
        <c:lblAlgn val="ctr"/>
        <c:lblOffset val="100"/>
        <c:noMultiLvlLbl val="0"/>
      </c:catAx>
      <c:valAx>
        <c:axId val="201937280"/>
        <c:scaling>
          <c:orientation val="minMax"/>
        </c:scaling>
        <c:delete val="0"/>
        <c:axPos val="l"/>
        <c:title>
          <c:tx>
            <c:rich>
              <a:bodyPr rot="-5400000" vert="horz"/>
              <a:lstStyle/>
              <a:p>
                <a:pPr>
                  <a:defRPr sz="1200"/>
                </a:pPr>
                <a:r>
                  <a:rPr lang="en-US" sz="1200" dirty="0" smtClean="0"/>
                  <a:t>Percent with severe rental burden by PUMA</a:t>
                </a:r>
                <a:r>
                  <a:rPr lang="en-US" sz="1200" baseline="0" dirty="0" smtClean="0"/>
                  <a:t> </a:t>
                </a:r>
                <a:endParaRPr lang="en-US" sz="1200" dirty="0"/>
              </a:p>
            </c:rich>
          </c:tx>
          <c:layout>
            <c:manualLayout>
              <c:xMode val="edge"/>
              <c:yMode val="edge"/>
              <c:x val="4.2617714954305396E-3"/>
              <c:y val="0.12992201277291393"/>
            </c:manualLayout>
          </c:layout>
          <c:overlay val="0"/>
        </c:title>
        <c:numFmt formatCode="0" sourceLinked="0"/>
        <c:majorTickMark val="out"/>
        <c:minorTickMark val="none"/>
        <c:tickLblPos val="nextTo"/>
        <c:txPr>
          <a:bodyPr/>
          <a:lstStyle/>
          <a:p>
            <a:pPr>
              <a:defRPr sz="1100"/>
            </a:pPr>
            <a:endParaRPr lang="en-US"/>
          </a:p>
        </c:txPr>
        <c:crossAx val="201456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3131060013622071"/>
          <c:h val="0.85252972079648792"/>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8"/>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Fordham - Bronx Pk (2)</c:v>
                </c:pt>
                <c:pt idx="1">
                  <c:v>Northeast Bronx (6)</c:v>
                </c:pt>
                <c:pt idx="2">
                  <c:v>Crotona - Tremont (1)</c:v>
                </c:pt>
                <c:pt idx="3">
                  <c:v>Hunts Point - Mott Haven (4)</c:v>
                </c:pt>
                <c:pt idx="4">
                  <c:v>Pelham - Throgs Neck (7)</c:v>
                </c:pt>
                <c:pt idx="5">
                  <c:v>High Bridge - Morrisania (3)</c:v>
                </c:pt>
                <c:pt idx="6">
                  <c:v>Kingsbridge - Riverdale (5)</c:v>
                </c:pt>
                <c:pt idx="8">
                  <c:v>NYC Overall</c:v>
                </c:pt>
              </c:strCache>
            </c:strRef>
          </c:cat>
          <c:val>
            <c:numRef>
              <c:f>Sheet1!$B$2:$B$10</c:f>
              <c:numCache>
                <c:formatCode>0.0</c:formatCode>
                <c:ptCount val="9"/>
                <c:pt idx="0">
                  <c:v>2</c:v>
                </c:pt>
                <c:pt idx="1">
                  <c:v>1.9</c:v>
                </c:pt>
                <c:pt idx="2">
                  <c:v>1.4</c:v>
                </c:pt>
                <c:pt idx="3">
                  <c:v>1.3</c:v>
                </c:pt>
                <c:pt idx="4">
                  <c:v>0.6</c:v>
                </c:pt>
                <c:pt idx="5">
                  <c:v>0.5</c:v>
                </c:pt>
                <c:pt idx="6">
                  <c:v>0.4</c:v>
                </c:pt>
                <c:pt idx="8">
                  <c:v>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4918272"/>
        <c:axId val="174920064"/>
      </c:barChart>
      <c:catAx>
        <c:axId val="1749182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74920064"/>
        <c:crosses val="autoZero"/>
        <c:auto val="1"/>
        <c:lblAlgn val="ctr"/>
        <c:lblOffset val="100"/>
        <c:noMultiLvlLbl val="0"/>
      </c:catAx>
      <c:valAx>
        <c:axId val="174920064"/>
        <c:scaling>
          <c:orientation val="minMax"/>
          <c:max val="2.200000000000000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smtClean="0">
                    <a:effectLst/>
                  </a:rPr>
                  <a:t>Rate of elevated blood lead levels among children less than 6 years old tested per 1,000</a:t>
                </a:r>
                <a:endParaRPr lang="en-US" sz="1200" dirty="0">
                  <a:effectLst/>
                </a:endParaRPr>
              </a:p>
            </c:rich>
          </c:tx>
          <c:layout>
            <c:manualLayout>
              <c:xMode val="edge"/>
              <c:yMode val="edge"/>
              <c:x val="3.7007482627724513E-2"/>
              <c:y val="6.3168215446532797E-2"/>
            </c:manualLayout>
          </c:layout>
          <c:overlay val="0"/>
          <c:spPr>
            <a:noFill/>
            <a:ln>
              <a:noFill/>
            </a:ln>
            <a:effectLst/>
          </c:spPr>
        </c:title>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91827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2.8188188280446405E-2"/>
          <c:w val="0.89268981716919649"/>
          <c:h val="0.91554565027591217"/>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1999</c:v>
                </c:pt>
                <c:pt idx="1">
                  <c:v>2002</c:v>
                </c:pt>
                <c:pt idx="2">
                  <c:v>2005</c:v>
                </c:pt>
                <c:pt idx="3">
                  <c:v>2008</c:v>
                </c:pt>
                <c:pt idx="4">
                  <c:v>2011</c:v>
                </c:pt>
                <c:pt idx="5">
                  <c:v>2014</c:v>
                </c:pt>
              </c:numCache>
            </c:numRef>
          </c:cat>
          <c:val>
            <c:numRef>
              <c:f>Sheet1!$B$2:$B$7</c:f>
              <c:numCache>
                <c:formatCode>0.0</c:formatCode>
                <c:ptCount val="6"/>
                <c:pt idx="0">
                  <c:v>28.7</c:v>
                </c:pt>
                <c:pt idx="1">
                  <c:v>34.1</c:v>
                </c:pt>
                <c:pt idx="2">
                  <c:v>34.6</c:v>
                </c:pt>
                <c:pt idx="3">
                  <c:v>36</c:v>
                </c:pt>
                <c:pt idx="4">
                  <c:v>33.1</c:v>
                </c:pt>
                <c:pt idx="5">
                  <c:v>29.5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8581430874571993E-2"/>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CAE-49CA-A0BC-3FE7B48D0691}"/>
                </c:ext>
              </c:extLst>
            </c:dLbl>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FB-40D0-865E-909D22CA772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Sheet1!$C$2:$C$7</c:f>
              <c:numCache>
                <c:formatCode>0.0</c:formatCode>
                <c:ptCount val="6"/>
                <c:pt idx="0">
                  <c:v>26.3</c:v>
                </c:pt>
                <c:pt idx="1">
                  <c:v>27.8</c:v>
                </c:pt>
                <c:pt idx="2">
                  <c:v>25.8</c:v>
                </c:pt>
                <c:pt idx="3">
                  <c:v>26.3</c:v>
                </c:pt>
                <c:pt idx="4">
                  <c:v>28.6</c:v>
                </c:pt>
                <c:pt idx="5">
                  <c:v>23.3</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8581430874571993E-2"/>
                  <c:y val="-5.093484490841005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CAE-49CA-A0BC-3FE7B48D0691}"/>
                </c:ext>
              </c:extLst>
            </c:dLbl>
            <c:dLbl>
              <c:idx val="5"/>
              <c:layout>
                <c:manualLayout>
                  <c:x val="-2.776075518871911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318-4BFA-A0F1-791CEEAC0D98}"/>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Sheet1!$D$2:$D$7</c:f>
              <c:numCache>
                <c:formatCode>0.0</c:formatCode>
                <c:ptCount val="6"/>
                <c:pt idx="0">
                  <c:v>21.6</c:v>
                </c:pt>
                <c:pt idx="1">
                  <c:v>21.7</c:v>
                </c:pt>
                <c:pt idx="2">
                  <c:v>22.5</c:v>
                </c:pt>
                <c:pt idx="3">
                  <c:v>19.899999999999999</c:v>
                </c:pt>
                <c:pt idx="4">
                  <c:v>21.1</c:v>
                </c:pt>
                <c:pt idx="5">
                  <c:v>13.9</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dLbls>
            <c:dLbl>
              <c:idx val="0"/>
              <c:layout>
                <c:manualLayout>
                  <c:x val="-4.8581321580260226E-2"/>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318-4BFA-A0F1-791CEEAC0D98}"/>
                </c:ext>
              </c:extLst>
            </c:dLbl>
            <c:dLbl>
              <c:idx val="5"/>
              <c:layout>
                <c:manualLayout>
                  <c:x val="-4.1641132783079172E-3"/>
                  <c:y val="1.78271957179437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318-4BFA-A0F1-791CEEAC0D98}"/>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CAE-49CA-A0BC-3FE7B48D0691}"/>
                </c:ext>
              </c:extLst>
            </c:dLbl>
            <c:dLbl>
              <c:idx val="12"/>
              <c:layout>
                <c:manualLayout>
                  <c:x val="-1.3880377594360064E-3"/>
                  <c:y val="-1.5280453472523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Sheet1!$E$2:$E$7</c:f>
              <c:numCache>
                <c:formatCode>0.0</c:formatCode>
                <c:ptCount val="6"/>
                <c:pt idx="0">
                  <c:v>12.5</c:v>
                </c:pt>
                <c:pt idx="1">
                  <c:v>14</c:v>
                </c:pt>
                <c:pt idx="2">
                  <c:v>11.9</c:v>
                </c:pt>
                <c:pt idx="3">
                  <c:v>13.9</c:v>
                </c:pt>
                <c:pt idx="4">
                  <c:v>14.8</c:v>
                </c:pt>
                <c:pt idx="5">
                  <c:v>13.4</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dLbls>
            <c:dLbl>
              <c:idx val="0"/>
              <c:layout>
                <c:manualLayout>
                  <c:x val="-4.0253095023644186E-2"/>
                  <c:y val="-2.54694277630599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CAE-49CA-A0BC-3FE7B48D0691}"/>
                </c:ext>
              </c:extLst>
            </c:dLbl>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318-4BFA-A0F1-791CEEAC0D98}"/>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1999</c:v>
                </c:pt>
                <c:pt idx="1">
                  <c:v>2002</c:v>
                </c:pt>
                <c:pt idx="2">
                  <c:v>2005</c:v>
                </c:pt>
                <c:pt idx="3">
                  <c:v>2008</c:v>
                </c:pt>
                <c:pt idx="4">
                  <c:v>2011</c:v>
                </c:pt>
                <c:pt idx="5">
                  <c:v>2014</c:v>
                </c:pt>
              </c:numCache>
            </c:numRef>
          </c:cat>
          <c:val>
            <c:numRef>
              <c:f>Sheet1!$F$2:$F$7</c:f>
              <c:numCache>
                <c:formatCode>0.0</c:formatCode>
                <c:ptCount val="6"/>
                <c:pt idx="0">
                  <c:v>5.2</c:v>
                </c:pt>
                <c:pt idx="1">
                  <c:v>7</c:v>
                </c:pt>
                <c:pt idx="2">
                  <c:v>6.2</c:v>
                </c:pt>
                <c:pt idx="3">
                  <c:v>8.4</c:v>
                </c:pt>
                <c:pt idx="4">
                  <c:v>5.6</c:v>
                </c:pt>
                <c:pt idx="5">
                  <c:v>5.0999999999999996</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75217664"/>
        <c:axId val="175223552"/>
      </c:lineChart>
      <c:catAx>
        <c:axId val="1752176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223552"/>
        <c:crosses val="autoZero"/>
        <c:auto val="1"/>
        <c:lblAlgn val="ctr"/>
        <c:lblOffset val="100"/>
        <c:noMultiLvlLbl val="0"/>
      </c:catAx>
      <c:valAx>
        <c:axId val="175223552"/>
        <c:scaling>
          <c:orientation val="minMax"/>
          <c:max val="4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households that reported mice or rats in their building in the past 90 days</a:t>
                </a:r>
                <a:endParaRPr lang="en-US" sz="1200" dirty="0">
                  <a:effectLst/>
                </a:endParaRPr>
              </a:p>
            </c:rich>
          </c:tx>
          <c:layout>
            <c:manualLayout>
              <c:xMode val="edge"/>
              <c:yMode val="edge"/>
              <c:x val="2.7760755188720129E-3"/>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2176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2864231922964315"/>
          <c:h val="0.67516828234237813"/>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11"/>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University Heights/Fordham (9)</c:v>
                </c:pt>
                <c:pt idx="1">
                  <c:v>Highbridge/South Concourse (1)</c:v>
                </c:pt>
                <c:pt idx="2">
                  <c:v>Mott Haven/Hunts Point (4)</c:v>
                </c:pt>
                <c:pt idx="3">
                  <c:v>Morrisania/East Tremont (3)</c:v>
                </c:pt>
                <c:pt idx="4">
                  <c:v>Kingsbridge Heights/Mosholu (2)</c:v>
                </c:pt>
                <c:pt idx="5">
                  <c:v>Williamsbridge/Baychester (10)</c:v>
                </c:pt>
                <c:pt idx="6">
                  <c:v>Riverdale/Kingsbridge (6)</c:v>
                </c:pt>
                <c:pt idx="7">
                  <c:v>Soundview/Parkchester (7)</c:v>
                </c:pt>
                <c:pt idx="8">
                  <c:v>Pelham Parkway (5)</c:v>
                </c:pt>
                <c:pt idx="9">
                  <c:v>Throgs Neck/Co-op City (8)</c:v>
                </c:pt>
                <c:pt idx="11">
                  <c:v>NYC Overall</c:v>
                </c:pt>
              </c:strCache>
            </c:strRef>
          </c:cat>
          <c:val>
            <c:numRef>
              <c:f>Sheet1!$B$2:$B$13</c:f>
              <c:numCache>
                <c:formatCode>0.0</c:formatCode>
                <c:ptCount val="12"/>
                <c:pt idx="0">
                  <c:v>49.2</c:v>
                </c:pt>
                <c:pt idx="1">
                  <c:v>48</c:v>
                </c:pt>
                <c:pt idx="2">
                  <c:v>39.700000000000003</c:v>
                </c:pt>
                <c:pt idx="3">
                  <c:v>36.299999999999997</c:v>
                </c:pt>
                <c:pt idx="4">
                  <c:v>36.1</c:v>
                </c:pt>
                <c:pt idx="5">
                  <c:v>27.7</c:v>
                </c:pt>
                <c:pt idx="6">
                  <c:v>21.8</c:v>
                </c:pt>
                <c:pt idx="7">
                  <c:v>20</c:v>
                </c:pt>
                <c:pt idx="8">
                  <c:v>15.3</c:v>
                </c:pt>
                <c:pt idx="9">
                  <c:v>4.8</c:v>
                </c:pt>
                <c:pt idx="11">
                  <c:v>18.5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5617920"/>
        <c:axId val="175619456"/>
      </c:barChart>
      <c:catAx>
        <c:axId val="1756179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5619456"/>
        <c:crosses val="autoZero"/>
        <c:auto val="1"/>
        <c:lblAlgn val="ctr"/>
        <c:lblOffset val="100"/>
        <c:noMultiLvlLbl val="0"/>
      </c:catAx>
      <c:valAx>
        <c:axId val="175619456"/>
        <c:scaling>
          <c:orientation val="minMax"/>
          <c:max val="5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households that reported mice or rats in their building in the past 90 days</a:t>
                </a:r>
                <a:endParaRPr lang="en-US" sz="1200" dirty="0">
                  <a:effectLst/>
                </a:endParaRPr>
              </a:p>
            </c:rich>
          </c:tx>
          <c:layout>
            <c:manualLayout>
              <c:xMode val="edge"/>
              <c:yMode val="edge"/>
              <c:x val="5.0641818332675642E-2"/>
              <c:y val="1.4547831436171188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61792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3455954993478E-2"/>
          <c:y val="9.4029333256864217E-2"/>
          <c:w val="0.89268981716919649"/>
          <c:h val="0.8369707964866186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4.8652253588596754E-2"/>
                  <c:y val="-2.241333706855529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2008</c:v>
                </c:pt>
                <c:pt idx="1">
                  <c:v>2011</c:v>
                </c:pt>
                <c:pt idx="2">
                  <c:v>2014</c:v>
                </c:pt>
              </c:numCache>
            </c:numRef>
          </c:cat>
          <c:val>
            <c:numRef>
              <c:f>Sheet1!$B$2:$B$4</c:f>
              <c:numCache>
                <c:formatCode>0.0</c:formatCode>
                <c:ptCount val="3"/>
                <c:pt idx="0">
                  <c:v>42.3</c:v>
                </c:pt>
                <c:pt idx="1">
                  <c:v>37.700000000000003</c:v>
                </c:pt>
                <c:pt idx="2">
                  <c:v>35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8581430874571993E-2"/>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CAE-49CA-A0BC-3FE7B48D0691}"/>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FB-40D0-865E-909D22CA772F}"/>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FB-40D0-865E-909D22CA772F}"/>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FB-40D0-865E-909D22CA772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Sheet1!$C$2:$C$4</c:f>
              <c:numCache>
                <c:formatCode>0.0</c:formatCode>
                <c:ptCount val="3"/>
                <c:pt idx="0">
                  <c:v>32.9</c:v>
                </c:pt>
                <c:pt idx="1">
                  <c:v>26.6</c:v>
                </c:pt>
                <c:pt idx="2">
                  <c:v>26.4</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8581430874571993E-2"/>
                  <c:y val="-5.093484490841005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CAE-49CA-A0BC-3FE7B48D0691}"/>
                </c:ext>
              </c:extLst>
            </c:dLbl>
            <c:dLbl>
              <c:idx val="2"/>
              <c:layout>
                <c:manualLayout>
                  <c:x val="-2.776075518871911E-3"/>
                  <c:y val="-1.01869689816821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65B-4506-98AC-C92155FC174A}"/>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Sheet1!$D$2:$D$4</c:f>
              <c:numCache>
                <c:formatCode>0.0</c:formatCode>
                <c:ptCount val="3"/>
                <c:pt idx="0">
                  <c:v>26.4</c:v>
                </c:pt>
                <c:pt idx="1">
                  <c:v>20.6</c:v>
                </c:pt>
                <c:pt idx="2">
                  <c:v>19.7</c:v>
                </c:pt>
              </c:numCache>
            </c:numRef>
          </c:val>
          <c:smooth val="0"/>
          <c:extLst xmlns:c16r2="http://schemas.microsoft.com/office/drawing/2015/06/chart">
            <c:ext xmlns:c16="http://schemas.microsoft.com/office/drawing/2014/chart" uri="{C3380CC4-5D6E-409C-BE32-E72D297353CC}">
              <c16:uniqueId val="{0000000C-8CAE-49CA-A0BC-3FE7B48D0691}"/>
            </c:ext>
          </c:extLst>
        </c:ser>
        <c:ser>
          <c:idx val="3"/>
          <c:order val="3"/>
          <c:tx>
            <c:strRef>
              <c:f>Sheet1!$E$1</c:f>
              <c:strCache>
                <c:ptCount val="1"/>
                <c:pt idx="0">
                  <c:v>Queens</c:v>
                </c:pt>
              </c:strCache>
            </c:strRef>
          </c:tx>
          <c:spPr>
            <a:ln>
              <a:solidFill>
                <a:schemeClr val="accent1"/>
              </a:solidFill>
            </a:ln>
          </c:spPr>
          <c:marker>
            <c:spPr>
              <a:noFill/>
              <a:ln>
                <a:solidFill>
                  <a:schemeClr val="accent1"/>
                </a:solidFill>
              </a:ln>
            </c:spPr>
          </c:marker>
          <c:dLbls>
            <c:dLbl>
              <c:idx val="0"/>
              <c:layout>
                <c:manualLayout>
                  <c:x val="-4.8581321580260226E-2"/>
                  <c:y val="2.54674224542052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65B-4506-98AC-C92155FC174A}"/>
                </c:ext>
              </c:extLst>
            </c:dLbl>
            <c:dLbl>
              <c:idx val="2"/>
              <c:layout>
                <c:manualLayout>
                  <c:x val="-2.776075518871911E-3"/>
                  <c:y val="1.27337112271026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65B-4506-98AC-C92155FC174A}"/>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CAE-49CA-A0BC-3FE7B48D0691}"/>
                </c:ext>
              </c:extLst>
            </c:dLbl>
            <c:dLbl>
              <c:idx val="12"/>
              <c:layout>
                <c:manualLayout>
                  <c:x val="-1.3880377594360064E-3"/>
                  <c:y val="-1.5280453472523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Sheet1!$E$2:$E$4</c:f>
              <c:numCache>
                <c:formatCode>0.0</c:formatCode>
                <c:ptCount val="3"/>
                <c:pt idx="0">
                  <c:v>23.7</c:v>
                </c:pt>
                <c:pt idx="1">
                  <c:v>19.7</c:v>
                </c:pt>
                <c:pt idx="2">
                  <c:v>19.3</c:v>
                </c:pt>
              </c:numCache>
            </c:numRef>
          </c:val>
          <c:smooth val="0"/>
          <c:extLst xmlns:c16r2="http://schemas.microsoft.com/office/drawing/2015/06/chart">
            <c:ext xmlns:c16="http://schemas.microsoft.com/office/drawing/2014/chart" uri="{C3380CC4-5D6E-409C-BE32-E72D297353CC}">
              <c16:uniqueId val="{00000010-8CAE-49CA-A0BC-3FE7B48D0691}"/>
            </c:ext>
          </c:extLst>
        </c:ser>
        <c:ser>
          <c:idx val="4"/>
          <c:order val="4"/>
          <c:tx>
            <c:strRef>
              <c:f>Sheet1!$F$1</c:f>
              <c:strCache>
                <c:ptCount val="1"/>
                <c:pt idx="0">
                  <c:v>Staten Island</c:v>
                </c:pt>
              </c:strCache>
            </c:strRef>
          </c:tx>
          <c:dLbls>
            <c:dLbl>
              <c:idx val="0"/>
              <c:layout>
                <c:manualLayout>
                  <c:x val="-4.0253095023644186E-2"/>
                  <c:y val="-2.546942776305992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CAE-49CA-A0BC-3FE7B48D0691}"/>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65B-4506-98AC-C92155FC174A}"/>
                </c:ext>
              </c:extLst>
            </c:dLbl>
            <c:dLbl>
              <c:idx val="9"/>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CAE-49CA-A0BC-3FE7B48D0691}"/>
                </c:ext>
              </c:extLst>
            </c:dLbl>
            <c:dLbl>
              <c:idx val="1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CAE-49CA-A0BC-3FE7B48D069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2008</c:v>
                </c:pt>
                <c:pt idx="1">
                  <c:v>2011</c:v>
                </c:pt>
                <c:pt idx="2">
                  <c:v>2014</c:v>
                </c:pt>
              </c:numCache>
            </c:numRef>
          </c:cat>
          <c:val>
            <c:numRef>
              <c:f>Sheet1!$F$2:$F$4</c:f>
              <c:numCache>
                <c:formatCode>0.0</c:formatCode>
                <c:ptCount val="3"/>
                <c:pt idx="0">
                  <c:v>6</c:v>
                </c:pt>
                <c:pt idx="1">
                  <c:v>5.2</c:v>
                </c:pt>
                <c:pt idx="2">
                  <c:v>4.8</c:v>
                </c:pt>
              </c:numCache>
            </c:numRef>
          </c:val>
          <c:smooth val="0"/>
          <c:extLst xmlns:c16r2="http://schemas.microsoft.com/office/drawing/2015/06/chart">
            <c:ext xmlns:c16="http://schemas.microsoft.com/office/drawing/2014/chart" uri="{C3380CC4-5D6E-409C-BE32-E72D297353CC}">
              <c16:uniqueId val="{00000014-8CAE-49CA-A0BC-3FE7B48D0691}"/>
            </c:ext>
          </c:extLst>
        </c:ser>
        <c:dLbls>
          <c:showLegendKey val="0"/>
          <c:showVal val="0"/>
          <c:showCatName val="0"/>
          <c:showSerName val="0"/>
          <c:showPercent val="0"/>
          <c:showBubbleSize val="0"/>
        </c:dLbls>
        <c:marker val="1"/>
        <c:smooth val="0"/>
        <c:axId val="176052864"/>
        <c:axId val="176116096"/>
      </c:lineChart>
      <c:catAx>
        <c:axId val="1760528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116096"/>
        <c:crosses val="autoZero"/>
        <c:auto val="1"/>
        <c:lblAlgn val="ctr"/>
        <c:lblOffset val="100"/>
        <c:noMultiLvlLbl val="0"/>
      </c:catAx>
      <c:valAx>
        <c:axId val="176116096"/>
        <c:scaling>
          <c:orientation val="minMax"/>
          <c:max val="45"/>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rPr>
                  <a:t>Percent of households that reported seeing at least one cockroach daily over the last month</a:t>
                </a:r>
                <a:endParaRPr lang="en-US" sz="1200" dirty="0">
                  <a:effectLst/>
                </a:endParaRPr>
              </a:p>
            </c:rich>
          </c:tx>
          <c:layout>
            <c:manualLayout>
              <c:xMode val="edge"/>
              <c:yMode val="edge"/>
              <c:x val="2.7760755188720129E-3"/>
              <c:y val="0.1315602927189441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0528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60042378398672"/>
          <c:y val="2.9901636913127482E-2"/>
          <c:w val="0.82864231922964315"/>
          <c:h val="0.67516828234237813"/>
        </c:manualLayout>
      </c:layout>
      <c:barChart>
        <c:barDir val="col"/>
        <c:grouping val="clustered"/>
        <c:varyColors val="0"/>
        <c:ser>
          <c:idx val="0"/>
          <c:order val="0"/>
          <c:tx>
            <c:strRef>
              <c:f>Sheet1!$B$1</c:f>
              <c:strCache>
                <c:ptCount val="1"/>
                <c:pt idx="0">
                  <c:v>Series 1</c:v>
                </c:pt>
              </c:strCache>
            </c:strRef>
          </c:tx>
          <c:spPr>
            <a:solidFill>
              <a:schemeClr val="bg2"/>
            </a:solidFill>
            <a:ln>
              <a:solidFill>
                <a:schemeClr val="bg1">
                  <a:lumMod val="50000"/>
                </a:schemeClr>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extLst xmlns:c16r2="http://schemas.microsoft.com/office/drawing/2015/06/chart">
              <c:ext xmlns:c16="http://schemas.microsoft.com/office/drawing/2014/chart" uri="{C3380CC4-5D6E-409C-BE32-E72D297353CC}">
                <c16:uniqueId val="{00000003-4857-4252-AE79-915924A4B90C}"/>
              </c:ext>
            </c:extLst>
          </c:dPt>
          <c:dPt>
            <c:idx val="11"/>
            <c:invertIfNegative val="0"/>
            <c:bubble3D val="0"/>
            <c:spPr>
              <a:solidFill>
                <a:schemeClr val="accent4"/>
              </a:solidFill>
              <a:ln>
                <a:solidFill>
                  <a:schemeClr val="bg1">
                    <a:lumMod val="50000"/>
                  </a:schemeClr>
                </a:solidFill>
              </a:ln>
              <a:effectLst/>
            </c:spPr>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University Heights/Fordham (9)</c:v>
                </c:pt>
                <c:pt idx="1">
                  <c:v>Highbridge/South Concourse (1)</c:v>
                </c:pt>
                <c:pt idx="2">
                  <c:v>Kingsbridge Heights/Mosholu (2)</c:v>
                </c:pt>
                <c:pt idx="3">
                  <c:v>Morrisania/East Tremont (3)</c:v>
                </c:pt>
                <c:pt idx="4">
                  <c:v>Mott Haven/Hunts Point (4)</c:v>
                </c:pt>
                <c:pt idx="5">
                  <c:v>Soundview/Parkchester (7)</c:v>
                </c:pt>
                <c:pt idx="6">
                  <c:v>Williamsbridge/Baychester (10)</c:v>
                </c:pt>
                <c:pt idx="7">
                  <c:v>Riverdale/Kingsbridge (6)</c:v>
                </c:pt>
                <c:pt idx="8">
                  <c:v>Pelham Parkway (5)</c:v>
                </c:pt>
                <c:pt idx="9">
                  <c:v>Throgs Neck/Co-op City (8)</c:v>
                </c:pt>
                <c:pt idx="11">
                  <c:v>NYC Overall</c:v>
                </c:pt>
              </c:strCache>
            </c:strRef>
          </c:cat>
          <c:val>
            <c:numRef>
              <c:f>Sheet1!$B$2:$B$13</c:f>
              <c:numCache>
                <c:formatCode>0.0</c:formatCode>
                <c:ptCount val="12"/>
                <c:pt idx="0">
                  <c:v>47</c:v>
                </c:pt>
                <c:pt idx="1">
                  <c:v>44.4</c:v>
                </c:pt>
                <c:pt idx="2">
                  <c:v>42.7</c:v>
                </c:pt>
                <c:pt idx="3">
                  <c:v>42.1</c:v>
                </c:pt>
                <c:pt idx="4">
                  <c:v>39.9</c:v>
                </c:pt>
                <c:pt idx="5">
                  <c:v>38.200000000000003</c:v>
                </c:pt>
                <c:pt idx="6">
                  <c:v>34.5</c:v>
                </c:pt>
                <c:pt idx="7">
                  <c:v>24.3</c:v>
                </c:pt>
                <c:pt idx="8">
                  <c:v>20.9</c:v>
                </c:pt>
                <c:pt idx="9">
                  <c:v>12.9</c:v>
                </c:pt>
                <c:pt idx="11">
                  <c:v>23.2</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6985600"/>
        <c:axId val="176987136"/>
      </c:barChart>
      <c:catAx>
        <c:axId val="1769856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987136"/>
        <c:crosses val="autoZero"/>
        <c:auto val="1"/>
        <c:lblAlgn val="ctr"/>
        <c:lblOffset val="100"/>
        <c:noMultiLvlLbl val="0"/>
      </c:catAx>
      <c:valAx>
        <c:axId val="176987136"/>
        <c:scaling>
          <c:orientation val="minMax"/>
          <c:max val="5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Percent of households that reported seeing at least one cockroach daily over the last month</a:t>
                </a:r>
                <a:endParaRPr lang="en-US" sz="1200" dirty="0">
                  <a:effectLst/>
                </a:endParaRPr>
              </a:p>
            </c:rich>
          </c:tx>
          <c:layout>
            <c:manualLayout>
              <c:xMode val="edge"/>
              <c:yMode val="edge"/>
              <c:x val="5.0641818332675642E-2"/>
              <c:y val="1.4547831436171188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98560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41495415961786E-2"/>
          <c:y val="2.74408298223307E-2"/>
          <c:w val="0.91957109073839605"/>
          <c:h val="0.78415108721427318"/>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 </c:v>
                </c:pt>
                <c:pt idx="1">
                  <c:v>Brooklyn</c:v>
                </c:pt>
                <c:pt idx="2">
                  <c:v>Manhattan</c:v>
                </c:pt>
                <c:pt idx="3">
                  <c:v>Queens</c:v>
                </c:pt>
                <c:pt idx="4">
                  <c:v>Staten Island</c:v>
                </c:pt>
              </c:strCache>
            </c:strRef>
          </c:cat>
          <c:val>
            <c:numRef>
              <c:f>Sheet1!$B$2:$B$6</c:f>
              <c:numCache>
                <c:formatCode>0.0</c:formatCode>
                <c:ptCount val="5"/>
                <c:pt idx="0">
                  <c:v>12.9</c:v>
                </c:pt>
                <c:pt idx="1">
                  <c:v>10.5</c:v>
                </c:pt>
                <c:pt idx="2">
                  <c:v>8</c:v>
                </c:pt>
                <c:pt idx="3">
                  <c:v>8.6</c:v>
                </c:pt>
                <c:pt idx="4">
                  <c:v>5.5</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177351296"/>
        <c:axId val="177353088"/>
      </c:barChart>
      <c:catAx>
        <c:axId val="177351296"/>
        <c:scaling>
          <c:orientation val="minMax"/>
        </c:scaling>
        <c:delete val="0"/>
        <c:axPos val="b"/>
        <c:numFmt formatCode="General" sourceLinked="0"/>
        <c:majorTickMark val="out"/>
        <c:minorTickMark val="none"/>
        <c:tickLblPos val="nextTo"/>
        <c:spPr>
          <a:ln>
            <a:solidFill>
              <a:schemeClr val="bg1">
                <a:lumMod val="50000"/>
              </a:schemeClr>
            </a:solidFill>
          </a:ln>
        </c:spPr>
        <c:crossAx val="177353088"/>
        <c:crosses val="autoZero"/>
        <c:auto val="1"/>
        <c:lblAlgn val="ctr"/>
        <c:lblOffset val="100"/>
        <c:noMultiLvlLbl val="0"/>
      </c:catAx>
      <c:valAx>
        <c:axId val="177353088"/>
        <c:scaling>
          <c:orientation val="minMax"/>
          <c:max val="14"/>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414042"/>
                    </a:solidFill>
                    <a:latin typeface="+mj-lt"/>
                    <a:ea typeface="+mn-ea"/>
                    <a:cs typeface="+mn-cs"/>
                  </a:defRPr>
                </a:pPr>
                <a:r>
                  <a:rPr lang="en-US" sz="1100" b="1" i="0" baseline="0" dirty="0">
                    <a:effectLst/>
                  </a:rPr>
                  <a:t>Percent of adults reporting mold in at least one room in  their building, excluding the bathroom, in the past 30 days</a:t>
                </a:r>
                <a:endParaRPr lang="en-US" sz="1100" dirty="0">
                  <a:effectLst/>
                </a:endParaRPr>
              </a:p>
            </c:rich>
          </c:tx>
          <c:layout>
            <c:manualLayout>
              <c:xMode val="edge"/>
              <c:yMode val="edge"/>
              <c:x val="0"/>
              <c:y val="3.12190608589278E-2"/>
            </c:manualLayout>
          </c:layout>
          <c:overlay val="0"/>
        </c:title>
        <c:numFmt formatCode="0" sourceLinked="0"/>
        <c:majorTickMark val="out"/>
        <c:minorTickMark val="none"/>
        <c:tickLblPos val="nextTo"/>
        <c:spPr>
          <a:ln>
            <a:solidFill>
              <a:schemeClr val="bg1">
                <a:lumMod val="50000"/>
              </a:schemeClr>
            </a:solidFill>
          </a:ln>
        </c:spPr>
        <c:crossAx val="177351296"/>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0.74315</cdr:x>
      <cdr:y>0.04169</cdr:y>
    </cdr:from>
    <cdr:to>
      <cdr:x>0.97285</cdr:x>
      <cdr:y>0.18503</cdr:y>
    </cdr:to>
    <cdr:sp macro="" textlink="">
      <cdr:nvSpPr>
        <cdr:cNvPr id="3" name="TextBox 5"/>
        <cdr:cNvSpPr txBox="1"/>
      </cdr:nvSpPr>
      <cdr:spPr>
        <a:xfrm xmlns:a="http://schemas.openxmlformats.org/drawingml/2006/main">
          <a:off x="8382000" y="214826"/>
          <a:ext cx="2590800" cy="738664"/>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lumMod val="50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i="1" dirty="0" smtClean="0"/>
            <a:t>Exposure to mold in the home increases risk of asthma development or exacerbation.</a:t>
          </a:r>
          <a:endParaRPr lang="en-US" sz="14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0.72288</cdr:x>
      <cdr:y>0.01211</cdr:y>
    </cdr:from>
    <cdr:to>
      <cdr:x>1</cdr:x>
      <cdr:y>0.08255</cdr:y>
    </cdr:to>
    <cdr:sp macro="" textlink="">
      <cdr:nvSpPr>
        <cdr:cNvPr id="2" name="TextBox 2"/>
        <cdr:cNvSpPr txBox="1"/>
      </cdr:nvSpPr>
      <cdr:spPr>
        <a:xfrm xmlns:a="http://schemas.openxmlformats.org/drawingml/2006/main">
          <a:off x="8153384" y="63496"/>
          <a:ext cx="312564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0.66883</cdr:x>
      <cdr:y>0</cdr:y>
    </cdr:from>
    <cdr:to>
      <cdr:x>0.97285</cdr:x>
      <cdr:y>0.09979</cdr:y>
    </cdr:to>
    <cdr:sp macro="" textlink="">
      <cdr:nvSpPr>
        <cdr:cNvPr id="3" name="TextBox 5"/>
        <cdr:cNvSpPr txBox="1"/>
      </cdr:nvSpPr>
      <cdr:spPr>
        <a:xfrm xmlns:a="http://schemas.openxmlformats.org/drawingml/2006/main">
          <a:off x="7543800" y="0"/>
          <a:ext cx="3429003" cy="523220"/>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schemeClr val="bg1">
              <a:lumMod val="50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i="1" dirty="0"/>
            <a:t>Crowded housing units can promote flu transmission and psychological stress.</a:t>
          </a:r>
        </a:p>
      </cdr:txBody>
    </cdr:sp>
  </cdr:relSizeAnchor>
</c:userShapes>
</file>

<file path=ppt/drawings/drawing3.xml><?xml version="1.0" encoding="utf-8"?>
<c:userShapes xmlns:c="http://schemas.openxmlformats.org/drawingml/2006/chart">
  <cdr:relSizeAnchor xmlns:cdr="http://schemas.openxmlformats.org/drawingml/2006/chartDrawing">
    <cdr:from>
      <cdr:x>0.77305</cdr:x>
      <cdr:y>0.01587</cdr:y>
    </cdr:from>
    <cdr:to>
      <cdr:x>1</cdr:x>
      <cdr:y>0.36508</cdr:y>
    </cdr:to>
    <cdr:sp macro="" textlink="">
      <cdr:nvSpPr>
        <cdr:cNvPr id="2" name="TextBox 1"/>
        <cdr:cNvSpPr txBox="1"/>
      </cdr:nvSpPr>
      <cdr:spPr>
        <a:xfrm xmlns:a="http://schemas.openxmlformats.org/drawingml/2006/main">
          <a:off x="8305804" y="76186"/>
          <a:ext cx="2438396" cy="1676414"/>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chemeClr val="bg1">
              <a:lumMod val="65000"/>
            </a:schemeClr>
          </a:solidFill>
        </a:ln>
      </cdr:spPr>
      <cdr:txBody>
        <a:bodyPr xmlns:a="http://schemas.openxmlformats.org/drawingml/2006/main" vertOverflow="clip" wrap="square" rtlCol="0"/>
        <a:lstStyle xmlns:a="http://schemas.openxmlformats.org/drawingml/2006/main"/>
        <a:p xmlns:a="http://schemas.openxmlformats.org/drawingml/2006/main">
          <a:pPr algn="l" rtl="0"/>
          <a:r>
            <a:rPr lang="en-US" kern="1200" dirty="0">
              <a:solidFill>
                <a:schemeClr val="tx1"/>
              </a:solidFill>
            </a:rPr>
            <a:t>Poverty groups categorized based on family income as a percentage of the federal poverty level (FPL)</a:t>
          </a:r>
        </a:p>
        <a:p xmlns:a="http://schemas.openxmlformats.org/drawingml/2006/main">
          <a:pPr algn="l" rtl="0"/>
          <a:endParaRPr lang="en-US" kern="1200" dirty="0">
            <a:solidFill>
              <a:schemeClr val="tx1"/>
            </a:solidFill>
          </a:endParaRPr>
        </a:p>
        <a:p xmlns:a="http://schemas.openxmlformats.org/drawingml/2006/main">
          <a:pPr algn="l" rtl="0"/>
          <a:r>
            <a:rPr lang="en-US" kern="1200" dirty="0">
              <a:solidFill>
                <a:schemeClr val="tx1"/>
              </a:solidFill>
            </a:rPr>
            <a:t>Highest poverty: &lt;100% FPL</a:t>
          </a:r>
        </a:p>
        <a:p xmlns:a="http://schemas.openxmlformats.org/drawingml/2006/main">
          <a:pPr algn="l" rtl="0"/>
          <a:r>
            <a:rPr lang="en-US" kern="1200" dirty="0">
              <a:solidFill>
                <a:schemeClr val="tx1"/>
              </a:solidFill>
            </a:rPr>
            <a:t>High poverty: ≥100-200% FPL</a:t>
          </a:r>
        </a:p>
        <a:p xmlns:a="http://schemas.openxmlformats.org/drawingml/2006/main">
          <a:pPr algn="l" rtl="0"/>
          <a:r>
            <a:rPr lang="en-US" kern="1200" dirty="0">
              <a:solidFill>
                <a:schemeClr val="tx1"/>
              </a:solidFill>
            </a:rPr>
            <a:t>Medium Poverty: ≥200-400% FPL</a:t>
          </a:r>
        </a:p>
        <a:p xmlns:a="http://schemas.openxmlformats.org/drawingml/2006/main">
          <a:pPr algn="l" rtl="0"/>
          <a:r>
            <a:rPr lang="en-US" kern="1200" dirty="0">
              <a:solidFill>
                <a:schemeClr val="tx1"/>
              </a:solidFill>
            </a:rPr>
            <a:t>Low Poverty: ≥400-600% FPL</a:t>
          </a:r>
        </a:p>
        <a:p xmlns:a="http://schemas.openxmlformats.org/drawingml/2006/main">
          <a:r>
            <a:rPr lang="en-US" sz="1100" dirty="0" smtClean="0">
              <a:solidFill>
                <a:schemeClr val="tx1"/>
              </a:solidFill>
              <a:latin typeface="+mn-lt"/>
            </a:rPr>
            <a:t>Lowest Poverty: </a:t>
          </a:r>
          <a:r>
            <a:rPr lang="en-US" dirty="0" smtClean="0">
              <a:solidFill>
                <a:schemeClr val="tx1"/>
              </a:solidFill>
              <a:latin typeface="+mn-lt"/>
            </a:rPr>
            <a:t>≥600% FPL</a:t>
          </a:r>
          <a:endParaRPr lang="en-US" sz="1100" dirty="0">
            <a:solidFill>
              <a:schemeClr val="tx1"/>
            </a:solidFill>
            <a:latin typeface="+mn-lt"/>
          </a:endParaRPr>
        </a:p>
      </cdr:txBody>
    </cdr:sp>
  </cdr:relSizeAnchor>
  <cdr:relSizeAnchor xmlns:cdr="http://schemas.openxmlformats.org/drawingml/2006/chartDrawing">
    <cdr:from>
      <cdr:x>0.80851</cdr:x>
      <cdr:y>0.91988</cdr:y>
    </cdr:from>
    <cdr:to>
      <cdr:x>0.88652</cdr:x>
      <cdr:y>0.97759</cdr:y>
    </cdr:to>
    <cdr:sp macro="" textlink="">
      <cdr:nvSpPr>
        <cdr:cNvPr id="3" name="TextBox 6"/>
        <cdr:cNvSpPr txBox="1"/>
      </cdr:nvSpPr>
      <cdr:spPr>
        <a:xfrm xmlns:a="http://schemas.openxmlformats.org/drawingml/2006/main">
          <a:off x="8686800" y="4415998"/>
          <a:ext cx="838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Poverty</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47D85AF-C9C9-4DF5-87E1-CBCDD2FCE84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B7FF043D-581C-43A1-A4EE-417D14F19D3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8970B5B-8BD7-4035-B61F-3DA7FFE91A00}" type="datetimeFigureOut">
              <a:rPr lang="en-US" smtClean="0"/>
              <a:t>3/21/2019</a:t>
            </a:fld>
            <a:endParaRPr lang="en-US"/>
          </a:p>
        </p:txBody>
      </p:sp>
      <p:sp>
        <p:nvSpPr>
          <p:cNvPr id="4" name="Footer Placeholder 3">
            <a:extLst>
              <a:ext uri="{FF2B5EF4-FFF2-40B4-BE49-F238E27FC236}">
                <a16:creationId xmlns:a16="http://schemas.microsoft.com/office/drawing/2014/main" xmlns="" id="{F24F7D49-175D-4635-AD3A-8C26BBDD567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1A14339-ED8E-43C7-8288-E5A868C0384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0752317-07AB-47BB-9670-95EA7CA39A51}" type="slidenum">
              <a:rPr lang="en-US" smtClean="0"/>
              <a:t>‹#›</a:t>
            </a:fld>
            <a:endParaRPr lang="en-US"/>
          </a:p>
        </p:txBody>
      </p:sp>
    </p:spTree>
    <p:extLst>
      <p:ext uri="{BB962C8B-B14F-4D97-AF65-F5344CB8AC3E}">
        <p14:creationId xmlns:p14="http://schemas.microsoft.com/office/powerpoint/2010/main" val="305616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CB7DA-E938-4D00-8426-2E3974EEFB97}" type="datetimeFigureOut">
              <a:rPr lang="en-US" smtClean="0"/>
              <a:t>3/21/2019</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D9DCE5-5103-4FC2-A56B-B9D2798A819F}" type="slidenum">
              <a:rPr lang="en-US" smtClean="0"/>
              <a:t>‹#›</a:t>
            </a:fld>
            <a:endParaRPr lang="en-US" dirty="0"/>
          </a:p>
        </p:txBody>
      </p:sp>
    </p:spTree>
    <p:extLst>
      <p:ext uri="{BB962C8B-B14F-4D97-AF65-F5344CB8AC3E}">
        <p14:creationId xmlns:p14="http://schemas.microsoft.com/office/powerpoint/2010/main" val="36076249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701040" y="4415790"/>
            <a:ext cx="5608320" cy="4670692"/>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6009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16</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18</a:t>
            </a:fld>
            <a:endParaRPr lang="en-US" dirty="0"/>
          </a:p>
        </p:txBody>
      </p:sp>
    </p:spTree>
    <p:extLst>
      <p:ext uri="{BB962C8B-B14F-4D97-AF65-F5344CB8AC3E}">
        <p14:creationId xmlns:p14="http://schemas.microsoft.com/office/powerpoint/2010/main" val="298336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20</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5506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23</a:t>
            </a:fld>
            <a:endParaRPr lang="en-US" dirty="0"/>
          </a:p>
        </p:txBody>
      </p:sp>
    </p:spTree>
    <p:extLst>
      <p:ext uri="{BB962C8B-B14F-4D97-AF65-F5344CB8AC3E}">
        <p14:creationId xmlns:p14="http://schemas.microsoft.com/office/powerpoint/2010/main" val="312137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24</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5506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27</a:t>
            </a:fld>
            <a:endParaRPr lang="en-US" dirty="0"/>
          </a:p>
        </p:txBody>
      </p:sp>
    </p:spTree>
    <p:extLst>
      <p:ext uri="{BB962C8B-B14F-4D97-AF65-F5344CB8AC3E}">
        <p14:creationId xmlns:p14="http://schemas.microsoft.com/office/powerpoint/2010/main" val="312137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28</a:t>
            </a:fld>
            <a:endParaRPr lang="en-US" dirty="0"/>
          </a:p>
        </p:txBody>
      </p:sp>
    </p:spTree>
    <p:extLst>
      <p:ext uri="{BB962C8B-B14F-4D97-AF65-F5344CB8AC3E}">
        <p14:creationId xmlns:p14="http://schemas.microsoft.com/office/powerpoint/2010/main" val="298336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30</a:t>
            </a:fld>
            <a:endParaRPr lang="en-US" dirty="0"/>
          </a:p>
        </p:txBody>
      </p:sp>
    </p:spTree>
    <p:extLst>
      <p:ext uri="{BB962C8B-B14F-4D97-AF65-F5344CB8AC3E}">
        <p14:creationId xmlns:p14="http://schemas.microsoft.com/office/powerpoint/2010/main" val="298336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55069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34</a:t>
            </a:fld>
            <a:endParaRPr lang="en-US" dirty="0"/>
          </a:p>
        </p:txBody>
      </p:sp>
    </p:spTree>
    <p:extLst>
      <p:ext uri="{BB962C8B-B14F-4D97-AF65-F5344CB8AC3E}">
        <p14:creationId xmlns:p14="http://schemas.microsoft.com/office/powerpoint/2010/main" val="506943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36</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37</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3</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70651"/>
          </a:xfrm>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5506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8</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230099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298336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14</a:t>
            </a:fld>
            <a:endParaRPr lang="en-US" dirty="0"/>
          </a:p>
        </p:txBody>
      </p:sp>
    </p:spTree>
    <p:extLst>
      <p:ext uri="{BB962C8B-B14F-4D97-AF65-F5344CB8AC3E}">
        <p14:creationId xmlns:p14="http://schemas.microsoft.com/office/powerpoint/2010/main" val="2300991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3"/>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65373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4573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946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4567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45334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5"/>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8990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863602" y="2791903"/>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3383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2"/>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906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1" y="386816"/>
            <a:ext cx="6056504" cy="6471184"/>
          </a:xfrm>
          <a:prstGeom prst="rect">
            <a:avLst/>
          </a:prstGeom>
          <a:noFill/>
          <a:ln>
            <a:noFill/>
          </a:ln>
        </p:spPr>
      </p:pic>
      <p:sp>
        <p:nvSpPr>
          <p:cNvPr id="2" name="Title 1"/>
          <p:cNvSpPr>
            <a:spLocks noGrp="1"/>
          </p:cNvSpPr>
          <p:nvPr>
            <p:ph type="title" hasCustomPrompt="1"/>
          </p:nvPr>
        </p:nvSpPr>
        <p:spPr>
          <a:xfrm>
            <a:off x="6223187"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402857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8128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7612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0556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62722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71251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p:cNvSpPr>
            <a:spLocks noGrp="1"/>
          </p:cNvSpPr>
          <p:nvPr>
            <p:ph type="title" hasCustomPrompt="1"/>
          </p:nvPr>
        </p:nvSpPr>
        <p:spPr>
          <a:xfrm>
            <a:off x="7894528"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9694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6"/>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6522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49"/>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98782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1"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7"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3909272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6"/>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589576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993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5930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781971" y="2327455"/>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255251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2" y="3429000"/>
            <a:ext cx="8191500" cy="3429000"/>
          </a:xfrm>
          <a:prstGeom prst="rect">
            <a:avLst/>
          </a:prstGeom>
          <a:noFill/>
          <a:ln>
            <a:noFill/>
          </a:ln>
        </p:spPr>
      </p:pic>
      <p:sp>
        <p:nvSpPr>
          <p:cNvPr id="2" name="Title 1"/>
          <p:cNvSpPr>
            <a:spLocks noGrp="1"/>
          </p:cNvSpPr>
          <p:nvPr>
            <p:ph type="title" hasCustomPrompt="1"/>
          </p:nvPr>
        </p:nvSpPr>
        <p:spPr>
          <a:xfrm>
            <a:off x="2916235" y="1160473"/>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1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899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3"/>
            <a:ext cx="7445830" cy="4016319"/>
          </a:xfrm>
          <a:prstGeom prst="rect">
            <a:avLst/>
          </a:prstGeom>
          <a:noFill/>
          <a:ln>
            <a:noFill/>
          </a:ln>
        </p:spPr>
      </p:pic>
      <p:sp>
        <p:nvSpPr>
          <p:cNvPr id="2" name="Title 1"/>
          <p:cNvSpPr>
            <a:spLocks noGrp="1"/>
          </p:cNvSpPr>
          <p:nvPr>
            <p:ph type="title" hasCustomPrompt="1"/>
          </p:nvPr>
        </p:nvSpPr>
        <p:spPr>
          <a:xfrm>
            <a:off x="2437660" y="1837581"/>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2" y="2554219"/>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40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4" y="3055721"/>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8191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0"/>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59386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68"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3"/>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8108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255730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7"/>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1955425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0.xml"/><Relationship Id="rId1" Type="http://schemas.openxmlformats.org/officeDocument/2006/relationships/slideLayout" Target="../slideLayouts/slideLayout9.xml"/><Relationship Id="rId4" Type="http://schemas.openxmlformats.org/officeDocument/2006/relationships/hyperlink" Target="https://www1.nyc.gov/assets/planning/download/pdf/data-maps/nyc-population/census2010/puma_cd_map.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a816-healthpsi.nyc.gov/epiquery/Child/CCHSIndex.html"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http://a816-dohbesp.nyc.gov/IndicatorPublic/publictracking.aspx" TargetMode="External"/><Relationship Id="rId4" Type="http://schemas.openxmlformats.org/officeDocument/2006/relationships/hyperlink" Target="https://a816-healthpsi.nyc.gov/epiquery/CHS/CHSX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461878"/>
            <a:ext cx="11877674" cy="3477875"/>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smtClean="0"/>
              <a:t>Housing and Health</a:t>
            </a:r>
            <a:r>
              <a:rPr lang="en-US" sz="5200" dirty="0"/>
              <a:t/>
            </a:r>
            <a:br>
              <a:rPr lang="en-US" sz="5200" dirty="0"/>
            </a:br>
            <a:r>
              <a:rPr lang="en-US" sz="2400" dirty="0"/>
              <a:t/>
            </a:r>
            <a:br>
              <a:rPr lang="en-US" sz="2400" dirty="0"/>
            </a:br>
            <a:r>
              <a:rPr lang="en-US" sz="2400" b="0" dirty="0" smtClean="0"/>
              <a:t>Last </a:t>
            </a:r>
            <a:r>
              <a:rPr lang="en-US" sz="2400" b="0" dirty="0"/>
              <a:t>Updated: </a:t>
            </a:r>
            <a:r>
              <a:rPr lang="en-US" sz="2400" b="0" dirty="0" smtClean="0"/>
              <a:t>1/29/2019</a:t>
            </a:r>
            <a:br>
              <a:rPr lang="en-US" sz="2400" b="0" dirty="0" smtClean="0"/>
            </a:br>
            <a:r>
              <a:rPr lang="en-US" sz="2400" b="0" dirty="0"/>
              <a:t/>
            </a:r>
            <a:br>
              <a:rPr lang="en-US" sz="2400" b="0" dirty="0"/>
            </a:br>
            <a:r>
              <a:rPr lang="en-US" sz="2400" b="0" dirty="0"/>
              <a:t>See </a:t>
            </a:r>
            <a:r>
              <a:rPr lang="en-US" sz="2400" b="0" dirty="0" smtClean="0"/>
              <a:t>end of presentation for </a:t>
            </a:r>
            <a:r>
              <a:rPr lang="en-US" sz="2400" b="0" dirty="0"/>
              <a:t>more information about this </a:t>
            </a:r>
            <a:r>
              <a:rPr lang="en-US" sz="2400" b="0" dirty="0" smtClean="0"/>
              <a:t>project and links </a:t>
            </a:r>
            <a:br>
              <a:rPr lang="en-US" sz="2400" b="0" dirty="0" smtClean="0"/>
            </a:br>
            <a:r>
              <a:rPr lang="en-US" sz="2400" b="0" dirty="0" smtClean="0"/>
              <a:t>to data sources.</a:t>
            </a:r>
            <a:endParaRPr lang="en-US" sz="2400" b="0" dirty="0"/>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49225" y="457200"/>
            <a:ext cx="12039600" cy="781752"/>
          </a:xfrm>
        </p:spPr>
        <p:txBody>
          <a:bodyPr/>
          <a:lstStyle/>
          <a:p>
            <a:r>
              <a:rPr lang="en-US" sz="2800" dirty="0"/>
              <a:t>The percent of homes with cockroaches has decreased in all 5 NYC boroughs since 2008; and remains highest in the Bronx</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746468582"/>
              </p:ext>
            </p:extLst>
          </p:nvPr>
        </p:nvGraphicFramePr>
        <p:xfrm>
          <a:off x="912812" y="1288034"/>
          <a:ext cx="91496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407370"/>
            <a:ext cx="9073406" cy="461665"/>
          </a:xfrm>
          <a:prstGeom prst="rect">
            <a:avLst/>
          </a:prstGeom>
          <a:noFill/>
        </p:spPr>
        <p:txBody>
          <a:bodyPr wrap="square" rtlCol="0">
            <a:spAutoFit/>
          </a:bodyPr>
          <a:lstStyle/>
          <a:p>
            <a:r>
              <a:rPr lang="en-US" sz="1200" dirty="0"/>
              <a:t>Data source: New York City Housing and Vacancy </a:t>
            </a:r>
            <a:r>
              <a:rPr lang="en-US" sz="1200" dirty="0" smtClean="0"/>
              <a:t>Survey (2008-2014), </a:t>
            </a:r>
            <a:r>
              <a:rPr lang="en-US" sz="1200" dirty="0"/>
              <a:t>data from New York City </a:t>
            </a:r>
            <a:r>
              <a:rPr lang="en-US" sz="1200" dirty="0" smtClean="0"/>
              <a:t>DOHMH</a:t>
            </a:r>
          </a:p>
          <a:p>
            <a:r>
              <a:rPr lang="en-US" sz="1200" dirty="0" smtClean="0"/>
              <a:t>Environment </a:t>
            </a:r>
            <a:r>
              <a:rPr lang="en-US" sz="1200" dirty="0"/>
              <a:t>&amp; Health Data Portal </a:t>
            </a:r>
          </a:p>
        </p:txBody>
      </p:sp>
      <p:sp>
        <p:nvSpPr>
          <p:cNvPr id="6" name="TextBox 5"/>
          <p:cNvSpPr txBox="1"/>
          <p:nvPr/>
        </p:nvSpPr>
        <p:spPr>
          <a:xfrm>
            <a:off x="9066212" y="1600200"/>
            <a:ext cx="2895600" cy="738664"/>
          </a:xfrm>
          <a:prstGeom prst="rect">
            <a:avLst/>
          </a:prstGeom>
          <a:solidFill>
            <a:schemeClr val="bg1">
              <a:lumMod val="85000"/>
            </a:schemeClr>
          </a:solidFill>
          <a:ln>
            <a:solidFill>
              <a:schemeClr val="bg1">
                <a:lumMod val="50000"/>
              </a:schemeClr>
            </a:solidFill>
          </a:ln>
        </p:spPr>
        <p:txBody>
          <a:bodyPr wrap="square" rtlCol="0">
            <a:spAutoFit/>
          </a:bodyPr>
          <a:lstStyle/>
          <a:p>
            <a:r>
              <a:rPr lang="en-US" sz="1400" i="1" dirty="0" smtClean="0"/>
              <a:t>Exposure to cockroaches in the home increases risk of asthma development or exacerbation.</a:t>
            </a:r>
            <a:endParaRPr lang="en-US" sz="1400" i="1" dirty="0"/>
          </a:p>
        </p:txBody>
      </p:sp>
    </p:spTree>
    <p:extLst>
      <p:ext uri="{BB962C8B-B14F-4D97-AF65-F5344CB8AC3E}">
        <p14:creationId xmlns:p14="http://schemas.microsoft.com/office/powerpoint/2010/main" val="167981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46827" y="120134"/>
            <a:ext cx="11199971" cy="1200329"/>
          </a:xfrm>
        </p:spPr>
        <p:txBody>
          <a:bodyPr/>
          <a:lstStyle/>
          <a:p>
            <a:r>
              <a:rPr lang="en-US" dirty="0"/>
              <a:t>Within the Bronx, University </a:t>
            </a:r>
            <a:r>
              <a:rPr lang="en-US" dirty="0" smtClean="0"/>
              <a:t>Heights/Fordham is the sub-borough with the highest </a:t>
            </a:r>
            <a:r>
              <a:rPr lang="en-US" dirty="0"/>
              <a:t>percent of homes with cockroaches </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3523421499"/>
              </p:ext>
            </p:extLst>
          </p:nvPr>
        </p:nvGraphicFramePr>
        <p:xfrm>
          <a:off x="5668522" y="1261637"/>
          <a:ext cx="6520303" cy="4962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407370"/>
            <a:ext cx="9073406" cy="461665"/>
          </a:xfrm>
          <a:prstGeom prst="rect">
            <a:avLst/>
          </a:prstGeom>
          <a:noFill/>
        </p:spPr>
        <p:txBody>
          <a:bodyPr wrap="square" rtlCol="0">
            <a:spAutoFit/>
          </a:bodyPr>
          <a:lstStyle/>
          <a:p>
            <a:r>
              <a:rPr lang="en-US" sz="1200" dirty="0"/>
              <a:t>Data source: New York City Housing and Vacancy </a:t>
            </a:r>
            <a:r>
              <a:rPr lang="en-US" sz="1200" dirty="0" smtClean="0"/>
              <a:t>Survey (2014), </a:t>
            </a:r>
            <a:r>
              <a:rPr lang="en-US" sz="1200" dirty="0"/>
              <a:t>data from New York City </a:t>
            </a:r>
            <a:r>
              <a:rPr lang="en-US" sz="1200" dirty="0" smtClean="0"/>
              <a:t>DOHMH</a:t>
            </a:r>
          </a:p>
          <a:p>
            <a:r>
              <a:rPr lang="en-US" sz="1200" dirty="0" smtClean="0"/>
              <a:t>Environment </a:t>
            </a:r>
            <a:r>
              <a:rPr lang="en-US" sz="1200" dirty="0"/>
              <a:t>&amp; Health Data Portal </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2" name="TextBox 11">
            <a:extLst>
              <a:ext uri="{FF2B5EF4-FFF2-40B4-BE49-F238E27FC236}">
                <a16:creationId xmlns:a16="http://schemas.microsoft.com/office/drawing/2014/main" xmlns="" id="{DD84C91E-1DD5-4BA0-B8C1-44E507673B28}"/>
              </a:ext>
            </a:extLst>
          </p:cNvPr>
          <p:cNvSpPr txBox="1"/>
          <p:nvPr/>
        </p:nvSpPr>
        <p:spPr>
          <a:xfrm>
            <a:off x="3603247" y="1879798"/>
            <a:ext cx="396262" cy="246221"/>
          </a:xfrm>
          <a:prstGeom prst="rect">
            <a:avLst/>
          </a:prstGeom>
          <a:noFill/>
        </p:spPr>
        <p:txBody>
          <a:bodyPr wrap="none" rtlCol="0">
            <a:spAutoFit/>
          </a:bodyPr>
          <a:lstStyle/>
          <a:p>
            <a:r>
              <a:rPr lang="en-US" sz="1000" dirty="0">
                <a:solidFill>
                  <a:schemeClr val="bg1"/>
                </a:solidFill>
              </a:rPr>
              <a:t>101</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xmlns="" id="{1CC07C82-C4C3-4792-B495-6D88DBA3CF40}"/>
              </a:ext>
            </a:extLst>
          </p:cNvPr>
          <p:cNvSpPr txBox="1"/>
          <p:nvPr/>
        </p:nvSpPr>
        <p:spPr>
          <a:xfrm>
            <a:off x="3581160" y="1670809"/>
            <a:ext cx="396262" cy="246221"/>
          </a:xfrm>
          <a:prstGeom prst="rect">
            <a:avLst/>
          </a:prstGeom>
          <a:noFill/>
        </p:spPr>
        <p:txBody>
          <a:bodyPr wrap="none" rtlCol="0">
            <a:spAutoFit/>
          </a:bodyPr>
          <a:lstStyle/>
          <a:p>
            <a:r>
              <a:rPr lang="en-US" sz="1000" dirty="0">
                <a:solidFill>
                  <a:schemeClr val="bg1"/>
                </a:solidFill>
              </a:rPr>
              <a:t>101</a:t>
            </a:r>
          </a:p>
        </p:txBody>
      </p:sp>
      <p:sp>
        <p:nvSpPr>
          <p:cNvPr id="19" name="TextBox 18">
            <a:extLst>
              <a:ext uri="{FF2B5EF4-FFF2-40B4-BE49-F238E27FC236}">
                <a16:creationId xmlns:a16="http://schemas.microsoft.com/office/drawing/2014/main" xmlns="" id="{C4C01DB8-09E2-47B7-8386-7A2C356A1D6D}"/>
              </a:ext>
            </a:extLst>
          </p:cNvPr>
          <p:cNvSpPr txBox="1"/>
          <p:nvPr/>
        </p:nvSpPr>
        <p:spPr>
          <a:xfrm>
            <a:off x="3739905" y="1928043"/>
            <a:ext cx="396262" cy="246221"/>
          </a:xfrm>
          <a:prstGeom prst="rect">
            <a:avLst/>
          </a:prstGeom>
          <a:noFill/>
        </p:spPr>
        <p:txBody>
          <a:bodyPr wrap="none" rtlCol="0">
            <a:spAutoFit/>
          </a:bodyPr>
          <a:lstStyle/>
          <a:p>
            <a:r>
              <a:rPr lang="en-US" sz="1000" dirty="0">
                <a:solidFill>
                  <a:schemeClr val="bg1"/>
                </a:solidFill>
              </a:rPr>
              <a:t>103</a:t>
            </a:r>
          </a:p>
        </p:txBody>
      </p:sp>
      <p:sp>
        <p:nvSpPr>
          <p:cNvPr id="32" name="TextBox 31"/>
          <p:cNvSpPr txBox="1"/>
          <p:nvPr/>
        </p:nvSpPr>
        <p:spPr>
          <a:xfrm>
            <a:off x="3958569" y="1670809"/>
            <a:ext cx="248786" cy="230832"/>
          </a:xfrm>
          <a:prstGeom prst="rect">
            <a:avLst/>
          </a:prstGeom>
          <a:noFill/>
        </p:spPr>
        <p:txBody>
          <a:bodyPr wrap="none" rtlCol="0">
            <a:spAutoFit/>
          </a:bodyPr>
          <a:lstStyle/>
          <a:p>
            <a:r>
              <a:rPr lang="en-US" sz="900" dirty="0">
                <a:solidFill>
                  <a:schemeClr val="bg1"/>
                </a:solidFill>
              </a:rPr>
              <a:t>2</a:t>
            </a:r>
          </a:p>
        </p:txBody>
      </p:sp>
      <p:sp>
        <p:nvSpPr>
          <p:cNvPr id="33" name="TextBox 32"/>
          <p:cNvSpPr txBox="1"/>
          <p:nvPr/>
        </p:nvSpPr>
        <p:spPr>
          <a:xfrm>
            <a:off x="3938036" y="1935737"/>
            <a:ext cx="248786" cy="230832"/>
          </a:xfrm>
          <a:prstGeom prst="rect">
            <a:avLst/>
          </a:prstGeom>
          <a:noFill/>
        </p:spPr>
        <p:txBody>
          <a:bodyPr wrap="none" rtlCol="0">
            <a:spAutoFit/>
          </a:bodyPr>
          <a:lstStyle/>
          <a:p>
            <a:r>
              <a:rPr lang="en-US" sz="900" dirty="0">
                <a:solidFill>
                  <a:schemeClr val="bg1"/>
                </a:solidFill>
              </a:rPr>
              <a:t>3</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1249195"/>
            <a:ext cx="5614987" cy="507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487891" y="1625604"/>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a:t>Highbridge</a:t>
            </a:r>
            <a:r>
              <a:rPr lang="en-US" sz="900" dirty="0"/>
              <a:t>/South Concourse</a:t>
            </a:r>
          </a:p>
          <a:p>
            <a:pPr marL="228600" indent="-228600" fontAlgn="b">
              <a:buFontTx/>
              <a:buAutoNum type="arabicPlain"/>
            </a:pPr>
            <a:r>
              <a:rPr lang="en-US" sz="900" dirty="0"/>
              <a:t>Kingsbridge Heights/</a:t>
            </a:r>
            <a:r>
              <a:rPr lang="en-US" sz="900" dirty="0" err="1"/>
              <a:t>Mosholu</a:t>
            </a:r>
            <a:endParaRPr lang="en-US" sz="900" dirty="0"/>
          </a:p>
          <a:p>
            <a:pPr marL="228600" indent="-228600" fontAlgn="b">
              <a:buFontTx/>
              <a:buAutoNum type="arabicPlain"/>
            </a:pPr>
            <a:r>
              <a:rPr lang="en-US" sz="900" dirty="0" err="1"/>
              <a:t>Morrisania</a:t>
            </a:r>
            <a:r>
              <a:rPr lang="en-US" sz="900" dirty="0"/>
              <a:t>/East Tremont</a:t>
            </a:r>
          </a:p>
          <a:p>
            <a:pPr marL="228600" indent="-228600" fontAlgn="b">
              <a:buFontTx/>
              <a:buAutoNum type="arabicPlain"/>
            </a:pPr>
            <a:r>
              <a:rPr lang="en-US" sz="900" dirty="0"/>
              <a:t>Mott Haven/Hunts Point</a:t>
            </a:r>
          </a:p>
          <a:p>
            <a:pPr marL="228600" indent="-228600" fontAlgn="b">
              <a:buFontTx/>
              <a:buAutoNum type="arabicPlain"/>
            </a:pPr>
            <a:r>
              <a:rPr lang="en-US" sz="900" dirty="0"/>
              <a:t>Pelham Parkway</a:t>
            </a:r>
          </a:p>
          <a:p>
            <a:pPr marL="228600" indent="-228600" fontAlgn="b">
              <a:buFontTx/>
              <a:buAutoNum type="arabicPlain"/>
            </a:pPr>
            <a:r>
              <a:rPr lang="en-US" sz="900" dirty="0"/>
              <a:t>Riverdale/Kingsbridge</a:t>
            </a:r>
          </a:p>
          <a:p>
            <a:pPr marL="228600" indent="-228600" fontAlgn="b">
              <a:buFontTx/>
              <a:buAutoNum type="arabicPlain"/>
            </a:pPr>
            <a:r>
              <a:rPr lang="en-US" sz="900" dirty="0" err="1"/>
              <a:t>Soundview</a:t>
            </a:r>
            <a:r>
              <a:rPr lang="en-US" sz="900" dirty="0"/>
              <a:t>/</a:t>
            </a:r>
            <a:r>
              <a:rPr lang="en-US" sz="900" dirty="0" err="1"/>
              <a:t>Parkchester</a:t>
            </a:r>
            <a:endParaRPr lang="en-US" sz="900" dirty="0"/>
          </a:p>
          <a:p>
            <a:pPr marL="228600" indent="-228600" fontAlgn="b">
              <a:buFontTx/>
              <a:buAutoNum type="arabicPlain"/>
            </a:pPr>
            <a:r>
              <a:rPr lang="en-US" sz="900" dirty="0" err="1"/>
              <a:t>Throgs</a:t>
            </a:r>
            <a:r>
              <a:rPr lang="en-US" sz="900" dirty="0"/>
              <a:t> Neck/Co-op City</a:t>
            </a:r>
          </a:p>
          <a:p>
            <a:pPr marL="228600" indent="-228600" fontAlgn="b">
              <a:buFontTx/>
              <a:buAutoNum type="arabicPlain"/>
            </a:pPr>
            <a:r>
              <a:rPr lang="en-US" sz="900" dirty="0"/>
              <a:t>University Heights/Fordham</a:t>
            </a:r>
          </a:p>
          <a:p>
            <a:pPr marL="228600" indent="-228600" fontAlgn="b">
              <a:buFontTx/>
              <a:buAutoNum type="arabicPlain"/>
            </a:pPr>
            <a:r>
              <a:rPr lang="en-US" sz="900" dirty="0" err="1"/>
              <a:t>Williamsbridge</a:t>
            </a:r>
            <a:r>
              <a:rPr lang="en-US" sz="900" dirty="0"/>
              <a:t>/</a:t>
            </a:r>
            <a:r>
              <a:rPr lang="en-US" sz="900" dirty="0" err="1"/>
              <a:t>Baychester</a:t>
            </a:r>
            <a:endParaRPr lang="en-US" sz="900" dirty="0"/>
          </a:p>
        </p:txBody>
      </p:sp>
      <p:sp>
        <p:nvSpPr>
          <p:cNvPr id="30" name="TextBox 29"/>
          <p:cNvSpPr txBox="1"/>
          <p:nvPr/>
        </p:nvSpPr>
        <p:spPr>
          <a:xfrm>
            <a:off x="3739905" y="2058848"/>
            <a:ext cx="248786" cy="230832"/>
          </a:xfrm>
          <a:prstGeom prst="rect">
            <a:avLst/>
          </a:prstGeom>
          <a:noFill/>
        </p:spPr>
        <p:txBody>
          <a:bodyPr wrap="none" rtlCol="0">
            <a:spAutoFit/>
          </a:bodyPr>
          <a:lstStyle/>
          <a:p>
            <a:r>
              <a:rPr lang="en-US" sz="900" dirty="0">
                <a:solidFill>
                  <a:schemeClr val="bg1"/>
                </a:solidFill>
              </a:rPr>
              <a:t>1</a:t>
            </a:r>
          </a:p>
        </p:txBody>
      </p:sp>
      <p:sp>
        <p:nvSpPr>
          <p:cNvPr id="31" name="TextBox 30"/>
          <p:cNvSpPr txBox="1"/>
          <p:nvPr/>
        </p:nvSpPr>
        <p:spPr>
          <a:xfrm>
            <a:off x="3866327" y="2236609"/>
            <a:ext cx="248786" cy="230832"/>
          </a:xfrm>
          <a:prstGeom prst="rect">
            <a:avLst/>
          </a:prstGeom>
          <a:noFill/>
        </p:spPr>
        <p:txBody>
          <a:bodyPr wrap="none" rtlCol="0">
            <a:spAutoFit/>
          </a:bodyPr>
          <a:lstStyle/>
          <a:p>
            <a:r>
              <a:rPr lang="en-US" sz="900" dirty="0">
                <a:solidFill>
                  <a:schemeClr val="bg1"/>
                </a:solidFill>
              </a:rPr>
              <a:t>4</a:t>
            </a:r>
          </a:p>
        </p:txBody>
      </p:sp>
      <p:sp>
        <p:nvSpPr>
          <p:cNvPr id="41" name="TextBox 40"/>
          <p:cNvSpPr txBox="1"/>
          <p:nvPr/>
        </p:nvSpPr>
        <p:spPr>
          <a:xfrm>
            <a:off x="4192401" y="2133436"/>
            <a:ext cx="248786" cy="230832"/>
          </a:xfrm>
          <a:prstGeom prst="rect">
            <a:avLst/>
          </a:prstGeom>
          <a:noFill/>
        </p:spPr>
        <p:txBody>
          <a:bodyPr wrap="none" rtlCol="0">
            <a:spAutoFit/>
          </a:bodyPr>
          <a:lstStyle/>
          <a:p>
            <a:r>
              <a:rPr lang="en-US" sz="900" dirty="0">
                <a:solidFill>
                  <a:schemeClr val="bg1"/>
                </a:solidFill>
              </a:rPr>
              <a:t>7</a:t>
            </a:r>
          </a:p>
        </p:txBody>
      </p:sp>
      <p:sp>
        <p:nvSpPr>
          <p:cNvPr id="42" name="TextBox 41"/>
          <p:cNvSpPr txBox="1"/>
          <p:nvPr/>
        </p:nvSpPr>
        <p:spPr>
          <a:xfrm>
            <a:off x="4441187" y="2048262"/>
            <a:ext cx="248786" cy="230832"/>
          </a:xfrm>
          <a:prstGeom prst="rect">
            <a:avLst/>
          </a:prstGeom>
          <a:noFill/>
        </p:spPr>
        <p:txBody>
          <a:bodyPr wrap="none" rtlCol="0">
            <a:spAutoFit/>
          </a:bodyPr>
          <a:lstStyle/>
          <a:p>
            <a:r>
              <a:rPr lang="en-US" sz="900" dirty="0"/>
              <a:t>8</a:t>
            </a:r>
          </a:p>
        </p:txBody>
      </p:sp>
      <p:sp>
        <p:nvSpPr>
          <p:cNvPr id="43" name="TextBox 42"/>
          <p:cNvSpPr txBox="1"/>
          <p:nvPr/>
        </p:nvSpPr>
        <p:spPr>
          <a:xfrm>
            <a:off x="4008163" y="1972721"/>
            <a:ext cx="248786" cy="230832"/>
          </a:xfrm>
          <a:prstGeom prst="rect">
            <a:avLst/>
          </a:prstGeom>
          <a:noFill/>
        </p:spPr>
        <p:txBody>
          <a:bodyPr wrap="none" rtlCol="0">
            <a:spAutoFit/>
          </a:bodyPr>
          <a:lstStyle/>
          <a:p>
            <a:r>
              <a:rPr lang="en-US" sz="900" dirty="0">
                <a:solidFill>
                  <a:schemeClr val="bg1"/>
                </a:solidFill>
              </a:rPr>
              <a:t>3</a:t>
            </a:r>
          </a:p>
        </p:txBody>
      </p:sp>
      <p:sp>
        <p:nvSpPr>
          <p:cNvPr id="44" name="TextBox 43"/>
          <p:cNvSpPr txBox="1"/>
          <p:nvPr/>
        </p:nvSpPr>
        <p:spPr>
          <a:xfrm>
            <a:off x="4273255" y="1821330"/>
            <a:ext cx="248786" cy="230832"/>
          </a:xfrm>
          <a:prstGeom prst="rect">
            <a:avLst/>
          </a:prstGeom>
          <a:noFill/>
        </p:spPr>
        <p:txBody>
          <a:bodyPr wrap="none" rtlCol="0">
            <a:spAutoFit/>
          </a:bodyPr>
          <a:lstStyle/>
          <a:p>
            <a:r>
              <a:rPr lang="en-US" sz="900" dirty="0"/>
              <a:t>5</a:t>
            </a:r>
          </a:p>
        </p:txBody>
      </p:sp>
      <p:sp>
        <p:nvSpPr>
          <p:cNvPr id="45" name="TextBox 44"/>
          <p:cNvSpPr txBox="1"/>
          <p:nvPr/>
        </p:nvSpPr>
        <p:spPr>
          <a:xfrm>
            <a:off x="4058233" y="1623570"/>
            <a:ext cx="248786" cy="230832"/>
          </a:xfrm>
          <a:prstGeom prst="rect">
            <a:avLst/>
          </a:prstGeom>
          <a:noFill/>
        </p:spPr>
        <p:txBody>
          <a:bodyPr wrap="none" rtlCol="0">
            <a:spAutoFit/>
          </a:bodyPr>
          <a:lstStyle/>
          <a:p>
            <a:r>
              <a:rPr lang="en-US" sz="900" dirty="0">
                <a:solidFill>
                  <a:schemeClr val="bg1"/>
                </a:solidFill>
              </a:rPr>
              <a:t>2</a:t>
            </a:r>
          </a:p>
        </p:txBody>
      </p:sp>
      <p:sp>
        <p:nvSpPr>
          <p:cNvPr id="46" name="TextBox 45"/>
          <p:cNvSpPr txBox="1"/>
          <p:nvPr/>
        </p:nvSpPr>
        <p:spPr>
          <a:xfrm>
            <a:off x="3834176" y="1857305"/>
            <a:ext cx="248786" cy="230832"/>
          </a:xfrm>
          <a:prstGeom prst="rect">
            <a:avLst/>
          </a:prstGeom>
          <a:noFill/>
        </p:spPr>
        <p:txBody>
          <a:bodyPr wrap="none" rtlCol="0">
            <a:spAutoFit/>
          </a:bodyPr>
          <a:lstStyle/>
          <a:p>
            <a:r>
              <a:rPr lang="en-US" sz="900" dirty="0">
                <a:solidFill>
                  <a:schemeClr val="bg1"/>
                </a:solidFill>
              </a:rPr>
              <a:t>9</a:t>
            </a:r>
          </a:p>
        </p:txBody>
      </p:sp>
      <p:sp>
        <p:nvSpPr>
          <p:cNvPr id="47" name="TextBox 46"/>
          <p:cNvSpPr txBox="1"/>
          <p:nvPr/>
        </p:nvSpPr>
        <p:spPr>
          <a:xfrm>
            <a:off x="3853029" y="1508154"/>
            <a:ext cx="248786" cy="230832"/>
          </a:xfrm>
          <a:prstGeom prst="rect">
            <a:avLst/>
          </a:prstGeom>
          <a:noFill/>
        </p:spPr>
        <p:txBody>
          <a:bodyPr wrap="none" rtlCol="0">
            <a:spAutoFit/>
          </a:bodyPr>
          <a:lstStyle/>
          <a:p>
            <a:r>
              <a:rPr lang="en-US" sz="900" dirty="0"/>
              <a:t>6</a:t>
            </a:r>
          </a:p>
        </p:txBody>
      </p:sp>
      <p:sp>
        <p:nvSpPr>
          <p:cNvPr id="48" name="TextBox 47"/>
          <p:cNvSpPr txBox="1"/>
          <p:nvPr/>
        </p:nvSpPr>
        <p:spPr>
          <a:xfrm>
            <a:off x="4148662" y="1508154"/>
            <a:ext cx="312906" cy="230832"/>
          </a:xfrm>
          <a:prstGeom prst="rect">
            <a:avLst/>
          </a:prstGeom>
          <a:noFill/>
        </p:spPr>
        <p:txBody>
          <a:bodyPr wrap="none" rtlCol="0">
            <a:spAutoFit/>
          </a:bodyPr>
          <a:lstStyle/>
          <a:p>
            <a:r>
              <a:rPr lang="en-US" sz="900" dirty="0"/>
              <a:t>10</a:t>
            </a:r>
          </a:p>
        </p:txBody>
      </p:sp>
    </p:spTree>
    <p:extLst>
      <p:ext uri="{BB962C8B-B14F-4D97-AF65-F5344CB8AC3E}">
        <p14:creationId xmlns:p14="http://schemas.microsoft.com/office/powerpoint/2010/main" val="5137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441" y="430641"/>
            <a:ext cx="11428571" cy="830997"/>
          </a:xfrm>
        </p:spPr>
        <p:txBody>
          <a:bodyPr/>
          <a:lstStyle/>
          <a:p>
            <a:r>
              <a:rPr lang="en-US" dirty="0" smtClean="0"/>
              <a:t>More adults report mold in their home in the Bronx than any other NYC borough</a:t>
            </a:r>
            <a:endParaRPr lang="en-US" dirty="0"/>
          </a:p>
        </p:txBody>
      </p:sp>
      <p:graphicFrame>
        <p:nvGraphicFramePr>
          <p:cNvPr id="7" name="Chart 6"/>
          <p:cNvGraphicFramePr/>
          <p:nvPr>
            <p:extLst>
              <p:ext uri="{D42A27DB-BD31-4B8C-83A1-F6EECF244321}">
                <p14:modId xmlns:p14="http://schemas.microsoft.com/office/powerpoint/2010/main" val="1958994198"/>
              </p:ext>
            </p:extLst>
          </p:nvPr>
        </p:nvGraphicFramePr>
        <p:xfrm>
          <a:off x="608012" y="1385374"/>
          <a:ext cx="11279029" cy="51532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5212" y="6248400"/>
            <a:ext cx="9067800" cy="461665"/>
          </a:xfrm>
          <a:prstGeom prst="rect">
            <a:avLst/>
          </a:prstGeom>
          <a:noFill/>
        </p:spPr>
        <p:txBody>
          <a:bodyPr wrap="square" rtlCol="0">
            <a:spAutoFit/>
          </a:bodyPr>
          <a:lstStyle/>
          <a:p>
            <a:r>
              <a:rPr lang="en-US" sz="1200" dirty="0"/>
              <a:t>Data source: New York City Community Health </a:t>
            </a:r>
            <a:r>
              <a:rPr lang="en-US" sz="1200" dirty="0" smtClean="0"/>
              <a:t>Survey (2012), </a:t>
            </a:r>
            <a:r>
              <a:rPr lang="en-US" sz="1200" dirty="0"/>
              <a:t>data from New York City </a:t>
            </a:r>
            <a:r>
              <a:rPr lang="en-US" sz="1200" dirty="0" smtClean="0"/>
              <a:t>DOHMH</a:t>
            </a:r>
          </a:p>
          <a:p>
            <a:r>
              <a:rPr lang="en-US" sz="1200" dirty="0" smtClean="0"/>
              <a:t>Environment </a:t>
            </a:r>
            <a:r>
              <a:rPr lang="en-US" sz="1200" dirty="0"/>
              <a:t>&amp; Health Data Portal</a:t>
            </a:r>
          </a:p>
        </p:txBody>
      </p:sp>
    </p:spTree>
    <p:extLst>
      <p:ext uri="{BB962C8B-B14F-4D97-AF65-F5344CB8AC3E}">
        <p14:creationId xmlns:p14="http://schemas.microsoft.com/office/powerpoint/2010/main" val="263464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46827" y="120134"/>
            <a:ext cx="11199971" cy="1200329"/>
          </a:xfrm>
        </p:spPr>
        <p:txBody>
          <a:bodyPr/>
          <a:lstStyle/>
          <a:p>
            <a:r>
              <a:rPr lang="en-US" dirty="0" smtClean="0"/>
              <a:t>Within the Bronx, Fordham–Bronx Park is the United Hospital Fund neighborhood with the </a:t>
            </a:r>
            <a:r>
              <a:rPr lang="en-US" dirty="0"/>
              <a:t>highest percent of adults reporting mold in the home </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3791458625"/>
              </p:ext>
            </p:extLst>
          </p:nvPr>
        </p:nvGraphicFramePr>
        <p:xfrm>
          <a:off x="5668523" y="1261637"/>
          <a:ext cx="6445690" cy="4962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a:t>
            </a:r>
            <a:r>
              <a:rPr lang="en-US" sz="1200" dirty="0" smtClean="0"/>
              <a:t>Survey (2012),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3" name="TextBox 12">
            <a:extLst>
              <a:ext uri="{FF2B5EF4-FFF2-40B4-BE49-F238E27FC236}">
                <a16:creationId xmlns:a16="http://schemas.microsoft.com/office/drawing/2014/main" xmlns="" id="{EBAA84B4-A256-485E-B4B5-C96E8CE0C3DA}"/>
              </a:ext>
            </a:extLst>
          </p:cNvPr>
          <p:cNvSpPr txBox="1"/>
          <p:nvPr/>
        </p:nvSpPr>
        <p:spPr>
          <a:xfrm>
            <a:off x="4042129" y="2391351"/>
            <a:ext cx="396262" cy="246221"/>
          </a:xfrm>
          <a:prstGeom prst="rect">
            <a:avLst/>
          </a:prstGeom>
          <a:noFill/>
        </p:spPr>
        <p:txBody>
          <a:bodyPr wrap="none" rtlCol="0">
            <a:spAutoFit/>
          </a:bodyPr>
          <a:lstStyle/>
          <a:p>
            <a:r>
              <a:rPr lang="en-US" sz="1000" dirty="0">
                <a:solidFill>
                  <a:schemeClr val="bg1"/>
                </a:solidFill>
              </a:rPr>
              <a:t>104</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xmlns="" id="{F7E8AC3B-4B24-401F-80EA-1CB7E69CE6FB}"/>
              </a:ext>
            </a:extLst>
          </p:cNvPr>
          <p:cNvSpPr txBox="1"/>
          <p:nvPr/>
        </p:nvSpPr>
        <p:spPr>
          <a:xfrm>
            <a:off x="4034915" y="1879779"/>
            <a:ext cx="410690" cy="253916"/>
          </a:xfrm>
          <a:prstGeom prst="rect">
            <a:avLst/>
          </a:prstGeom>
          <a:noFill/>
        </p:spPr>
        <p:txBody>
          <a:bodyPr wrap="none" rtlCol="0">
            <a:spAutoFit/>
          </a:bodyPr>
          <a:lstStyle/>
          <a:p>
            <a:r>
              <a:rPr lang="en-US" sz="1000" dirty="0">
                <a:solidFill>
                  <a:schemeClr val="bg1"/>
                </a:solidFill>
              </a:rPr>
              <a:t>102</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4" y="1303867"/>
            <a:ext cx="56007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78919" y="1694854"/>
            <a:ext cx="2209800" cy="784830"/>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a:t>Fordham – Bronx </a:t>
            </a:r>
            <a:r>
              <a:rPr lang="en-US" sz="900" dirty="0" err="1"/>
              <a:t>Pk</a:t>
            </a:r>
            <a:endParaRPr lang="en-US" sz="900" dirty="0"/>
          </a:p>
          <a:p>
            <a:pPr marL="228600" indent="-228600" fontAlgn="b">
              <a:buFontTx/>
              <a:buAutoNum type="arabicPlain"/>
            </a:pPr>
            <a:r>
              <a:rPr lang="en-US" sz="900" dirty="0"/>
              <a:t>Kingsbridge – Riverdale</a:t>
            </a:r>
          </a:p>
          <a:p>
            <a:pPr marL="228600" indent="-228600" fontAlgn="b">
              <a:buFontTx/>
              <a:buAutoNum type="arabicPlain"/>
            </a:pPr>
            <a:r>
              <a:rPr lang="en-US" sz="900" dirty="0"/>
              <a:t>Northeast Bronx</a:t>
            </a:r>
          </a:p>
          <a:p>
            <a:pPr marL="228600" indent="-228600" fontAlgn="b">
              <a:buFontTx/>
              <a:buAutoNum type="arabicPlain"/>
            </a:pPr>
            <a:r>
              <a:rPr lang="en-US" sz="900" dirty="0"/>
              <a:t>Pelham – </a:t>
            </a:r>
            <a:r>
              <a:rPr lang="en-US" sz="900" dirty="0" err="1"/>
              <a:t>Throgs</a:t>
            </a:r>
            <a:r>
              <a:rPr lang="en-US" sz="900" dirty="0"/>
              <a:t> Neck</a:t>
            </a:r>
          </a:p>
          <a:p>
            <a:pPr marL="228600" indent="-228600" fontAlgn="b">
              <a:buFontTx/>
              <a:buAutoNum type="arabicPlain"/>
            </a:pPr>
            <a:r>
              <a:rPr lang="en-US" sz="900" dirty="0"/>
              <a:t>South Bronx</a:t>
            </a:r>
          </a:p>
        </p:txBody>
      </p:sp>
      <p:sp>
        <p:nvSpPr>
          <p:cNvPr id="30" name="TextBox 29"/>
          <p:cNvSpPr txBox="1"/>
          <p:nvPr/>
        </p:nvSpPr>
        <p:spPr>
          <a:xfrm>
            <a:off x="4189605" y="1664355"/>
            <a:ext cx="248786" cy="230832"/>
          </a:xfrm>
          <a:prstGeom prst="rect">
            <a:avLst/>
          </a:prstGeom>
          <a:noFill/>
        </p:spPr>
        <p:txBody>
          <a:bodyPr wrap="none" rtlCol="0">
            <a:spAutoFit/>
          </a:bodyPr>
          <a:lstStyle/>
          <a:p>
            <a:r>
              <a:rPr lang="en-US" sz="900" dirty="0">
                <a:solidFill>
                  <a:schemeClr val="bg1"/>
                </a:solidFill>
              </a:rPr>
              <a:t>1</a:t>
            </a:r>
          </a:p>
        </p:txBody>
      </p:sp>
      <p:sp>
        <p:nvSpPr>
          <p:cNvPr id="41" name="TextBox 40"/>
          <p:cNvSpPr txBox="1"/>
          <p:nvPr/>
        </p:nvSpPr>
        <p:spPr>
          <a:xfrm>
            <a:off x="4037450" y="2068763"/>
            <a:ext cx="248786" cy="230832"/>
          </a:xfrm>
          <a:prstGeom prst="rect">
            <a:avLst/>
          </a:prstGeom>
          <a:noFill/>
        </p:spPr>
        <p:txBody>
          <a:bodyPr wrap="none" rtlCol="0">
            <a:spAutoFit/>
          </a:bodyPr>
          <a:lstStyle/>
          <a:p>
            <a:r>
              <a:rPr lang="en-US" sz="900" dirty="0"/>
              <a:t>5</a:t>
            </a:r>
          </a:p>
        </p:txBody>
      </p:sp>
      <p:sp>
        <p:nvSpPr>
          <p:cNvPr id="42" name="TextBox 41"/>
          <p:cNvSpPr txBox="1"/>
          <p:nvPr/>
        </p:nvSpPr>
        <p:spPr>
          <a:xfrm>
            <a:off x="4044705" y="2363648"/>
            <a:ext cx="248786" cy="230832"/>
          </a:xfrm>
          <a:prstGeom prst="rect">
            <a:avLst/>
          </a:prstGeom>
          <a:noFill/>
        </p:spPr>
        <p:txBody>
          <a:bodyPr wrap="none" rtlCol="0">
            <a:spAutoFit/>
          </a:bodyPr>
          <a:lstStyle/>
          <a:p>
            <a:r>
              <a:rPr lang="en-US" sz="900" dirty="0">
                <a:solidFill>
                  <a:schemeClr val="bg1"/>
                </a:solidFill>
              </a:rPr>
              <a:t>1</a:t>
            </a:r>
          </a:p>
        </p:txBody>
      </p:sp>
      <p:sp>
        <p:nvSpPr>
          <p:cNvPr id="43" name="TextBox 42"/>
          <p:cNvSpPr txBox="1"/>
          <p:nvPr/>
        </p:nvSpPr>
        <p:spPr>
          <a:xfrm>
            <a:off x="4473898" y="2006737"/>
            <a:ext cx="248786" cy="230832"/>
          </a:xfrm>
          <a:prstGeom prst="rect">
            <a:avLst/>
          </a:prstGeom>
          <a:noFill/>
        </p:spPr>
        <p:txBody>
          <a:bodyPr wrap="none" rtlCol="0">
            <a:spAutoFit/>
          </a:bodyPr>
          <a:lstStyle/>
          <a:p>
            <a:r>
              <a:rPr lang="en-US" sz="900" dirty="0">
                <a:solidFill>
                  <a:schemeClr val="bg1"/>
                </a:solidFill>
              </a:rPr>
              <a:t>4</a:t>
            </a:r>
          </a:p>
        </p:txBody>
      </p:sp>
      <p:sp>
        <p:nvSpPr>
          <p:cNvPr id="44" name="TextBox 43"/>
          <p:cNvSpPr txBox="1"/>
          <p:nvPr/>
        </p:nvSpPr>
        <p:spPr>
          <a:xfrm>
            <a:off x="4349505" y="2668448"/>
            <a:ext cx="248786" cy="230832"/>
          </a:xfrm>
          <a:prstGeom prst="rect">
            <a:avLst/>
          </a:prstGeom>
          <a:noFill/>
        </p:spPr>
        <p:txBody>
          <a:bodyPr wrap="none" rtlCol="0">
            <a:spAutoFit/>
          </a:bodyPr>
          <a:lstStyle/>
          <a:p>
            <a:r>
              <a:rPr lang="en-US" sz="900" dirty="0">
                <a:solidFill>
                  <a:schemeClr val="bg1"/>
                </a:solidFill>
              </a:rPr>
              <a:t>1</a:t>
            </a:r>
          </a:p>
        </p:txBody>
      </p:sp>
      <p:sp>
        <p:nvSpPr>
          <p:cNvPr id="45" name="TextBox 44"/>
          <p:cNvSpPr txBox="1"/>
          <p:nvPr/>
        </p:nvSpPr>
        <p:spPr>
          <a:xfrm>
            <a:off x="4473898" y="1651843"/>
            <a:ext cx="248786" cy="230832"/>
          </a:xfrm>
          <a:prstGeom prst="rect">
            <a:avLst/>
          </a:prstGeom>
          <a:noFill/>
        </p:spPr>
        <p:txBody>
          <a:bodyPr wrap="none" rtlCol="0">
            <a:spAutoFit/>
          </a:bodyPr>
          <a:lstStyle/>
          <a:p>
            <a:r>
              <a:rPr lang="en-US" sz="900" dirty="0"/>
              <a:t>3</a:t>
            </a:r>
          </a:p>
        </p:txBody>
      </p:sp>
      <p:sp>
        <p:nvSpPr>
          <p:cNvPr id="46" name="TextBox 45"/>
          <p:cNvSpPr txBox="1"/>
          <p:nvPr/>
        </p:nvSpPr>
        <p:spPr>
          <a:xfrm>
            <a:off x="4034915" y="1438787"/>
            <a:ext cx="248786" cy="230832"/>
          </a:xfrm>
          <a:prstGeom prst="rect">
            <a:avLst/>
          </a:prstGeom>
          <a:noFill/>
        </p:spPr>
        <p:txBody>
          <a:bodyPr wrap="none" rtlCol="0">
            <a:spAutoFit/>
          </a:bodyPr>
          <a:lstStyle/>
          <a:p>
            <a:r>
              <a:rPr lang="en-US" sz="900" dirty="0"/>
              <a:t>2</a:t>
            </a:r>
          </a:p>
        </p:txBody>
      </p:sp>
    </p:spTree>
    <p:extLst>
      <p:ext uri="{BB962C8B-B14F-4D97-AF65-F5344CB8AC3E}">
        <p14:creationId xmlns:p14="http://schemas.microsoft.com/office/powerpoint/2010/main" val="378191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684212" y="609600"/>
            <a:ext cx="12039600" cy="437043"/>
          </a:xfrm>
        </p:spPr>
        <p:txBody>
          <a:bodyPr/>
          <a:lstStyle/>
          <a:p>
            <a:r>
              <a:rPr lang="en-US" sz="2800" dirty="0" smtClean="0"/>
              <a:t>The percent </a:t>
            </a:r>
            <a:r>
              <a:rPr lang="en-US" sz="2800" dirty="0"/>
              <a:t>of homes </a:t>
            </a:r>
            <a:r>
              <a:rPr lang="en-US" sz="2800" dirty="0" smtClean="0"/>
              <a:t>with leaks remains highest in the Bronx</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199737123"/>
              </p:ext>
            </p:extLst>
          </p:nvPr>
        </p:nvGraphicFramePr>
        <p:xfrm>
          <a:off x="912812" y="1288035"/>
          <a:ext cx="9149607" cy="49603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a:t>
            </a:r>
            <a:r>
              <a:rPr lang="en-US" sz="1200" dirty="0" smtClean="0"/>
              <a:t>Housing and Vacancy Survey (1999-2014), </a:t>
            </a:r>
            <a:r>
              <a:rPr lang="en-US" sz="1200" dirty="0"/>
              <a:t>data from New York City </a:t>
            </a:r>
            <a:r>
              <a:rPr lang="en-US" sz="1200" dirty="0" smtClean="0"/>
              <a:t>DOHMH </a:t>
            </a:r>
          </a:p>
          <a:p>
            <a:r>
              <a:rPr lang="en-US" sz="1200" dirty="0" smtClean="0"/>
              <a:t>Environment </a:t>
            </a:r>
            <a:r>
              <a:rPr lang="en-US" sz="1200" dirty="0"/>
              <a:t>&amp; Health Data Portal</a:t>
            </a:r>
          </a:p>
        </p:txBody>
      </p:sp>
      <p:sp>
        <p:nvSpPr>
          <p:cNvPr id="9" name="TextBox 8"/>
          <p:cNvSpPr txBox="1"/>
          <p:nvPr/>
        </p:nvSpPr>
        <p:spPr>
          <a:xfrm>
            <a:off x="9523412" y="1674909"/>
            <a:ext cx="2057399" cy="457200"/>
          </a:xfrm>
          <a:prstGeom prst="rect">
            <a:avLst/>
          </a:prstGeom>
          <a:solidFill>
            <a:schemeClr val="bg1">
              <a:lumMod val="85000"/>
            </a:schemeClr>
          </a:solidFill>
          <a:ln>
            <a:solidFill>
              <a:schemeClr val="bg1">
                <a:lumMod val="50000"/>
              </a:schemeClr>
            </a:solidFill>
          </a:ln>
        </p:spPr>
        <p:txBody>
          <a:bodyPr wrap="square" rtlCol="0" anchor="ctr">
            <a:spAutoFit/>
          </a:bodyPr>
          <a:lstStyle/>
          <a:p>
            <a:r>
              <a:rPr lang="en-US" sz="1400" i="1" dirty="0"/>
              <a:t>Leaks can lead to mold. </a:t>
            </a:r>
          </a:p>
        </p:txBody>
      </p:sp>
    </p:spTree>
    <p:extLst>
      <p:ext uri="{BB962C8B-B14F-4D97-AF65-F5344CB8AC3E}">
        <p14:creationId xmlns:p14="http://schemas.microsoft.com/office/powerpoint/2010/main" val="48175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455612" y="413266"/>
            <a:ext cx="11733213" cy="830997"/>
          </a:xfrm>
        </p:spPr>
        <p:txBody>
          <a:bodyPr/>
          <a:lstStyle/>
          <a:p>
            <a:r>
              <a:rPr lang="en-US" dirty="0" smtClean="0"/>
              <a:t>Within </a:t>
            </a:r>
            <a:r>
              <a:rPr lang="en-US" dirty="0"/>
              <a:t>the Bronx, </a:t>
            </a:r>
            <a:r>
              <a:rPr lang="en-US" dirty="0" err="1" smtClean="0"/>
              <a:t>Highbridge</a:t>
            </a:r>
            <a:r>
              <a:rPr lang="en-US" dirty="0" smtClean="0"/>
              <a:t>/South Concourse is the sub-borough with the </a:t>
            </a:r>
            <a:r>
              <a:rPr lang="en-US" dirty="0"/>
              <a:t>highest percent of </a:t>
            </a:r>
            <a:r>
              <a:rPr lang="en-US" dirty="0" smtClean="0"/>
              <a:t>homes with leaks</a:t>
            </a:r>
            <a:endParaRPr lang="en-US"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572612520"/>
              </p:ext>
            </p:extLst>
          </p:nvPr>
        </p:nvGraphicFramePr>
        <p:xfrm>
          <a:off x="5668522" y="1371600"/>
          <a:ext cx="6520303" cy="48529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a:t>
            </a:r>
            <a:r>
              <a:rPr lang="en-US" sz="1200" dirty="0" smtClean="0"/>
              <a:t>Housing and Vacancy Survey (2014),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1371600"/>
            <a:ext cx="5146303" cy="476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79412" y="1584076"/>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smtClean="0"/>
              <a:t>Highbridge</a:t>
            </a:r>
            <a:r>
              <a:rPr lang="en-US" sz="900" dirty="0" smtClean="0"/>
              <a:t>/South Concourse </a:t>
            </a:r>
          </a:p>
          <a:p>
            <a:pPr marL="228600" indent="-228600" fontAlgn="b">
              <a:buFontTx/>
              <a:buAutoNum type="arabicPlain"/>
            </a:pPr>
            <a:r>
              <a:rPr lang="en-US" sz="900" dirty="0" smtClean="0"/>
              <a:t>Kingsbridge Heights/</a:t>
            </a:r>
            <a:r>
              <a:rPr lang="en-US" sz="900" dirty="0" err="1" smtClean="0"/>
              <a:t>Mosholu</a:t>
            </a:r>
            <a:r>
              <a:rPr lang="en-US" sz="900" dirty="0" smtClean="0"/>
              <a:t> </a:t>
            </a:r>
          </a:p>
          <a:p>
            <a:pPr marL="228600" indent="-228600" fontAlgn="b">
              <a:buFontTx/>
              <a:buAutoNum type="arabicPlain"/>
            </a:pPr>
            <a:r>
              <a:rPr lang="en-US" sz="900" dirty="0" err="1" smtClean="0"/>
              <a:t>Morrisania</a:t>
            </a:r>
            <a:r>
              <a:rPr lang="en-US" sz="900" dirty="0" smtClean="0"/>
              <a:t>/East Tremont </a:t>
            </a:r>
          </a:p>
          <a:p>
            <a:pPr marL="228600" indent="-228600" fontAlgn="b">
              <a:buFontTx/>
              <a:buAutoNum type="arabicPlain"/>
            </a:pPr>
            <a:r>
              <a:rPr lang="en-US" sz="900" dirty="0" smtClean="0"/>
              <a:t>Mott Haven/Hunts Point </a:t>
            </a:r>
          </a:p>
          <a:p>
            <a:pPr marL="228600" indent="-228600" fontAlgn="b">
              <a:buFontTx/>
              <a:buAutoNum type="arabicPlain"/>
            </a:pPr>
            <a:r>
              <a:rPr lang="en-US" sz="900" dirty="0" smtClean="0"/>
              <a:t>Pelham Parkway </a:t>
            </a:r>
          </a:p>
          <a:p>
            <a:pPr marL="228600" indent="-228600" fontAlgn="b">
              <a:buFontTx/>
              <a:buAutoNum type="arabicPlain"/>
            </a:pPr>
            <a:r>
              <a:rPr lang="en-US" sz="900" dirty="0" smtClean="0"/>
              <a:t>Riverdale/Kingsbridge </a:t>
            </a:r>
          </a:p>
          <a:p>
            <a:pPr marL="228600" indent="-228600" fontAlgn="b">
              <a:buFontTx/>
              <a:buAutoNum type="arabicPlain"/>
            </a:pPr>
            <a:r>
              <a:rPr lang="en-US" sz="900" dirty="0" err="1" smtClean="0"/>
              <a:t>Soundview</a:t>
            </a:r>
            <a:r>
              <a:rPr lang="en-US" sz="900" dirty="0" smtClean="0"/>
              <a:t>/</a:t>
            </a:r>
            <a:r>
              <a:rPr lang="en-US" sz="900" dirty="0" err="1" smtClean="0"/>
              <a:t>Parkchester</a:t>
            </a:r>
            <a:r>
              <a:rPr lang="en-US" sz="900" dirty="0" smtClean="0"/>
              <a:t> </a:t>
            </a:r>
          </a:p>
          <a:p>
            <a:pPr marL="228600" indent="-228600" fontAlgn="b">
              <a:buFontTx/>
              <a:buAutoNum type="arabicPlain"/>
            </a:pPr>
            <a:r>
              <a:rPr lang="en-US" sz="900" dirty="0" err="1" smtClean="0"/>
              <a:t>Throgs</a:t>
            </a:r>
            <a:r>
              <a:rPr lang="en-US" sz="900" dirty="0" smtClean="0"/>
              <a:t> Neck/Co-op City </a:t>
            </a:r>
          </a:p>
          <a:p>
            <a:pPr marL="228600" indent="-228600" fontAlgn="b">
              <a:buFontTx/>
              <a:buAutoNum type="arabicPlain"/>
            </a:pPr>
            <a:r>
              <a:rPr lang="en-US" sz="900" dirty="0" smtClean="0"/>
              <a:t>University Heights/Fordham </a:t>
            </a:r>
          </a:p>
          <a:p>
            <a:pPr marL="228600" indent="-228600" fontAlgn="b">
              <a:buFontTx/>
              <a:buAutoNum type="arabicPlain"/>
            </a:pPr>
            <a:r>
              <a:rPr lang="en-US" sz="900" dirty="0" err="1" smtClean="0"/>
              <a:t>Williamsbridge</a:t>
            </a:r>
            <a:r>
              <a:rPr lang="en-US" sz="900" dirty="0" smtClean="0"/>
              <a:t>/</a:t>
            </a:r>
            <a:r>
              <a:rPr lang="en-US" sz="900" dirty="0" err="1" smtClean="0"/>
              <a:t>Baychester</a:t>
            </a:r>
            <a:r>
              <a:rPr lang="en-US" sz="900" dirty="0" smtClean="0"/>
              <a:t> </a:t>
            </a:r>
            <a:endParaRPr lang="en-US" sz="900" dirty="0"/>
          </a:p>
        </p:txBody>
      </p:sp>
      <p:sp>
        <p:nvSpPr>
          <p:cNvPr id="8" name="TextBox 7"/>
          <p:cNvSpPr txBox="1"/>
          <p:nvPr/>
        </p:nvSpPr>
        <p:spPr>
          <a:xfrm>
            <a:off x="3493635" y="2098957"/>
            <a:ext cx="248786" cy="230832"/>
          </a:xfrm>
          <a:prstGeom prst="rect">
            <a:avLst/>
          </a:prstGeom>
          <a:noFill/>
        </p:spPr>
        <p:txBody>
          <a:bodyPr wrap="none" rtlCol="0">
            <a:spAutoFit/>
          </a:bodyPr>
          <a:lstStyle/>
          <a:p>
            <a:r>
              <a:rPr lang="en-US" sz="900" dirty="0">
                <a:solidFill>
                  <a:schemeClr val="bg1"/>
                </a:solidFill>
              </a:rPr>
              <a:t>1</a:t>
            </a:r>
          </a:p>
        </p:txBody>
      </p:sp>
      <p:sp>
        <p:nvSpPr>
          <p:cNvPr id="9" name="TextBox 8"/>
          <p:cNvSpPr txBox="1"/>
          <p:nvPr/>
        </p:nvSpPr>
        <p:spPr>
          <a:xfrm>
            <a:off x="3549313" y="1967948"/>
            <a:ext cx="248786" cy="230832"/>
          </a:xfrm>
          <a:prstGeom prst="rect">
            <a:avLst/>
          </a:prstGeom>
          <a:noFill/>
        </p:spPr>
        <p:txBody>
          <a:bodyPr wrap="none" rtlCol="0">
            <a:spAutoFit/>
          </a:bodyPr>
          <a:lstStyle/>
          <a:p>
            <a:r>
              <a:rPr lang="en-US" sz="900" dirty="0">
                <a:solidFill>
                  <a:schemeClr val="bg1"/>
                </a:solidFill>
              </a:rPr>
              <a:t>9</a:t>
            </a:r>
          </a:p>
        </p:txBody>
      </p:sp>
      <p:sp>
        <p:nvSpPr>
          <p:cNvPr id="11" name="TextBox 10"/>
          <p:cNvSpPr txBox="1"/>
          <p:nvPr/>
        </p:nvSpPr>
        <p:spPr>
          <a:xfrm>
            <a:off x="3740845" y="1983541"/>
            <a:ext cx="248786" cy="230832"/>
          </a:xfrm>
          <a:prstGeom prst="rect">
            <a:avLst/>
          </a:prstGeom>
          <a:noFill/>
        </p:spPr>
        <p:txBody>
          <a:bodyPr wrap="none" rtlCol="0">
            <a:spAutoFit/>
          </a:bodyPr>
          <a:lstStyle/>
          <a:p>
            <a:r>
              <a:rPr lang="en-US" sz="900" dirty="0">
                <a:solidFill>
                  <a:schemeClr val="bg1"/>
                </a:solidFill>
              </a:rPr>
              <a:t>3</a:t>
            </a:r>
          </a:p>
        </p:txBody>
      </p:sp>
      <p:sp>
        <p:nvSpPr>
          <p:cNvPr id="12" name="TextBox 11"/>
          <p:cNvSpPr txBox="1"/>
          <p:nvPr/>
        </p:nvSpPr>
        <p:spPr>
          <a:xfrm>
            <a:off x="3951787" y="1902498"/>
            <a:ext cx="248786" cy="230832"/>
          </a:xfrm>
          <a:prstGeom prst="rect">
            <a:avLst/>
          </a:prstGeom>
          <a:noFill/>
        </p:spPr>
        <p:txBody>
          <a:bodyPr wrap="none" rtlCol="0">
            <a:spAutoFit/>
          </a:bodyPr>
          <a:lstStyle/>
          <a:p>
            <a:r>
              <a:rPr lang="en-US" sz="900" dirty="0"/>
              <a:t>5</a:t>
            </a:r>
          </a:p>
        </p:txBody>
      </p:sp>
      <p:sp>
        <p:nvSpPr>
          <p:cNvPr id="14" name="TextBox 13"/>
          <p:cNvSpPr txBox="1"/>
          <p:nvPr/>
        </p:nvSpPr>
        <p:spPr>
          <a:xfrm>
            <a:off x="3884336" y="2170314"/>
            <a:ext cx="248786" cy="230832"/>
          </a:xfrm>
          <a:prstGeom prst="rect">
            <a:avLst/>
          </a:prstGeom>
          <a:noFill/>
        </p:spPr>
        <p:txBody>
          <a:bodyPr wrap="none" rtlCol="0">
            <a:spAutoFit/>
          </a:bodyPr>
          <a:lstStyle/>
          <a:p>
            <a:r>
              <a:rPr lang="en-US" sz="900" dirty="0"/>
              <a:t>7</a:t>
            </a:r>
          </a:p>
        </p:txBody>
      </p:sp>
      <p:sp>
        <p:nvSpPr>
          <p:cNvPr id="15" name="TextBox 14"/>
          <p:cNvSpPr txBox="1"/>
          <p:nvPr/>
        </p:nvSpPr>
        <p:spPr>
          <a:xfrm>
            <a:off x="4104187" y="2054898"/>
            <a:ext cx="248786" cy="230832"/>
          </a:xfrm>
          <a:prstGeom prst="rect">
            <a:avLst/>
          </a:prstGeom>
          <a:noFill/>
        </p:spPr>
        <p:txBody>
          <a:bodyPr wrap="none" rtlCol="0">
            <a:spAutoFit/>
          </a:bodyPr>
          <a:lstStyle/>
          <a:p>
            <a:r>
              <a:rPr lang="en-US" sz="900" dirty="0"/>
              <a:t>8</a:t>
            </a:r>
          </a:p>
        </p:txBody>
      </p:sp>
      <p:sp>
        <p:nvSpPr>
          <p:cNvPr id="16" name="TextBox 15"/>
          <p:cNvSpPr txBox="1"/>
          <p:nvPr/>
        </p:nvSpPr>
        <p:spPr>
          <a:xfrm>
            <a:off x="3874083" y="1622754"/>
            <a:ext cx="312906" cy="230832"/>
          </a:xfrm>
          <a:prstGeom prst="rect">
            <a:avLst/>
          </a:prstGeom>
          <a:noFill/>
        </p:spPr>
        <p:txBody>
          <a:bodyPr wrap="none" rtlCol="0">
            <a:spAutoFit/>
          </a:bodyPr>
          <a:lstStyle/>
          <a:p>
            <a:r>
              <a:rPr lang="en-US" sz="900" dirty="0" smtClean="0"/>
              <a:t>10</a:t>
            </a:r>
            <a:endParaRPr lang="en-US" sz="900" dirty="0"/>
          </a:p>
        </p:txBody>
      </p:sp>
      <p:sp>
        <p:nvSpPr>
          <p:cNvPr id="17" name="TextBox 16"/>
          <p:cNvSpPr txBox="1"/>
          <p:nvPr/>
        </p:nvSpPr>
        <p:spPr>
          <a:xfrm>
            <a:off x="3740845" y="1752709"/>
            <a:ext cx="248786" cy="230832"/>
          </a:xfrm>
          <a:prstGeom prst="rect">
            <a:avLst/>
          </a:prstGeom>
          <a:noFill/>
        </p:spPr>
        <p:txBody>
          <a:bodyPr wrap="none" rtlCol="0">
            <a:spAutoFit/>
          </a:bodyPr>
          <a:lstStyle/>
          <a:p>
            <a:r>
              <a:rPr lang="en-US" sz="900" dirty="0">
                <a:solidFill>
                  <a:schemeClr val="bg1"/>
                </a:solidFill>
              </a:rPr>
              <a:t>2</a:t>
            </a:r>
          </a:p>
        </p:txBody>
      </p:sp>
      <p:sp>
        <p:nvSpPr>
          <p:cNvPr id="18" name="TextBox 17"/>
          <p:cNvSpPr txBox="1"/>
          <p:nvPr/>
        </p:nvSpPr>
        <p:spPr>
          <a:xfrm>
            <a:off x="3563448" y="1622754"/>
            <a:ext cx="248786" cy="230832"/>
          </a:xfrm>
          <a:prstGeom prst="rect">
            <a:avLst/>
          </a:prstGeom>
          <a:noFill/>
        </p:spPr>
        <p:txBody>
          <a:bodyPr wrap="none" rtlCol="0">
            <a:spAutoFit/>
          </a:bodyPr>
          <a:lstStyle/>
          <a:p>
            <a:r>
              <a:rPr lang="en-US" sz="900" dirty="0"/>
              <a:t>6</a:t>
            </a:r>
          </a:p>
        </p:txBody>
      </p:sp>
      <p:sp>
        <p:nvSpPr>
          <p:cNvPr id="19" name="TextBox 18"/>
          <p:cNvSpPr txBox="1"/>
          <p:nvPr/>
        </p:nvSpPr>
        <p:spPr>
          <a:xfrm>
            <a:off x="3635550" y="2285730"/>
            <a:ext cx="248786" cy="230832"/>
          </a:xfrm>
          <a:prstGeom prst="rect">
            <a:avLst/>
          </a:prstGeom>
          <a:noFill/>
        </p:spPr>
        <p:txBody>
          <a:bodyPr wrap="none" rtlCol="0">
            <a:spAutoFit/>
          </a:bodyPr>
          <a:lstStyle/>
          <a:p>
            <a:r>
              <a:rPr lang="en-US" sz="900" dirty="0">
                <a:solidFill>
                  <a:schemeClr val="bg1"/>
                </a:solidFill>
              </a:rPr>
              <a:t>4</a:t>
            </a:r>
          </a:p>
        </p:txBody>
      </p:sp>
    </p:spTree>
    <p:extLst>
      <p:ext uri="{BB962C8B-B14F-4D97-AF65-F5344CB8AC3E}">
        <p14:creationId xmlns:p14="http://schemas.microsoft.com/office/powerpoint/2010/main" val="303322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531812" y="457200"/>
            <a:ext cx="12039600" cy="781752"/>
          </a:xfrm>
        </p:spPr>
        <p:txBody>
          <a:bodyPr/>
          <a:lstStyle/>
          <a:p>
            <a:r>
              <a:rPr lang="en-US" sz="2800" dirty="0" smtClean="0"/>
              <a:t>The percent </a:t>
            </a:r>
            <a:r>
              <a:rPr lang="en-US" sz="2800" dirty="0"/>
              <a:t>of homes </a:t>
            </a:r>
            <a:r>
              <a:rPr lang="en-US" sz="2800" dirty="0" smtClean="0"/>
              <a:t>with 3 or more maintenance deficiencies remains highest in the Bronx</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406276412"/>
              </p:ext>
            </p:extLst>
          </p:nvPr>
        </p:nvGraphicFramePr>
        <p:xfrm>
          <a:off x="608013" y="1295400"/>
          <a:ext cx="8839200" cy="48841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1065212" y="6248400"/>
            <a:ext cx="9302006" cy="461665"/>
          </a:xfrm>
          <a:prstGeom prst="rect">
            <a:avLst/>
          </a:prstGeom>
          <a:noFill/>
        </p:spPr>
        <p:txBody>
          <a:bodyPr wrap="square" rtlCol="0">
            <a:spAutoFit/>
          </a:bodyPr>
          <a:lstStyle/>
          <a:p>
            <a:r>
              <a:rPr lang="en-US" sz="1200" dirty="0"/>
              <a:t>Data source: New York City </a:t>
            </a:r>
            <a:r>
              <a:rPr lang="en-US" sz="1200" dirty="0" smtClean="0"/>
              <a:t>Housing and Vacancy Survey (1999-2014), </a:t>
            </a:r>
            <a:r>
              <a:rPr lang="en-US" sz="1200" dirty="0"/>
              <a:t>data from New York City </a:t>
            </a:r>
            <a:r>
              <a:rPr lang="en-US" sz="1200" dirty="0" smtClean="0"/>
              <a:t>DOHMH </a:t>
            </a:r>
          </a:p>
          <a:p>
            <a:r>
              <a:rPr lang="en-US" sz="1200" dirty="0" smtClean="0"/>
              <a:t>Environment </a:t>
            </a:r>
            <a:r>
              <a:rPr lang="en-US" sz="1200" dirty="0"/>
              <a:t>&amp; Health Data </a:t>
            </a:r>
            <a:r>
              <a:rPr lang="en-US" sz="1200" dirty="0" smtClean="0"/>
              <a:t>Portal</a:t>
            </a:r>
          </a:p>
        </p:txBody>
      </p:sp>
      <p:sp>
        <p:nvSpPr>
          <p:cNvPr id="3" name="TextBox 2"/>
          <p:cNvSpPr txBox="1"/>
          <p:nvPr/>
        </p:nvSpPr>
        <p:spPr>
          <a:xfrm>
            <a:off x="8913812" y="2590800"/>
            <a:ext cx="3198813" cy="1923604"/>
          </a:xfrm>
          <a:prstGeom prst="rect">
            <a:avLst/>
          </a:prstGeom>
          <a:solidFill>
            <a:schemeClr val="bg1">
              <a:lumMod val="85000"/>
            </a:schemeClr>
          </a:solidFill>
          <a:ln>
            <a:solidFill>
              <a:schemeClr val="bg1">
                <a:lumMod val="50000"/>
              </a:schemeClr>
            </a:solidFill>
          </a:ln>
        </p:spPr>
        <p:txBody>
          <a:bodyPr wrap="square" rtlCol="0">
            <a:spAutoFit/>
          </a:bodyPr>
          <a:lstStyle/>
          <a:p>
            <a:r>
              <a:rPr lang="en-US" sz="1400" dirty="0" smtClean="0"/>
              <a:t>Maintenance deficiencies include any of the following:</a:t>
            </a:r>
          </a:p>
          <a:p>
            <a:pPr marL="228600" indent="-228600">
              <a:buAutoNum type="arabicPeriod"/>
            </a:pPr>
            <a:r>
              <a:rPr lang="en-US" sz="1300" dirty="0" smtClean="0"/>
              <a:t>Heating equipment malfunction</a:t>
            </a:r>
          </a:p>
          <a:p>
            <a:pPr marL="228600" indent="-228600">
              <a:buAutoNum type="arabicPeriod"/>
            </a:pPr>
            <a:r>
              <a:rPr lang="en-US" sz="1300" dirty="0" smtClean="0"/>
              <a:t>Supplemental heat required</a:t>
            </a:r>
          </a:p>
          <a:p>
            <a:pPr marL="228600" indent="-228600">
              <a:buAutoNum type="arabicPeriod"/>
            </a:pPr>
            <a:r>
              <a:rPr lang="en-US" sz="1300" dirty="0" smtClean="0"/>
              <a:t>Presence of mice or rats</a:t>
            </a:r>
          </a:p>
          <a:p>
            <a:pPr marL="228600" indent="-228600">
              <a:buAutoNum type="arabicPeriod"/>
            </a:pPr>
            <a:r>
              <a:rPr lang="en-US" sz="1300" dirty="0" smtClean="0"/>
              <a:t>Cracks/holes in interior walls/ceilings</a:t>
            </a:r>
          </a:p>
          <a:p>
            <a:pPr marL="228600" indent="-228600">
              <a:buAutoNum type="arabicPeriod"/>
            </a:pPr>
            <a:r>
              <a:rPr lang="en-US" sz="1300" dirty="0" smtClean="0"/>
              <a:t>Floor holes</a:t>
            </a:r>
          </a:p>
          <a:p>
            <a:pPr marL="228600" indent="-228600">
              <a:buAutoNum type="arabicPeriod"/>
            </a:pPr>
            <a:r>
              <a:rPr lang="en-US" sz="1300" dirty="0" smtClean="0"/>
              <a:t>Broken plaster and peeling paint</a:t>
            </a:r>
          </a:p>
          <a:p>
            <a:pPr marL="228600" indent="-228600">
              <a:buAutoNum type="arabicPeriod"/>
            </a:pPr>
            <a:r>
              <a:rPr lang="en-US" sz="1300" dirty="0" smtClean="0"/>
              <a:t>Water leakage</a:t>
            </a:r>
            <a:endParaRPr lang="en-US" sz="1300" dirty="0"/>
          </a:p>
        </p:txBody>
      </p:sp>
    </p:spTree>
    <p:extLst>
      <p:ext uri="{BB962C8B-B14F-4D97-AF65-F5344CB8AC3E}">
        <p14:creationId xmlns:p14="http://schemas.microsoft.com/office/powerpoint/2010/main" val="24522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455612" y="228600"/>
            <a:ext cx="11733213" cy="1200329"/>
          </a:xfrm>
        </p:spPr>
        <p:txBody>
          <a:bodyPr/>
          <a:lstStyle/>
          <a:p>
            <a:r>
              <a:rPr lang="en-US" dirty="0" smtClean="0"/>
              <a:t>Within </a:t>
            </a:r>
            <a:r>
              <a:rPr lang="en-US" dirty="0"/>
              <a:t>the Bronx, </a:t>
            </a:r>
            <a:r>
              <a:rPr lang="en-US" dirty="0" err="1" smtClean="0"/>
              <a:t>Highbridge</a:t>
            </a:r>
            <a:r>
              <a:rPr lang="en-US" dirty="0" smtClean="0"/>
              <a:t>/South Concourse is the sub-borough with the </a:t>
            </a:r>
            <a:r>
              <a:rPr lang="en-US" dirty="0"/>
              <a:t>highest percent of </a:t>
            </a:r>
            <a:r>
              <a:rPr lang="en-US" dirty="0" smtClean="0"/>
              <a:t>homes with 3 or more maintenance deficiencies</a:t>
            </a:r>
            <a:endParaRPr lang="en-US"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588668744"/>
              </p:ext>
            </p:extLst>
          </p:nvPr>
        </p:nvGraphicFramePr>
        <p:xfrm>
          <a:off x="5668522" y="1371600"/>
          <a:ext cx="6520303" cy="48529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a:t>
            </a:r>
            <a:r>
              <a:rPr lang="en-US" sz="1200" dirty="0" smtClean="0"/>
              <a:t>New York City Housing and Vacancy Survey (2014),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295400"/>
            <a:ext cx="5496930" cy="492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5612" y="1447800"/>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a:t>Highbridge</a:t>
            </a:r>
            <a:r>
              <a:rPr lang="en-US" sz="900" dirty="0"/>
              <a:t>/South Concourse</a:t>
            </a:r>
          </a:p>
          <a:p>
            <a:pPr marL="228600" indent="-228600" fontAlgn="b">
              <a:buFontTx/>
              <a:buAutoNum type="arabicPlain"/>
            </a:pPr>
            <a:r>
              <a:rPr lang="en-US" sz="900" dirty="0"/>
              <a:t>Kingsbridge Heights/</a:t>
            </a:r>
            <a:r>
              <a:rPr lang="en-US" sz="900" dirty="0" err="1"/>
              <a:t>Mosholu</a:t>
            </a:r>
            <a:endParaRPr lang="en-US" sz="900" dirty="0"/>
          </a:p>
          <a:p>
            <a:pPr marL="228600" indent="-228600" fontAlgn="b">
              <a:buFontTx/>
              <a:buAutoNum type="arabicPlain"/>
            </a:pPr>
            <a:r>
              <a:rPr lang="en-US" sz="900" dirty="0" err="1"/>
              <a:t>Morrisania</a:t>
            </a:r>
            <a:r>
              <a:rPr lang="en-US" sz="900" dirty="0"/>
              <a:t>/East Tremont</a:t>
            </a:r>
          </a:p>
          <a:p>
            <a:pPr marL="228600" indent="-228600" fontAlgn="b">
              <a:buFontTx/>
              <a:buAutoNum type="arabicPlain"/>
            </a:pPr>
            <a:r>
              <a:rPr lang="en-US" sz="900" dirty="0"/>
              <a:t>Mott Haven/Hunts Point</a:t>
            </a:r>
          </a:p>
          <a:p>
            <a:pPr marL="228600" indent="-228600" fontAlgn="b">
              <a:buFontTx/>
              <a:buAutoNum type="arabicPlain"/>
            </a:pPr>
            <a:r>
              <a:rPr lang="en-US" sz="900" dirty="0"/>
              <a:t>Pelham Parkway</a:t>
            </a:r>
          </a:p>
          <a:p>
            <a:pPr marL="228600" indent="-228600" fontAlgn="b">
              <a:buFontTx/>
              <a:buAutoNum type="arabicPlain"/>
            </a:pPr>
            <a:r>
              <a:rPr lang="en-US" sz="900" dirty="0"/>
              <a:t>Riverdale/Kingsbridge</a:t>
            </a:r>
          </a:p>
          <a:p>
            <a:pPr marL="228600" indent="-228600" fontAlgn="b">
              <a:buFontTx/>
              <a:buAutoNum type="arabicPlain"/>
            </a:pPr>
            <a:r>
              <a:rPr lang="en-US" sz="900" dirty="0" err="1"/>
              <a:t>Soundview</a:t>
            </a:r>
            <a:r>
              <a:rPr lang="en-US" sz="900" dirty="0"/>
              <a:t>/</a:t>
            </a:r>
            <a:r>
              <a:rPr lang="en-US" sz="900" dirty="0" err="1"/>
              <a:t>Parkchester</a:t>
            </a:r>
            <a:endParaRPr lang="en-US" sz="900" dirty="0"/>
          </a:p>
          <a:p>
            <a:pPr marL="228600" indent="-228600" fontAlgn="b">
              <a:buFontTx/>
              <a:buAutoNum type="arabicPlain"/>
            </a:pPr>
            <a:r>
              <a:rPr lang="en-US" sz="900" dirty="0" err="1"/>
              <a:t>Throgs</a:t>
            </a:r>
            <a:r>
              <a:rPr lang="en-US" sz="900" dirty="0"/>
              <a:t> Neck/Co-op City</a:t>
            </a:r>
          </a:p>
          <a:p>
            <a:pPr marL="228600" indent="-228600" fontAlgn="b">
              <a:buFontTx/>
              <a:buAutoNum type="arabicPlain"/>
            </a:pPr>
            <a:r>
              <a:rPr lang="en-US" sz="900" dirty="0"/>
              <a:t>University Heights/Fordham</a:t>
            </a:r>
          </a:p>
          <a:p>
            <a:pPr marL="228600" indent="-228600" fontAlgn="b">
              <a:buFontTx/>
              <a:buAutoNum type="arabicPlain"/>
            </a:pPr>
            <a:r>
              <a:rPr lang="en-US" sz="900" dirty="0" err="1"/>
              <a:t>Williamsbridge</a:t>
            </a:r>
            <a:r>
              <a:rPr lang="en-US" sz="900" dirty="0"/>
              <a:t>/</a:t>
            </a:r>
            <a:r>
              <a:rPr lang="en-US" sz="900" dirty="0" err="1"/>
              <a:t>Baychester</a:t>
            </a:r>
            <a:endParaRPr lang="en-US" sz="900" dirty="0"/>
          </a:p>
        </p:txBody>
      </p:sp>
      <p:sp>
        <p:nvSpPr>
          <p:cNvPr id="11" name="TextBox 10"/>
          <p:cNvSpPr txBox="1"/>
          <p:nvPr/>
        </p:nvSpPr>
        <p:spPr>
          <a:xfrm>
            <a:off x="3506661" y="2047712"/>
            <a:ext cx="248786" cy="230832"/>
          </a:xfrm>
          <a:prstGeom prst="rect">
            <a:avLst/>
          </a:prstGeom>
          <a:noFill/>
        </p:spPr>
        <p:txBody>
          <a:bodyPr wrap="none" rtlCol="0">
            <a:spAutoFit/>
          </a:bodyPr>
          <a:lstStyle/>
          <a:p>
            <a:r>
              <a:rPr lang="en-US" sz="900" dirty="0">
                <a:solidFill>
                  <a:schemeClr val="bg1"/>
                </a:solidFill>
              </a:rPr>
              <a:t>1</a:t>
            </a:r>
          </a:p>
        </p:txBody>
      </p:sp>
      <p:sp>
        <p:nvSpPr>
          <p:cNvPr id="12" name="TextBox 11"/>
          <p:cNvSpPr txBox="1"/>
          <p:nvPr/>
        </p:nvSpPr>
        <p:spPr>
          <a:xfrm>
            <a:off x="3671721" y="2221246"/>
            <a:ext cx="248786" cy="230832"/>
          </a:xfrm>
          <a:prstGeom prst="rect">
            <a:avLst/>
          </a:prstGeom>
          <a:noFill/>
        </p:spPr>
        <p:txBody>
          <a:bodyPr wrap="none" rtlCol="0">
            <a:spAutoFit/>
          </a:bodyPr>
          <a:lstStyle/>
          <a:p>
            <a:r>
              <a:rPr lang="en-US" sz="900" dirty="0">
                <a:solidFill>
                  <a:schemeClr val="bg1"/>
                </a:solidFill>
              </a:rPr>
              <a:t>4</a:t>
            </a:r>
          </a:p>
        </p:txBody>
      </p:sp>
      <p:sp>
        <p:nvSpPr>
          <p:cNvPr id="13" name="TextBox 12"/>
          <p:cNvSpPr txBox="1"/>
          <p:nvPr/>
        </p:nvSpPr>
        <p:spPr>
          <a:xfrm>
            <a:off x="3749655" y="1932296"/>
            <a:ext cx="248786" cy="230832"/>
          </a:xfrm>
          <a:prstGeom prst="rect">
            <a:avLst/>
          </a:prstGeom>
          <a:noFill/>
        </p:spPr>
        <p:txBody>
          <a:bodyPr wrap="none" rtlCol="0">
            <a:spAutoFit/>
          </a:bodyPr>
          <a:lstStyle/>
          <a:p>
            <a:r>
              <a:rPr lang="en-US" sz="900" dirty="0">
                <a:solidFill>
                  <a:schemeClr val="bg1"/>
                </a:solidFill>
              </a:rPr>
              <a:t>3</a:t>
            </a:r>
          </a:p>
        </p:txBody>
      </p:sp>
      <p:sp>
        <p:nvSpPr>
          <p:cNvPr id="14" name="TextBox 13"/>
          <p:cNvSpPr txBox="1"/>
          <p:nvPr/>
        </p:nvSpPr>
        <p:spPr>
          <a:xfrm>
            <a:off x="3985336" y="1816880"/>
            <a:ext cx="248786" cy="230832"/>
          </a:xfrm>
          <a:prstGeom prst="rect">
            <a:avLst/>
          </a:prstGeom>
          <a:noFill/>
        </p:spPr>
        <p:txBody>
          <a:bodyPr wrap="none" rtlCol="0">
            <a:spAutoFit/>
          </a:bodyPr>
          <a:lstStyle/>
          <a:p>
            <a:r>
              <a:rPr lang="en-US" sz="900" dirty="0"/>
              <a:t>5</a:t>
            </a:r>
          </a:p>
        </p:txBody>
      </p:sp>
      <p:sp>
        <p:nvSpPr>
          <p:cNvPr id="15" name="TextBox 14"/>
          <p:cNvSpPr txBox="1"/>
          <p:nvPr/>
        </p:nvSpPr>
        <p:spPr>
          <a:xfrm>
            <a:off x="3603585" y="1472702"/>
            <a:ext cx="248786" cy="230832"/>
          </a:xfrm>
          <a:prstGeom prst="rect">
            <a:avLst/>
          </a:prstGeom>
          <a:noFill/>
        </p:spPr>
        <p:txBody>
          <a:bodyPr wrap="none" rtlCol="0">
            <a:spAutoFit/>
          </a:bodyPr>
          <a:lstStyle/>
          <a:p>
            <a:r>
              <a:rPr lang="en-US" sz="900" dirty="0">
                <a:solidFill>
                  <a:schemeClr val="bg1"/>
                </a:solidFill>
              </a:rPr>
              <a:t>6</a:t>
            </a:r>
          </a:p>
        </p:txBody>
      </p:sp>
      <p:sp>
        <p:nvSpPr>
          <p:cNvPr id="16" name="TextBox 15"/>
          <p:cNvSpPr txBox="1"/>
          <p:nvPr/>
        </p:nvSpPr>
        <p:spPr>
          <a:xfrm>
            <a:off x="3923104" y="2105830"/>
            <a:ext cx="248786" cy="230832"/>
          </a:xfrm>
          <a:prstGeom prst="rect">
            <a:avLst/>
          </a:prstGeom>
          <a:noFill/>
        </p:spPr>
        <p:txBody>
          <a:bodyPr wrap="none" rtlCol="0">
            <a:spAutoFit/>
          </a:bodyPr>
          <a:lstStyle/>
          <a:p>
            <a:r>
              <a:rPr lang="en-US" sz="900" dirty="0">
                <a:solidFill>
                  <a:schemeClr val="bg1"/>
                </a:solidFill>
              </a:rPr>
              <a:t>7</a:t>
            </a:r>
          </a:p>
        </p:txBody>
      </p:sp>
      <p:sp>
        <p:nvSpPr>
          <p:cNvPr id="17" name="TextBox 16"/>
          <p:cNvSpPr txBox="1"/>
          <p:nvPr/>
        </p:nvSpPr>
        <p:spPr>
          <a:xfrm>
            <a:off x="4137736" y="1969280"/>
            <a:ext cx="248786" cy="230832"/>
          </a:xfrm>
          <a:prstGeom prst="rect">
            <a:avLst/>
          </a:prstGeom>
          <a:noFill/>
        </p:spPr>
        <p:txBody>
          <a:bodyPr wrap="none" rtlCol="0">
            <a:spAutoFit/>
          </a:bodyPr>
          <a:lstStyle/>
          <a:p>
            <a:r>
              <a:rPr lang="en-US" sz="900" dirty="0"/>
              <a:t>8</a:t>
            </a:r>
          </a:p>
        </p:txBody>
      </p:sp>
      <p:sp>
        <p:nvSpPr>
          <p:cNvPr id="18" name="TextBox 17"/>
          <p:cNvSpPr txBox="1"/>
          <p:nvPr/>
        </p:nvSpPr>
        <p:spPr>
          <a:xfrm>
            <a:off x="3734876" y="1703534"/>
            <a:ext cx="248786" cy="230832"/>
          </a:xfrm>
          <a:prstGeom prst="rect">
            <a:avLst/>
          </a:prstGeom>
          <a:noFill/>
        </p:spPr>
        <p:txBody>
          <a:bodyPr wrap="none" rtlCol="0">
            <a:spAutoFit/>
          </a:bodyPr>
          <a:lstStyle/>
          <a:p>
            <a:r>
              <a:rPr lang="en-US" sz="900" dirty="0">
                <a:solidFill>
                  <a:schemeClr val="bg1"/>
                </a:solidFill>
              </a:rPr>
              <a:t>2</a:t>
            </a:r>
          </a:p>
        </p:txBody>
      </p:sp>
      <p:sp>
        <p:nvSpPr>
          <p:cNvPr id="19" name="TextBox 18"/>
          <p:cNvSpPr txBox="1"/>
          <p:nvPr/>
        </p:nvSpPr>
        <p:spPr>
          <a:xfrm>
            <a:off x="3561307" y="1874998"/>
            <a:ext cx="248786" cy="230832"/>
          </a:xfrm>
          <a:prstGeom prst="rect">
            <a:avLst/>
          </a:prstGeom>
          <a:noFill/>
        </p:spPr>
        <p:txBody>
          <a:bodyPr wrap="none" rtlCol="0">
            <a:spAutoFit/>
          </a:bodyPr>
          <a:lstStyle/>
          <a:p>
            <a:r>
              <a:rPr lang="en-US" sz="900" dirty="0">
                <a:solidFill>
                  <a:schemeClr val="bg1"/>
                </a:solidFill>
              </a:rPr>
              <a:t>9</a:t>
            </a:r>
          </a:p>
        </p:txBody>
      </p:sp>
      <p:sp>
        <p:nvSpPr>
          <p:cNvPr id="20" name="TextBox 19"/>
          <p:cNvSpPr txBox="1"/>
          <p:nvPr/>
        </p:nvSpPr>
        <p:spPr>
          <a:xfrm>
            <a:off x="3891044" y="1566555"/>
            <a:ext cx="312906" cy="230832"/>
          </a:xfrm>
          <a:prstGeom prst="rect">
            <a:avLst/>
          </a:prstGeom>
          <a:noFill/>
        </p:spPr>
        <p:txBody>
          <a:bodyPr wrap="none" rtlCol="0">
            <a:spAutoFit/>
          </a:bodyPr>
          <a:lstStyle/>
          <a:p>
            <a:r>
              <a:rPr lang="en-US" sz="900" dirty="0" smtClean="0">
                <a:solidFill>
                  <a:schemeClr val="bg1"/>
                </a:solidFill>
              </a:rPr>
              <a:t>10</a:t>
            </a:r>
            <a:endParaRPr lang="en-US" sz="900" dirty="0">
              <a:solidFill>
                <a:schemeClr val="bg1"/>
              </a:solidFill>
            </a:endParaRPr>
          </a:p>
        </p:txBody>
      </p:sp>
    </p:spTree>
    <p:extLst>
      <p:ext uri="{BB962C8B-B14F-4D97-AF65-F5344CB8AC3E}">
        <p14:creationId xmlns:p14="http://schemas.microsoft.com/office/powerpoint/2010/main" val="143785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7324" y="304800"/>
            <a:ext cx="12038013" cy="880241"/>
          </a:xfrm>
        </p:spPr>
        <p:txBody>
          <a:bodyPr/>
          <a:lstStyle/>
          <a:p>
            <a:r>
              <a:rPr lang="en-US" sz="3200" dirty="0" smtClean="0"/>
              <a:t>More than two-thirds of Bronx renter-occupied units have at least one maintenance deficiency</a:t>
            </a:r>
            <a:endParaRPr lang="en-US" dirty="0"/>
          </a:p>
        </p:txBody>
      </p:sp>
      <p:graphicFrame>
        <p:nvGraphicFramePr>
          <p:cNvPr id="7" name="Chart 6"/>
          <p:cNvGraphicFramePr/>
          <p:nvPr>
            <p:extLst>
              <p:ext uri="{D42A27DB-BD31-4B8C-83A1-F6EECF244321}">
                <p14:modId xmlns:p14="http://schemas.microsoft.com/office/powerpoint/2010/main" val="2428730899"/>
              </p:ext>
            </p:extLst>
          </p:nvPr>
        </p:nvGraphicFramePr>
        <p:xfrm>
          <a:off x="608012" y="1385374"/>
          <a:ext cx="11279029" cy="51532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6948" y="6248400"/>
            <a:ext cx="9517064" cy="461665"/>
          </a:xfrm>
          <a:prstGeom prst="rect">
            <a:avLst/>
          </a:prstGeom>
          <a:noFill/>
        </p:spPr>
        <p:txBody>
          <a:bodyPr wrap="square" rtlCol="0">
            <a:spAutoFit/>
          </a:bodyPr>
          <a:lstStyle/>
          <a:p>
            <a:r>
              <a:rPr lang="en-US" sz="1200" dirty="0"/>
              <a:t>Data source: </a:t>
            </a:r>
            <a:r>
              <a:rPr lang="en-US" sz="1200" dirty="0" smtClean="0"/>
              <a:t>New York City Housing and Vacancy Survey (2014), </a:t>
            </a:r>
            <a:r>
              <a:rPr lang="en-US" sz="1200" dirty="0"/>
              <a:t>data from New York City </a:t>
            </a:r>
            <a:r>
              <a:rPr lang="en-US" sz="1200" dirty="0" smtClean="0"/>
              <a:t>DOHMH</a:t>
            </a:r>
          </a:p>
          <a:p>
            <a:r>
              <a:rPr lang="en-US" sz="1200" dirty="0" smtClean="0"/>
              <a:t>Environment </a:t>
            </a:r>
            <a:r>
              <a:rPr lang="en-US" sz="1200" dirty="0"/>
              <a:t>&amp; Health Data </a:t>
            </a:r>
            <a:r>
              <a:rPr lang="en-US" sz="1200" dirty="0" smtClean="0"/>
              <a:t>Portal</a:t>
            </a:r>
          </a:p>
        </p:txBody>
      </p:sp>
    </p:spTree>
    <p:extLst>
      <p:ext uri="{BB962C8B-B14F-4D97-AF65-F5344CB8AC3E}">
        <p14:creationId xmlns:p14="http://schemas.microsoft.com/office/powerpoint/2010/main" val="313303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215899" y="228600"/>
            <a:ext cx="12344400" cy="1126462"/>
          </a:xfrm>
        </p:spPr>
        <p:txBody>
          <a:bodyPr/>
          <a:lstStyle/>
          <a:p>
            <a:r>
              <a:rPr lang="en-US" sz="2800" dirty="0" smtClean="0"/>
              <a:t>Within the Bronx, </a:t>
            </a:r>
            <a:r>
              <a:rPr lang="en-US" sz="2800" dirty="0" err="1" smtClean="0"/>
              <a:t>Throgs</a:t>
            </a:r>
            <a:r>
              <a:rPr lang="en-US" sz="2800" dirty="0" smtClean="0"/>
              <a:t> Neck/Co-op City is the sub-borough with the highest percent </a:t>
            </a:r>
            <a:r>
              <a:rPr lang="en-US" sz="2800" dirty="0"/>
              <a:t>of </a:t>
            </a:r>
            <a:r>
              <a:rPr lang="en-US" sz="2800" dirty="0" smtClean="0"/>
              <a:t>renter-occupied homes </a:t>
            </a:r>
            <a:r>
              <a:rPr lang="en-US" sz="2800" u="sng" dirty="0" smtClean="0"/>
              <a:t>with no</a:t>
            </a:r>
            <a:r>
              <a:rPr lang="en-US" sz="2800" dirty="0" smtClean="0"/>
              <a:t> maintenance deficiencies </a:t>
            </a:r>
            <a:endParaRPr lang="en-US" sz="2800"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454312045"/>
              </p:ext>
            </p:extLst>
          </p:nvPr>
        </p:nvGraphicFramePr>
        <p:xfrm>
          <a:off x="5668522" y="1371600"/>
          <a:ext cx="6520303" cy="48529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a:t>
            </a:r>
            <a:r>
              <a:rPr lang="en-US" sz="1200" dirty="0" smtClean="0"/>
              <a:t>New York City Housing and Vacancy Survey (2014),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99" y="1447800"/>
            <a:ext cx="5298703" cy="485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9412" y="1579438"/>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smtClean="0"/>
              <a:t>Highbridge</a:t>
            </a:r>
            <a:r>
              <a:rPr lang="en-US" sz="900" dirty="0" smtClean="0"/>
              <a:t>/South Concourse </a:t>
            </a:r>
          </a:p>
          <a:p>
            <a:pPr marL="228600" indent="-228600" fontAlgn="b">
              <a:buFontTx/>
              <a:buAutoNum type="arabicPlain"/>
            </a:pPr>
            <a:r>
              <a:rPr lang="en-US" sz="900" dirty="0" smtClean="0"/>
              <a:t>Kingsbridge Heights/</a:t>
            </a:r>
            <a:r>
              <a:rPr lang="en-US" sz="900" dirty="0" err="1" smtClean="0"/>
              <a:t>Mosholu</a:t>
            </a:r>
            <a:r>
              <a:rPr lang="en-US" sz="900" dirty="0" smtClean="0"/>
              <a:t> </a:t>
            </a:r>
          </a:p>
          <a:p>
            <a:pPr marL="228600" indent="-228600" fontAlgn="b">
              <a:buFontTx/>
              <a:buAutoNum type="arabicPlain"/>
            </a:pPr>
            <a:r>
              <a:rPr lang="en-US" sz="900" dirty="0" err="1" smtClean="0"/>
              <a:t>Morrisania</a:t>
            </a:r>
            <a:r>
              <a:rPr lang="en-US" sz="900" dirty="0" smtClean="0"/>
              <a:t>/East Tremont </a:t>
            </a:r>
          </a:p>
          <a:p>
            <a:pPr marL="228600" indent="-228600" fontAlgn="b">
              <a:buFontTx/>
              <a:buAutoNum type="arabicPlain"/>
            </a:pPr>
            <a:r>
              <a:rPr lang="en-US" sz="900" dirty="0" smtClean="0"/>
              <a:t>Mott Haven/Hunts Point </a:t>
            </a:r>
          </a:p>
          <a:p>
            <a:pPr marL="228600" indent="-228600" fontAlgn="b">
              <a:buFontTx/>
              <a:buAutoNum type="arabicPlain"/>
            </a:pPr>
            <a:r>
              <a:rPr lang="en-US" sz="900" dirty="0" smtClean="0"/>
              <a:t>Pelham Parkway </a:t>
            </a:r>
          </a:p>
          <a:p>
            <a:pPr marL="228600" indent="-228600" fontAlgn="b">
              <a:buFontTx/>
              <a:buAutoNum type="arabicPlain"/>
            </a:pPr>
            <a:r>
              <a:rPr lang="en-US" sz="900" dirty="0" smtClean="0"/>
              <a:t>Riverdale/Kingsbridge </a:t>
            </a:r>
          </a:p>
          <a:p>
            <a:pPr marL="228600" indent="-228600" fontAlgn="b">
              <a:buFontTx/>
              <a:buAutoNum type="arabicPlain"/>
            </a:pPr>
            <a:r>
              <a:rPr lang="en-US" sz="900" dirty="0" err="1" smtClean="0"/>
              <a:t>Soundview</a:t>
            </a:r>
            <a:r>
              <a:rPr lang="en-US" sz="900" dirty="0" smtClean="0"/>
              <a:t>/</a:t>
            </a:r>
            <a:r>
              <a:rPr lang="en-US" sz="900" dirty="0" err="1" smtClean="0"/>
              <a:t>Parkchester</a:t>
            </a:r>
            <a:r>
              <a:rPr lang="en-US" sz="900" dirty="0" smtClean="0"/>
              <a:t> </a:t>
            </a:r>
          </a:p>
          <a:p>
            <a:pPr marL="228600" indent="-228600" fontAlgn="b">
              <a:buFontTx/>
              <a:buAutoNum type="arabicPlain"/>
            </a:pPr>
            <a:r>
              <a:rPr lang="en-US" sz="900" dirty="0" err="1" smtClean="0"/>
              <a:t>Throgs</a:t>
            </a:r>
            <a:r>
              <a:rPr lang="en-US" sz="900" dirty="0" smtClean="0"/>
              <a:t> Neck/Co-op City </a:t>
            </a:r>
          </a:p>
          <a:p>
            <a:pPr marL="228600" indent="-228600" fontAlgn="b">
              <a:buFontTx/>
              <a:buAutoNum type="arabicPlain"/>
            </a:pPr>
            <a:r>
              <a:rPr lang="en-US" sz="900" dirty="0" smtClean="0"/>
              <a:t>University Heights/Fordham </a:t>
            </a:r>
          </a:p>
          <a:p>
            <a:pPr marL="228600" indent="-228600" fontAlgn="b">
              <a:buFontTx/>
              <a:buAutoNum type="arabicPlain"/>
            </a:pPr>
            <a:r>
              <a:rPr lang="en-US" sz="900" dirty="0" err="1" smtClean="0"/>
              <a:t>Williamsbridge</a:t>
            </a:r>
            <a:r>
              <a:rPr lang="en-US" sz="900" dirty="0" smtClean="0"/>
              <a:t>/</a:t>
            </a:r>
            <a:r>
              <a:rPr lang="en-US" sz="900" dirty="0" err="1" smtClean="0"/>
              <a:t>Baychester</a:t>
            </a:r>
            <a:r>
              <a:rPr lang="en-US" sz="900" dirty="0" smtClean="0"/>
              <a:t> </a:t>
            </a:r>
            <a:endParaRPr lang="en-US" sz="900" dirty="0"/>
          </a:p>
        </p:txBody>
      </p:sp>
      <p:sp>
        <p:nvSpPr>
          <p:cNvPr id="9" name="TextBox 8"/>
          <p:cNvSpPr txBox="1"/>
          <p:nvPr/>
        </p:nvSpPr>
        <p:spPr>
          <a:xfrm>
            <a:off x="3596059" y="2095572"/>
            <a:ext cx="248786" cy="230832"/>
          </a:xfrm>
          <a:prstGeom prst="rect">
            <a:avLst/>
          </a:prstGeom>
          <a:noFill/>
        </p:spPr>
        <p:txBody>
          <a:bodyPr wrap="none" rtlCol="0">
            <a:spAutoFit/>
          </a:bodyPr>
          <a:lstStyle/>
          <a:p>
            <a:r>
              <a:rPr lang="en-US" sz="900" dirty="0">
                <a:solidFill>
                  <a:schemeClr val="bg1"/>
                </a:solidFill>
              </a:rPr>
              <a:t>1</a:t>
            </a:r>
          </a:p>
        </p:txBody>
      </p:sp>
      <p:sp>
        <p:nvSpPr>
          <p:cNvPr id="10" name="TextBox 9"/>
          <p:cNvSpPr txBox="1"/>
          <p:nvPr/>
        </p:nvSpPr>
        <p:spPr>
          <a:xfrm>
            <a:off x="3659838" y="1941084"/>
            <a:ext cx="248786" cy="230832"/>
          </a:xfrm>
          <a:prstGeom prst="rect">
            <a:avLst/>
          </a:prstGeom>
          <a:noFill/>
        </p:spPr>
        <p:txBody>
          <a:bodyPr wrap="none" rtlCol="0">
            <a:spAutoFit/>
          </a:bodyPr>
          <a:lstStyle/>
          <a:p>
            <a:r>
              <a:rPr lang="en-US" sz="900" dirty="0" smtClean="0">
                <a:solidFill>
                  <a:schemeClr val="bg1"/>
                </a:solidFill>
              </a:rPr>
              <a:t>9</a:t>
            </a:r>
            <a:endParaRPr lang="en-US" sz="900" dirty="0">
              <a:solidFill>
                <a:schemeClr val="bg1"/>
              </a:solidFill>
            </a:endParaRPr>
          </a:p>
        </p:txBody>
      </p:sp>
      <p:sp>
        <p:nvSpPr>
          <p:cNvPr id="11" name="TextBox 10"/>
          <p:cNvSpPr txBox="1"/>
          <p:nvPr/>
        </p:nvSpPr>
        <p:spPr>
          <a:xfrm>
            <a:off x="3844845" y="1710252"/>
            <a:ext cx="248786" cy="230832"/>
          </a:xfrm>
          <a:prstGeom prst="rect">
            <a:avLst/>
          </a:prstGeom>
          <a:noFill/>
        </p:spPr>
        <p:txBody>
          <a:bodyPr wrap="none" rtlCol="0">
            <a:spAutoFit/>
          </a:bodyPr>
          <a:lstStyle/>
          <a:p>
            <a:r>
              <a:rPr lang="en-US" sz="900" dirty="0">
                <a:solidFill>
                  <a:schemeClr val="bg1"/>
                </a:solidFill>
              </a:rPr>
              <a:t>2</a:t>
            </a:r>
          </a:p>
        </p:txBody>
      </p:sp>
      <p:sp>
        <p:nvSpPr>
          <p:cNvPr id="13" name="TextBox 12"/>
          <p:cNvSpPr txBox="1"/>
          <p:nvPr/>
        </p:nvSpPr>
        <p:spPr>
          <a:xfrm>
            <a:off x="3844845" y="1941084"/>
            <a:ext cx="248786" cy="230832"/>
          </a:xfrm>
          <a:prstGeom prst="rect">
            <a:avLst/>
          </a:prstGeom>
          <a:noFill/>
        </p:spPr>
        <p:txBody>
          <a:bodyPr wrap="none" rtlCol="0">
            <a:spAutoFit/>
          </a:bodyPr>
          <a:lstStyle/>
          <a:p>
            <a:r>
              <a:rPr lang="en-US" sz="900" dirty="0">
                <a:solidFill>
                  <a:schemeClr val="bg1"/>
                </a:solidFill>
              </a:rPr>
              <a:t>3</a:t>
            </a:r>
          </a:p>
        </p:txBody>
      </p:sp>
      <p:sp>
        <p:nvSpPr>
          <p:cNvPr id="14" name="TextBox 13"/>
          <p:cNvSpPr txBox="1"/>
          <p:nvPr/>
        </p:nvSpPr>
        <p:spPr>
          <a:xfrm>
            <a:off x="3720452" y="2281083"/>
            <a:ext cx="248786" cy="230832"/>
          </a:xfrm>
          <a:prstGeom prst="rect">
            <a:avLst/>
          </a:prstGeom>
          <a:noFill/>
        </p:spPr>
        <p:txBody>
          <a:bodyPr wrap="none" rtlCol="0">
            <a:spAutoFit/>
          </a:bodyPr>
          <a:lstStyle/>
          <a:p>
            <a:r>
              <a:rPr lang="en-US" sz="900" dirty="0">
                <a:solidFill>
                  <a:schemeClr val="bg1"/>
                </a:solidFill>
              </a:rPr>
              <a:t>4</a:t>
            </a:r>
          </a:p>
        </p:txBody>
      </p:sp>
      <p:sp>
        <p:nvSpPr>
          <p:cNvPr id="15" name="TextBox 14"/>
          <p:cNvSpPr txBox="1"/>
          <p:nvPr/>
        </p:nvSpPr>
        <p:spPr>
          <a:xfrm>
            <a:off x="4014329" y="1924395"/>
            <a:ext cx="248786" cy="230832"/>
          </a:xfrm>
          <a:prstGeom prst="rect">
            <a:avLst/>
          </a:prstGeom>
          <a:noFill/>
        </p:spPr>
        <p:txBody>
          <a:bodyPr wrap="none" rtlCol="0">
            <a:spAutoFit/>
          </a:bodyPr>
          <a:lstStyle/>
          <a:p>
            <a:r>
              <a:rPr lang="en-US" sz="900" dirty="0"/>
              <a:t>5</a:t>
            </a:r>
          </a:p>
        </p:txBody>
      </p:sp>
      <p:sp>
        <p:nvSpPr>
          <p:cNvPr id="16" name="TextBox 15"/>
          <p:cNvSpPr txBox="1"/>
          <p:nvPr/>
        </p:nvSpPr>
        <p:spPr>
          <a:xfrm>
            <a:off x="3640907" y="1579438"/>
            <a:ext cx="248786" cy="230832"/>
          </a:xfrm>
          <a:prstGeom prst="rect">
            <a:avLst/>
          </a:prstGeom>
          <a:noFill/>
        </p:spPr>
        <p:txBody>
          <a:bodyPr wrap="none" rtlCol="0">
            <a:spAutoFit/>
          </a:bodyPr>
          <a:lstStyle/>
          <a:p>
            <a:r>
              <a:rPr lang="en-US" sz="900" dirty="0">
                <a:solidFill>
                  <a:schemeClr val="bg1"/>
                </a:solidFill>
              </a:rPr>
              <a:t>6</a:t>
            </a:r>
          </a:p>
        </p:txBody>
      </p:sp>
      <p:sp>
        <p:nvSpPr>
          <p:cNvPr id="17" name="TextBox 16"/>
          <p:cNvSpPr txBox="1"/>
          <p:nvPr/>
        </p:nvSpPr>
        <p:spPr>
          <a:xfrm>
            <a:off x="3986737" y="2177712"/>
            <a:ext cx="248786" cy="230832"/>
          </a:xfrm>
          <a:prstGeom prst="rect">
            <a:avLst/>
          </a:prstGeom>
          <a:noFill/>
        </p:spPr>
        <p:txBody>
          <a:bodyPr wrap="none" rtlCol="0">
            <a:spAutoFit/>
          </a:bodyPr>
          <a:lstStyle/>
          <a:p>
            <a:r>
              <a:rPr lang="en-US" sz="900" dirty="0"/>
              <a:t>7</a:t>
            </a:r>
          </a:p>
        </p:txBody>
      </p:sp>
      <p:sp>
        <p:nvSpPr>
          <p:cNvPr id="18" name="TextBox 17"/>
          <p:cNvSpPr txBox="1"/>
          <p:nvPr/>
        </p:nvSpPr>
        <p:spPr>
          <a:xfrm>
            <a:off x="4213371" y="2099280"/>
            <a:ext cx="248786" cy="230832"/>
          </a:xfrm>
          <a:prstGeom prst="rect">
            <a:avLst/>
          </a:prstGeom>
          <a:noFill/>
        </p:spPr>
        <p:txBody>
          <a:bodyPr wrap="none" rtlCol="0">
            <a:spAutoFit/>
          </a:bodyPr>
          <a:lstStyle/>
          <a:p>
            <a:r>
              <a:rPr lang="en-US" sz="900" dirty="0"/>
              <a:t>8</a:t>
            </a:r>
          </a:p>
        </p:txBody>
      </p:sp>
      <p:sp>
        <p:nvSpPr>
          <p:cNvPr id="19" name="TextBox 18"/>
          <p:cNvSpPr txBox="1"/>
          <p:nvPr/>
        </p:nvSpPr>
        <p:spPr>
          <a:xfrm>
            <a:off x="3972538" y="1594836"/>
            <a:ext cx="312906" cy="230832"/>
          </a:xfrm>
          <a:prstGeom prst="rect">
            <a:avLst/>
          </a:prstGeom>
          <a:noFill/>
        </p:spPr>
        <p:txBody>
          <a:bodyPr wrap="none" rtlCol="0">
            <a:spAutoFit/>
          </a:bodyPr>
          <a:lstStyle/>
          <a:p>
            <a:r>
              <a:rPr lang="en-US" sz="900" dirty="0" smtClean="0"/>
              <a:t>10</a:t>
            </a:r>
            <a:endParaRPr lang="en-US" sz="900" dirty="0"/>
          </a:p>
        </p:txBody>
      </p:sp>
    </p:spTree>
    <p:extLst>
      <p:ext uri="{BB962C8B-B14F-4D97-AF65-F5344CB8AC3E}">
        <p14:creationId xmlns:p14="http://schemas.microsoft.com/office/powerpoint/2010/main" val="9831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116755"/>
            <a:ext cx="7496650" cy="683264"/>
          </a:xfrm>
          <a:ln>
            <a:noFill/>
          </a:ln>
        </p:spPr>
        <p:txBody>
          <a:bodyPr/>
          <a:lstStyle/>
          <a:p>
            <a:r>
              <a:rPr lang="en-US" sz="4800" dirty="0" smtClean="0"/>
              <a:t>Housing and health: lead</a:t>
            </a:r>
            <a:endParaRPr lang="en-US" sz="4800" dirty="0"/>
          </a:p>
        </p:txBody>
      </p:sp>
      <p:sp>
        <p:nvSpPr>
          <p:cNvPr id="3" name="TextBox 2"/>
          <p:cNvSpPr txBox="1"/>
          <p:nvPr/>
        </p:nvSpPr>
        <p:spPr>
          <a:xfrm>
            <a:off x="684212" y="4876800"/>
            <a:ext cx="10287000" cy="338554"/>
          </a:xfrm>
          <a:prstGeom prst="rect">
            <a:avLst/>
          </a:prstGeom>
          <a:noFill/>
        </p:spPr>
        <p:txBody>
          <a:bodyPr wrap="square" rtlCol="0">
            <a:spAutoFit/>
          </a:bodyPr>
          <a:lstStyle/>
          <a:p>
            <a:r>
              <a:rPr lang="en-US" sz="1600" dirty="0" smtClean="0"/>
              <a:t>Tested for lead | Elevated blood lead levels</a:t>
            </a:r>
            <a:endParaRPr lang="en-US" sz="1600" dirty="0"/>
          </a:p>
        </p:txBody>
      </p:sp>
    </p:spTree>
    <p:extLst>
      <p:ext uri="{BB962C8B-B14F-4D97-AF65-F5344CB8AC3E}">
        <p14:creationId xmlns:p14="http://schemas.microsoft.com/office/powerpoint/2010/main" val="219262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149225" y="457200"/>
            <a:ext cx="12039600" cy="781752"/>
          </a:xfrm>
        </p:spPr>
        <p:txBody>
          <a:bodyPr/>
          <a:lstStyle/>
          <a:p>
            <a:r>
              <a:rPr lang="en-US" sz="2800" dirty="0" smtClean="0"/>
              <a:t>The percent of homes using supplemental heat has increased in all 5 NYC boroughs; and remains highest in the Bronx</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347933065"/>
              </p:ext>
            </p:extLst>
          </p:nvPr>
        </p:nvGraphicFramePr>
        <p:xfrm>
          <a:off x="836612" y="1295400"/>
          <a:ext cx="9829800"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a:t>
            </a:r>
            <a:r>
              <a:rPr lang="en-US" sz="1200" dirty="0" smtClean="0"/>
              <a:t>Housing and Vacancy Survey (1999-2014), </a:t>
            </a:r>
            <a:r>
              <a:rPr lang="en-US" sz="1200" dirty="0"/>
              <a:t>data from New York City </a:t>
            </a:r>
            <a:r>
              <a:rPr lang="en-US" sz="1200" dirty="0" smtClean="0"/>
              <a:t>DOHMH </a:t>
            </a:r>
          </a:p>
          <a:p>
            <a:r>
              <a:rPr lang="en-US" sz="1200" dirty="0" smtClean="0"/>
              <a:t>Environment </a:t>
            </a:r>
            <a:r>
              <a:rPr lang="en-US" sz="1200" dirty="0"/>
              <a:t>&amp; Health Data Portal</a:t>
            </a:r>
          </a:p>
        </p:txBody>
      </p:sp>
      <p:sp>
        <p:nvSpPr>
          <p:cNvPr id="6" name="TextBox 5"/>
          <p:cNvSpPr txBox="1"/>
          <p:nvPr/>
        </p:nvSpPr>
        <p:spPr>
          <a:xfrm>
            <a:off x="8228012" y="4953000"/>
            <a:ext cx="3568020" cy="738689"/>
          </a:xfrm>
          <a:prstGeom prst="rect">
            <a:avLst/>
          </a:prstGeom>
          <a:solidFill>
            <a:schemeClr val="bg1">
              <a:lumMod val="85000"/>
            </a:schemeClr>
          </a:solidFill>
          <a:ln>
            <a:solidFill>
              <a:schemeClr val="bg1">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Exposure to supplemental heat in the home may </a:t>
            </a:r>
            <a:r>
              <a:rPr lang="en-US" sz="1400" i="1" dirty="0" smtClean="0"/>
              <a:t>increase risk of development or exacerbation of asthma. </a:t>
            </a:r>
            <a:endParaRPr lang="en-US" sz="1400" i="1" dirty="0"/>
          </a:p>
        </p:txBody>
      </p:sp>
      <p:sp>
        <p:nvSpPr>
          <p:cNvPr id="7" name="TextBox 6"/>
          <p:cNvSpPr txBox="1"/>
          <p:nvPr/>
        </p:nvSpPr>
        <p:spPr>
          <a:xfrm>
            <a:off x="1827212" y="1752600"/>
            <a:ext cx="3568020" cy="523220"/>
          </a:xfrm>
          <a:prstGeom prst="rect">
            <a:avLst/>
          </a:prstGeom>
          <a:solidFill>
            <a:schemeClr val="bg1">
              <a:lumMod val="85000"/>
            </a:schemeClr>
          </a:solidFill>
          <a:ln>
            <a:solidFill>
              <a:schemeClr val="bg1">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smtClean="0"/>
              <a:t>Examples of supplemental heat include space heaters or using the oven for heat</a:t>
            </a:r>
            <a:endParaRPr lang="en-US" sz="1400" i="1" dirty="0"/>
          </a:p>
        </p:txBody>
      </p:sp>
    </p:spTree>
    <p:extLst>
      <p:ext uri="{BB962C8B-B14F-4D97-AF65-F5344CB8AC3E}">
        <p14:creationId xmlns:p14="http://schemas.microsoft.com/office/powerpoint/2010/main" val="163715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85761" y="304800"/>
            <a:ext cx="11961813" cy="781752"/>
          </a:xfrm>
        </p:spPr>
        <p:txBody>
          <a:bodyPr/>
          <a:lstStyle/>
          <a:p>
            <a:r>
              <a:rPr lang="en-US" sz="2800" dirty="0" smtClean="0"/>
              <a:t>Within the Bronx, University Heights/Fordham is the sub-borough with the highest percent of homes using supplemental heat</a:t>
            </a:r>
            <a:endParaRPr lang="en-US" sz="2800"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462715301"/>
              </p:ext>
            </p:extLst>
          </p:nvPr>
        </p:nvGraphicFramePr>
        <p:xfrm>
          <a:off x="5789612" y="1261637"/>
          <a:ext cx="6399214" cy="4962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a:t>
            </a:r>
            <a:r>
              <a:rPr lang="en-US" sz="1200" dirty="0" smtClean="0"/>
              <a:t>Housing and Vacancy Survey (2014),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3" name="TextBox 12">
            <a:extLst>
              <a:ext uri="{FF2B5EF4-FFF2-40B4-BE49-F238E27FC236}">
                <a16:creationId xmlns:a16="http://schemas.microsoft.com/office/drawing/2014/main" xmlns="" id="{EBAA84B4-A256-485E-B4B5-C96E8CE0C3DA}"/>
              </a:ext>
            </a:extLst>
          </p:cNvPr>
          <p:cNvSpPr txBox="1"/>
          <p:nvPr/>
        </p:nvSpPr>
        <p:spPr>
          <a:xfrm>
            <a:off x="4042129" y="2391351"/>
            <a:ext cx="396262" cy="246221"/>
          </a:xfrm>
          <a:prstGeom prst="rect">
            <a:avLst/>
          </a:prstGeom>
          <a:noFill/>
        </p:spPr>
        <p:txBody>
          <a:bodyPr wrap="none" rtlCol="0">
            <a:spAutoFit/>
          </a:bodyPr>
          <a:lstStyle/>
          <a:p>
            <a:r>
              <a:rPr lang="en-US" sz="1000" dirty="0">
                <a:solidFill>
                  <a:schemeClr val="bg1"/>
                </a:solidFill>
              </a:rPr>
              <a:t>104</a:t>
            </a:r>
          </a:p>
        </p:txBody>
      </p:sp>
      <p:sp>
        <p:nvSpPr>
          <p:cNvPr id="18" name="TextBox 17">
            <a:extLst>
              <a:ext uri="{FF2B5EF4-FFF2-40B4-BE49-F238E27FC236}">
                <a16:creationId xmlns:a16="http://schemas.microsoft.com/office/drawing/2014/main" xmlns="" id="{F7E8AC3B-4B24-401F-80EA-1CB7E69CE6FB}"/>
              </a:ext>
            </a:extLst>
          </p:cNvPr>
          <p:cNvSpPr txBox="1"/>
          <p:nvPr/>
        </p:nvSpPr>
        <p:spPr>
          <a:xfrm>
            <a:off x="4034915" y="1879779"/>
            <a:ext cx="410690" cy="253916"/>
          </a:xfrm>
          <a:prstGeom prst="rect">
            <a:avLst/>
          </a:prstGeom>
          <a:noFill/>
        </p:spPr>
        <p:txBody>
          <a:bodyPr wrap="none" rtlCol="0">
            <a:spAutoFit/>
          </a:bodyPr>
          <a:lstStyle/>
          <a:p>
            <a:r>
              <a:rPr lang="en-US" sz="1000" dirty="0">
                <a:solidFill>
                  <a:schemeClr val="bg1"/>
                </a:solidFill>
              </a:rPr>
              <a:t>102</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sp>
        <p:nvSpPr>
          <p:cNvPr id="30" name="TextBox 29"/>
          <p:cNvSpPr txBox="1"/>
          <p:nvPr/>
        </p:nvSpPr>
        <p:spPr>
          <a:xfrm>
            <a:off x="4189605" y="1694854"/>
            <a:ext cx="248786" cy="230832"/>
          </a:xfrm>
          <a:prstGeom prst="rect">
            <a:avLst/>
          </a:prstGeom>
          <a:noFill/>
        </p:spPr>
        <p:txBody>
          <a:bodyPr wrap="none" rtlCol="0">
            <a:spAutoFit/>
          </a:bodyPr>
          <a:lstStyle/>
          <a:p>
            <a:r>
              <a:rPr lang="en-US" sz="900" dirty="0">
                <a:solidFill>
                  <a:schemeClr val="bg1"/>
                </a:solidFill>
              </a:rPr>
              <a:t>1</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sp>
        <p:nvSpPr>
          <p:cNvPr id="41" name="TextBox 40"/>
          <p:cNvSpPr txBox="1"/>
          <p:nvPr/>
        </p:nvSpPr>
        <p:spPr>
          <a:xfrm>
            <a:off x="4037450" y="2068763"/>
            <a:ext cx="248786" cy="230832"/>
          </a:xfrm>
          <a:prstGeom prst="rect">
            <a:avLst/>
          </a:prstGeom>
          <a:noFill/>
        </p:spPr>
        <p:txBody>
          <a:bodyPr wrap="none" rtlCol="0">
            <a:spAutoFit/>
          </a:bodyPr>
          <a:lstStyle/>
          <a:p>
            <a:r>
              <a:rPr lang="en-US" sz="900" dirty="0">
                <a:solidFill>
                  <a:schemeClr val="bg1"/>
                </a:solidFill>
              </a:rPr>
              <a:t>5</a:t>
            </a:r>
          </a:p>
        </p:txBody>
      </p:sp>
      <p:sp>
        <p:nvSpPr>
          <p:cNvPr id="42" name="TextBox 41"/>
          <p:cNvSpPr txBox="1"/>
          <p:nvPr/>
        </p:nvSpPr>
        <p:spPr>
          <a:xfrm>
            <a:off x="4044705" y="2363648"/>
            <a:ext cx="248786" cy="230832"/>
          </a:xfrm>
          <a:prstGeom prst="rect">
            <a:avLst/>
          </a:prstGeom>
          <a:noFill/>
        </p:spPr>
        <p:txBody>
          <a:bodyPr wrap="none" rtlCol="0">
            <a:spAutoFit/>
          </a:bodyPr>
          <a:lstStyle/>
          <a:p>
            <a:r>
              <a:rPr lang="en-US" sz="900" dirty="0">
                <a:solidFill>
                  <a:schemeClr val="bg1"/>
                </a:solidFill>
              </a:rPr>
              <a:t>1</a:t>
            </a:r>
          </a:p>
        </p:txBody>
      </p:sp>
      <p:sp>
        <p:nvSpPr>
          <p:cNvPr id="43" name="TextBox 42"/>
          <p:cNvSpPr txBox="1"/>
          <p:nvPr/>
        </p:nvSpPr>
        <p:spPr>
          <a:xfrm>
            <a:off x="4473898" y="2006737"/>
            <a:ext cx="248786" cy="230832"/>
          </a:xfrm>
          <a:prstGeom prst="rect">
            <a:avLst/>
          </a:prstGeom>
          <a:noFill/>
        </p:spPr>
        <p:txBody>
          <a:bodyPr wrap="none" rtlCol="0">
            <a:spAutoFit/>
          </a:bodyPr>
          <a:lstStyle/>
          <a:p>
            <a:r>
              <a:rPr lang="en-US" sz="900" dirty="0">
                <a:solidFill>
                  <a:schemeClr val="bg1"/>
                </a:solidFill>
              </a:rPr>
              <a:t>4</a:t>
            </a:r>
          </a:p>
        </p:txBody>
      </p:sp>
      <p:sp>
        <p:nvSpPr>
          <p:cNvPr id="44" name="TextBox 43"/>
          <p:cNvSpPr txBox="1"/>
          <p:nvPr/>
        </p:nvSpPr>
        <p:spPr>
          <a:xfrm>
            <a:off x="4349505" y="2668448"/>
            <a:ext cx="248786" cy="230832"/>
          </a:xfrm>
          <a:prstGeom prst="rect">
            <a:avLst/>
          </a:prstGeom>
          <a:noFill/>
        </p:spPr>
        <p:txBody>
          <a:bodyPr wrap="none" rtlCol="0">
            <a:spAutoFit/>
          </a:bodyPr>
          <a:lstStyle/>
          <a:p>
            <a:r>
              <a:rPr lang="en-US" sz="900" dirty="0">
                <a:solidFill>
                  <a:schemeClr val="bg1"/>
                </a:solidFill>
              </a:rPr>
              <a:t>1</a:t>
            </a:r>
          </a:p>
        </p:txBody>
      </p:sp>
      <p:sp>
        <p:nvSpPr>
          <p:cNvPr id="46" name="TextBox 45"/>
          <p:cNvSpPr txBox="1"/>
          <p:nvPr/>
        </p:nvSpPr>
        <p:spPr>
          <a:xfrm>
            <a:off x="4068073" y="1438787"/>
            <a:ext cx="248786" cy="230832"/>
          </a:xfrm>
          <a:prstGeom prst="rect">
            <a:avLst/>
          </a:prstGeom>
          <a:noFill/>
        </p:spPr>
        <p:txBody>
          <a:bodyPr wrap="none" rtlCol="0">
            <a:spAutoFit/>
          </a:bodyPr>
          <a:lstStyle/>
          <a:p>
            <a:r>
              <a:rPr lang="en-US" sz="900" dirty="0">
                <a:solidFill>
                  <a:schemeClr val="bg1"/>
                </a:solidFill>
              </a:rPr>
              <a:t>2</a:t>
            </a:r>
          </a:p>
        </p:txBody>
      </p:sp>
      <p:sp>
        <p:nvSpPr>
          <p:cNvPr id="24" name="TextBox 23"/>
          <p:cNvSpPr txBox="1"/>
          <p:nvPr/>
        </p:nvSpPr>
        <p:spPr>
          <a:xfrm>
            <a:off x="4161843" y="1709479"/>
            <a:ext cx="248786" cy="230832"/>
          </a:xfrm>
          <a:prstGeom prst="rect">
            <a:avLst/>
          </a:prstGeom>
          <a:noFill/>
        </p:spPr>
        <p:txBody>
          <a:bodyPr wrap="none" rtlCol="0">
            <a:spAutoFit/>
          </a:bodyPr>
          <a:lstStyle/>
          <a:p>
            <a:r>
              <a:rPr lang="en-US" sz="900" dirty="0">
                <a:solidFill>
                  <a:schemeClr val="bg1"/>
                </a:solidFill>
              </a:rPr>
              <a:t>1</a:t>
            </a:r>
          </a:p>
        </p:txBody>
      </p:sp>
      <p:sp>
        <p:nvSpPr>
          <p:cNvPr id="25" name="TextBox 24"/>
          <p:cNvSpPr txBox="1"/>
          <p:nvPr/>
        </p:nvSpPr>
        <p:spPr>
          <a:xfrm>
            <a:off x="3934427" y="2068763"/>
            <a:ext cx="248786" cy="230832"/>
          </a:xfrm>
          <a:prstGeom prst="rect">
            <a:avLst/>
          </a:prstGeom>
          <a:noFill/>
        </p:spPr>
        <p:txBody>
          <a:bodyPr wrap="none" rtlCol="0">
            <a:spAutoFit/>
          </a:bodyPr>
          <a:lstStyle/>
          <a:p>
            <a:r>
              <a:rPr lang="en-US" sz="900" dirty="0">
                <a:solidFill>
                  <a:schemeClr val="bg1"/>
                </a:solidFill>
              </a:rPr>
              <a:t>5</a:t>
            </a:r>
          </a:p>
        </p:txBody>
      </p:sp>
      <p:sp>
        <p:nvSpPr>
          <p:cNvPr id="26" name="TextBox 25"/>
          <p:cNvSpPr txBox="1"/>
          <p:nvPr/>
        </p:nvSpPr>
        <p:spPr>
          <a:xfrm>
            <a:off x="4494405" y="1999654"/>
            <a:ext cx="248786" cy="230832"/>
          </a:xfrm>
          <a:prstGeom prst="rect">
            <a:avLst/>
          </a:prstGeom>
          <a:noFill/>
        </p:spPr>
        <p:txBody>
          <a:bodyPr wrap="none" rtlCol="0">
            <a:spAutoFit/>
          </a:bodyPr>
          <a:lstStyle/>
          <a:p>
            <a:r>
              <a:rPr lang="en-US" sz="900" dirty="0">
                <a:solidFill>
                  <a:schemeClr val="bg1"/>
                </a:solidFill>
              </a:rPr>
              <a:t>4</a:t>
            </a:r>
          </a:p>
        </p:txBody>
      </p:sp>
      <p:sp>
        <p:nvSpPr>
          <p:cNvPr id="27" name="TextBox 26"/>
          <p:cNvSpPr txBox="1"/>
          <p:nvPr/>
        </p:nvSpPr>
        <p:spPr>
          <a:xfrm>
            <a:off x="4021596" y="1464022"/>
            <a:ext cx="248786" cy="230832"/>
          </a:xfrm>
          <a:prstGeom prst="rect">
            <a:avLst/>
          </a:prstGeom>
          <a:noFill/>
        </p:spPr>
        <p:txBody>
          <a:bodyPr wrap="none" rtlCol="0">
            <a:spAutoFit/>
          </a:bodyPr>
          <a:lstStyle/>
          <a:p>
            <a:r>
              <a:rPr lang="en-US" sz="900" dirty="0"/>
              <a:t>2</a:t>
            </a:r>
          </a:p>
        </p:txBody>
      </p:sp>
      <p:sp>
        <p:nvSpPr>
          <p:cNvPr id="28" name="TextBox 27"/>
          <p:cNvSpPr txBox="1"/>
          <p:nvPr/>
        </p:nvSpPr>
        <p:spPr>
          <a:xfrm>
            <a:off x="4674812" y="1664355"/>
            <a:ext cx="248786" cy="230832"/>
          </a:xfrm>
          <a:prstGeom prst="rect">
            <a:avLst/>
          </a:prstGeom>
          <a:noFill/>
        </p:spPr>
        <p:txBody>
          <a:bodyPr wrap="none" rtlCol="0">
            <a:spAutoFit/>
          </a:bodyPr>
          <a:lstStyle/>
          <a:p>
            <a:r>
              <a:rPr lang="en-US" sz="900" dirty="0">
                <a:solidFill>
                  <a:schemeClr val="bg1"/>
                </a:solidFill>
              </a:rPr>
              <a:t>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162049"/>
            <a:ext cx="5562601" cy="504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358774" y="1383489"/>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smtClean="0"/>
              <a:t>Highbridge</a:t>
            </a:r>
            <a:r>
              <a:rPr lang="en-US" sz="900" dirty="0" smtClean="0"/>
              <a:t>/South Concourse </a:t>
            </a:r>
          </a:p>
          <a:p>
            <a:pPr marL="228600" indent="-228600" fontAlgn="b">
              <a:buFontTx/>
              <a:buAutoNum type="arabicPlain"/>
            </a:pPr>
            <a:r>
              <a:rPr lang="en-US" sz="900" dirty="0" smtClean="0"/>
              <a:t>Kingsbridge Heights/</a:t>
            </a:r>
            <a:r>
              <a:rPr lang="en-US" sz="900" dirty="0" err="1" smtClean="0"/>
              <a:t>Mosholu</a:t>
            </a:r>
            <a:r>
              <a:rPr lang="en-US" sz="900" dirty="0" smtClean="0"/>
              <a:t> </a:t>
            </a:r>
          </a:p>
          <a:p>
            <a:pPr marL="228600" indent="-228600" fontAlgn="b">
              <a:buFontTx/>
              <a:buAutoNum type="arabicPlain"/>
            </a:pPr>
            <a:r>
              <a:rPr lang="en-US" sz="900" dirty="0" err="1" smtClean="0"/>
              <a:t>Morrisania</a:t>
            </a:r>
            <a:r>
              <a:rPr lang="en-US" sz="900" dirty="0" smtClean="0"/>
              <a:t>/East Tremont </a:t>
            </a:r>
          </a:p>
          <a:p>
            <a:pPr marL="228600" indent="-228600" fontAlgn="b">
              <a:buFontTx/>
              <a:buAutoNum type="arabicPlain"/>
            </a:pPr>
            <a:r>
              <a:rPr lang="en-US" sz="900" dirty="0" smtClean="0"/>
              <a:t>Mott Haven/Hunts Point </a:t>
            </a:r>
          </a:p>
          <a:p>
            <a:pPr marL="228600" indent="-228600" fontAlgn="b">
              <a:buFontTx/>
              <a:buAutoNum type="arabicPlain"/>
            </a:pPr>
            <a:r>
              <a:rPr lang="en-US" sz="900" dirty="0" smtClean="0"/>
              <a:t>Pelham Parkway </a:t>
            </a:r>
          </a:p>
          <a:p>
            <a:pPr marL="228600" indent="-228600" fontAlgn="b">
              <a:buFontTx/>
              <a:buAutoNum type="arabicPlain"/>
            </a:pPr>
            <a:r>
              <a:rPr lang="en-US" sz="900" dirty="0" smtClean="0"/>
              <a:t>Riverdale/Kingsbridge </a:t>
            </a:r>
          </a:p>
          <a:p>
            <a:pPr marL="228600" indent="-228600" fontAlgn="b">
              <a:buFontTx/>
              <a:buAutoNum type="arabicPlain"/>
            </a:pPr>
            <a:r>
              <a:rPr lang="en-US" sz="900" dirty="0" err="1" smtClean="0"/>
              <a:t>Soundview</a:t>
            </a:r>
            <a:r>
              <a:rPr lang="en-US" sz="900" dirty="0" smtClean="0"/>
              <a:t>/</a:t>
            </a:r>
            <a:r>
              <a:rPr lang="en-US" sz="900" dirty="0" err="1" smtClean="0"/>
              <a:t>Parkchester</a:t>
            </a:r>
            <a:r>
              <a:rPr lang="en-US" sz="900" dirty="0" smtClean="0"/>
              <a:t> </a:t>
            </a:r>
          </a:p>
          <a:p>
            <a:pPr marL="228600" indent="-228600" fontAlgn="b">
              <a:buFontTx/>
              <a:buAutoNum type="arabicPlain"/>
            </a:pPr>
            <a:r>
              <a:rPr lang="en-US" sz="900" dirty="0" err="1" smtClean="0"/>
              <a:t>Throgs</a:t>
            </a:r>
            <a:r>
              <a:rPr lang="en-US" sz="900" dirty="0" smtClean="0"/>
              <a:t> Neck/Co-op City </a:t>
            </a:r>
          </a:p>
          <a:p>
            <a:pPr marL="228600" indent="-228600" fontAlgn="b">
              <a:buFontTx/>
              <a:buAutoNum type="arabicPlain"/>
            </a:pPr>
            <a:r>
              <a:rPr lang="en-US" sz="900" dirty="0" smtClean="0"/>
              <a:t>University Heights/Fordham </a:t>
            </a:r>
          </a:p>
          <a:p>
            <a:pPr marL="228600" indent="-228600" fontAlgn="b">
              <a:buFontTx/>
              <a:buAutoNum type="arabicPlain"/>
            </a:pPr>
            <a:r>
              <a:rPr lang="en-US" sz="900" dirty="0" err="1" smtClean="0"/>
              <a:t>Williamsbridge</a:t>
            </a:r>
            <a:r>
              <a:rPr lang="en-US" sz="900" dirty="0" smtClean="0"/>
              <a:t>/</a:t>
            </a:r>
            <a:r>
              <a:rPr lang="en-US" sz="900" dirty="0" err="1" smtClean="0"/>
              <a:t>Baychester</a:t>
            </a:r>
            <a:r>
              <a:rPr lang="en-US" sz="900" dirty="0" smtClean="0"/>
              <a:t> </a:t>
            </a:r>
            <a:endParaRPr lang="en-US" sz="900" dirty="0"/>
          </a:p>
        </p:txBody>
      </p:sp>
      <p:sp>
        <p:nvSpPr>
          <p:cNvPr id="32" name="TextBox 31"/>
          <p:cNvSpPr txBox="1"/>
          <p:nvPr/>
        </p:nvSpPr>
        <p:spPr>
          <a:xfrm>
            <a:off x="3530907" y="1977219"/>
            <a:ext cx="248786" cy="230832"/>
          </a:xfrm>
          <a:prstGeom prst="rect">
            <a:avLst/>
          </a:prstGeom>
          <a:noFill/>
        </p:spPr>
        <p:txBody>
          <a:bodyPr wrap="none" rtlCol="0">
            <a:spAutoFit/>
          </a:bodyPr>
          <a:lstStyle/>
          <a:p>
            <a:r>
              <a:rPr lang="en-US" sz="900" dirty="0">
                <a:solidFill>
                  <a:schemeClr val="bg1"/>
                </a:solidFill>
              </a:rPr>
              <a:t>1</a:t>
            </a:r>
          </a:p>
        </p:txBody>
      </p:sp>
      <p:sp>
        <p:nvSpPr>
          <p:cNvPr id="33" name="TextBox 32"/>
          <p:cNvSpPr txBox="1"/>
          <p:nvPr/>
        </p:nvSpPr>
        <p:spPr>
          <a:xfrm>
            <a:off x="3786129" y="1587282"/>
            <a:ext cx="248786" cy="230832"/>
          </a:xfrm>
          <a:prstGeom prst="rect">
            <a:avLst/>
          </a:prstGeom>
          <a:noFill/>
        </p:spPr>
        <p:txBody>
          <a:bodyPr wrap="none" rtlCol="0">
            <a:spAutoFit/>
          </a:bodyPr>
          <a:lstStyle/>
          <a:p>
            <a:r>
              <a:rPr lang="en-US" sz="900" dirty="0">
                <a:solidFill>
                  <a:schemeClr val="bg1"/>
                </a:solidFill>
              </a:rPr>
              <a:t>2</a:t>
            </a:r>
          </a:p>
        </p:txBody>
      </p:sp>
      <p:sp>
        <p:nvSpPr>
          <p:cNvPr id="35" name="TextBox 34"/>
          <p:cNvSpPr txBox="1"/>
          <p:nvPr/>
        </p:nvSpPr>
        <p:spPr>
          <a:xfrm>
            <a:off x="3755270" y="1837931"/>
            <a:ext cx="248786" cy="230832"/>
          </a:xfrm>
          <a:prstGeom prst="rect">
            <a:avLst/>
          </a:prstGeom>
          <a:noFill/>
        </p:spPr>
        <p:txBody>
          <a:bodyPr wrap="none" rtlCol="0">
            <a:spAutoFit/>
          </a:bodyPr>
          <a:lstStyle/>
          <a:p>
            <a:r>
              <a:rPr lang="en-US" sz="900" dirty="0">
                <a:solidFill>
                  <a:schemeClr val="bg1"/>
                </a:solidFill>
              </a:rPr>
              <a:t>3</a:t>
            </a:r>
          </a:p>
        </p:txBody>
      </p:sp>
      <p:sp>
        <p:nvSpPr>
          <p:cNvPr id="36" name="TextBox 35"/>
          <p:cNvSpPr txBox="1"/>
          <p:nvPr/>
        </p:nvSpPr>
        <p:spPr>
          <a:xfrm>
            <a:off x="3641675" y="2148297"/>
            <a:ext cx="248786" cy="230832"/>
          </a:xfrm>
          <a:prstGeom prst="rect">
            <a:avLst/>
          </a:prstGeom>
          <a:noFill/>
        </p:spPr>
        <p:txBody>
          <a:bodyPr wrap="none" rtlCol="0">
            <a:spAutoFit/>
          </a:bodyPr>
          <a:lstStyle/>
          <a:p>
            <a:r>
              <a:rPr lang="en-US" sz="900" dirty="0">
                <a:solidFill>
                  <a:schemeClr val="bg1"/>
                </a:solidFill>
              </a:rPr>
              <a:t>4</a:t>
            </a:r>
          </a:p>
        </p:txBody>
      </p:sp>
      <p:sp>
        <p:nvSpPr>
          <p:cNvPr id="38" name="TextBox 37"/>
          <p:cNvSpPr txBox="1"/>
          <p:nvPr/>
        </p:nvSpPr>
        <p:spPr>
          <a:xfrm>
            <a:off x="4004056" y="1746387"/>
            <a:ext cx="248786" cy="230832"/>
          </a:xfrm>
          <a:prstGeom prst="rect">
            <a:avLst/>
          </a:prstGeom>
          <a:noFill/>
        </p:spPr>
        <p:txBody>
          <a:bodyPr wrap="none" rtlCol="0">
            <a:spAutoFit/>
          </a:bodyPr>
          <a:lstStyle/>
          <a:p>
            <a:r>
              <a:rPr lang="en-US" sz="900" dirty="0">
                <a:solidFill>
                  <a:schemeClr val="bg1"/>
                </a:solidFill>
              </a:rPr>
              <a:t>5</a:t>
            </a:r>
          </a:p>
        </p:txBody>
      </p:sp>
      <p:sp>
        <p:nvSpPr>
          <p:cNvPr id="40" name="TextBox 39"/>
          <p:cNvSpPr txBox="1"/>
          <p:nvPr/>
        </p:nvSpPr>
        <p:spPr>
          <a:xfrm>
            <a:off x="3611479" y="1433523"/>
            <a:ext cx="248786" cy="230832"/>
          </a:xfrm>
          <a:prstGeom prst="rect">
            <a:avLst/>
          </a:prstGeom>
          <a:noFill/>
        </p:spPr>
        <p:txBody>
          <a:bodyPr wrap="none" rtlCol="0">
            <a:spAutoFit/>
          </a:bodyPr>
          <a:lstStyle/>
          <a:p>
            <a:r>
              <a:rPr lang="en-US" sz="900" dirty="0">
                <a:solidFill>
                  <a:schemeClr val="bg1"/>
                </a:solidFill>
              </a:rPr>
              <a:t>6</a:t>
            </a:r>
          </a:p>
        </p:txBody>
      </p:sp>
      <p:sp>
        <p:nvSpPr>
          <p:cNvPr id="45" name="TextBox 44"/>
          <p:cNvSpPr txBox="1"/>
          <p:nvPr/>
        </p:nvSpPr>
        <p:spPr>
          <a:xfrm>
            <a:off x="3940819" y="2032881"/>
            <a:ext cx="248786" cy="230832"/>
          </a:xfrm>
          <a:prstGeom prst="rect">
            <a:avLst/>
          </a:prstGeom>
          <a:noFill/>
        </p:spPr>
        <p:txBody>
          <a:bodyPr wrap="none" rtlCol="0">
            <a:spAutoFit/>
          </a:bodyPr>
          <a:lstStyle/>
          <a:p>
            <a:r>
              <a:rPr lang="en-US" sz="900" dirty="0">
                <a:solidFill>
                  <a:schemeClr val="bg1"/>
                </a:solidFill>
              </a:rPr>
              <a:t>7</a:t>
            </a:r>
          </a:p>
        </p:txBody>
      </p:sp>
      <p:sp>
        <p:nvSpPr>
          <p:cNvPr id="47" name="TextBox 46"/>
          <p:cNvSpPr txBox="1"/>
          <p:nvPr/>
        </p:nvSpPr>
        <p:spPr>
          <a:xfrm>
            <a:off x="4180682" y="1952746"/>
            <a:ext cx="248786" cy="230832"/>
          </a:xfrm>
          <a:prstGeom prst="rect">
            <a:avLst/>
          </a:prstGeom>
          <a:noFill/>
        </p:spPr>
        <p:txBody>
          <a:bodyPr wrap="none" rtlCol="0">
            <a:spAutoFit/>
          </a:bodyPr>
          <a:lstStyle/>
          <a:p>
            <a:r>
              <a:rPr lang="en-US" sz="900" dirty="0"/>
              <a:t>8</a:t>
            </a:r>
          </a:p>
        </p:txBody>
      </p:sp>
      <p:sp>
        <p:nvSpPr>
          <p:cNvPr id="48" name="TextBox 47"/>
          <p:cNvSpPr txBox="1"/>
          <p:nvPr/>
        </p:nvSpPr>
        <p:spPr>
          <a:xfrm>
            <a:off x="3600434" y="1802049"/>
            <a:ext cx="248786" cy="230832"/>
          </a:xfrm>
          <a:prstGeom prst="rect">
            <a:avLst/>
          </a:prstGeom>
          <a:noFill/>
        </p:spPr>
        <p:txBody>
          <a:bodyPr wrap="none" rtlCol="0">
            <a:spAutoFit/>
          </a:bodyPr>
          <a:lstStyle/>
          <a:p>
            <a:r>
              <a:rPr lang="en-US" sz="900" dirty="0">
                <a:solidFill>
                  <a:schemeClr val="bg1"/>
                </a:solidFill>
              </a:rPr>
              <a:t>9</a:t>
            </a:r>
          </a:p>
        </p:txBody>
      </p:sp>
      <p:sp>
        <p:nvSpPr>
          <p:cNvPr id="49" name="TextBox 48"/>
          <p:cNvSpPr txBox="1"/>
          <p:nvPr/>
        </p:nvSpPr>
        <p:spPr>
          <a:xfrm>
            <a:off x="3914035" y="1438787"/>
            <a:ext cx="312906" cy="230832"/>
          </a:xfrm>
          <a:prstGeom prst="rect">
            <a:avLst/>
          </a:prstGeom>
          <a:noFill/>
        </p:spPr>
        <p:txBody>
          <a:bodyPr wrap="none" rtlCol="0">
            <a:spAutoFit/>
          </a:bodyPr>
          <a:lstStyle/>
          <a:p>
            <a:r>
              <a:rPr lang="en-US" sz="900" dirty="0" smtClean="0">
                <a:solidFill>
                  <a:schemeClr val="bg1"/>
                </a:solidFill>
              </a:rPr>
              <a:t>10</a:t>
            </a:r>
            <a:endParaRPr lang="en-US" sz="900" dirty="0">
              <a:solidFill>
                <a:schemeClr val="bg1"/>
              </a:solidFill>
            </a:endParaRPr>
          </a:p>
        </p:txBody>
      </p:sp>
    </p:spTree>
    <p:extLst>
      <p:ext uri="{BB962C8B-B14F-4D97-AF65-F5344CB8AC3E}">
        <p14:creationId xmlns:p14="http://schemas.microsoft.com/office/powerpoint/2010/main" val="278013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525825"/>
            <a:ext cx="7496650" cy="1865126"/>
          </a:xfrm>
          <a:ln>
            <a:noFill/>
          </a:ln>
        </p:spPr>
        <p:txBody>
          <a:bodyPr/>
          <a:lstStyle/>
          <a:p>
            <a:r>
              <a:rPr lang="en-US" sz="4800" dirty="0" smtClean="0"/>
              <a:t>Housing and health: exposure to tobacco smoke</a:t>
            </a:r>
            <a:endParaRPr lang="en-US" sz="4800" dirty="0"/>
          </a:p>
        </p:txBody>
      </p:sp>
      <p:sp>
        <p:nvSpPr>
          <p:cNvPr id="3" name="TextBox 2"/>
          <p:cNvSpPr txBox="1"/>
          <p:nvPr/>
        </p:nvSpPr>
        <p:spPr>
          <a:xfrm>
            <a:off x="684212" y="4876800"/>
            <a:ext cx="6400800" cy="584775"/>
          </a:xfrm>
          <a:prstGeom prst="rect">
            <a:avLst/>
          </a:prstGeom>
          <a:noFill/>
        </p:spPr>
        <p:txBody>
          <a:bodyPr wrap="square" rtlCol="0">
            <a:spAutoFit/>
          </a:bodyPr>
          <a:lstStyle/>
          <a:p>
            <a:r>
              <a:rPr lang="en-US" sz="1600" dirty="0" smtClean="0"/>
              <a:t>Exposed to secondhand smoke within the home (children</a:t>
            </a:r>
            <a:r>
              <a:rPr lang="en-US" sz="1600" dirty="0"/>
              <a:t>) | Exposed to secondhand smoke within the home </a:t>
            </a:r>
            <a:r>
              <a:rPr lang="en-US" sz="1600" dirty="0" smtClean="0"/>
              <a:t>(adults)</a:t>
            </a:r>
            <a:endParaRPr lang="en-US" sz="1600" dirty="0"/>
          </a:p>
        </p:txBody>
      </p:sp>
    </p:spTree>
    <p:extLst>
      <p:ext uri="{BB962C8B-B14F-4D97-AF65-F5344CB8AC3E}">
        <p14:creationId xmlns:p14="http://schemas.microsoft.com/office/powerpoint/2010/main" val="254234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12" y="304800"/>
            <a:ext cx="11734800" cy="781752"/>
          </a:xfrm>
        </p:spPr>
        <p:txBody>
          <a:bodyPr/>
          <a:lstStyle/>
          <a:p>
            <a:r>
              <a:rPr lang="en-US" sz="2800" dirty="0"/>
              <a:t>The Bronx has the second highest percent of children who are exposed to any second-hand smoke in the </a:t>
            </a:r>
            <a:r>
              <a:rPr lang="en-US" sz="2800" dirty="0" smtClean="0"/>
              <a:t>home</a:t>
            </a:r>
            <a:endParaRPr lang="en-US" sz="2800" dirty="0"/>
          </a:p>
        </p:txBody>
      </p:sp>
      <p:graphicFrame>
        <p:nvGraphicFramePr>
          <p:cNvPr id="4" name="Chart 3"/>
          <p:cNvGraphicFramePr/>
          <p:nvPr>
            <p:extLst>
              <p:ext uri="{D42A27DB-BD31-4B8C-83A1-F6EECF244321}">
                <p14:modId xmlns:p14="http://schemas.microsoft.com/office/powerpoint/2010/main" val="2126950482"/>
              </p:ext>
            </p:extLst>
          </p:nvPr>
        </p:nvGraphicFramePr>
        <p:xfrm>
          <a:off x="608012" y="1143000"/>
          <a:ext cx="11277600" cy="541725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p:cNvCxnSpPr>
          <p:nvPr/>
        </p:nvCxnSpPr>
        <p:spPr>
          <a:xfrm flipV="1">
            <a:off x="9142412" y="1300015"/>
            <a:ext cx="2424271" cy="20672"/>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630647" y="1115349"/>
            <a:ext cx="1447800" cy="369332"/>
          </a:xfrm>
          <a:prstGeom prst="rect">
            <a:avLst/>
          </a:prstGeom>
          <a:solidFill>
            <a:schemeClr val="bg1"/>
          </a:solidFill>
        </p:spPr>
        <p:txBody>
          <a:bodyPr wrap="square" rtlCol="0">
            <a:spAutoFit/>
          </a:bodyPr>
          <a:lstStyle/>
          <a:p>
            <a:pPr algn="ctr"/>
            <a:r>
              <a:rPr lang="en-US" i="1" dirty="0"/>
              <a:t>Bronx only</a:t>
            </a:r>
          </a:p>
        </p:txBody>
      </p:sp>
      <p:sp>
        <p:nvSpPr>
          <p:cNvPr id="7" name="TextBox 6"/>
          <p:cNvSpPr txBox="1"/>
          <p:nvPr/>
        </p:nvSpPr>
        <p:spPr>
          <a:xfrm>
            <a:off x="1065212" y="6320135"/>
            <a:ext cx="9067800" cy="461665"/>
          </a:xfrm>
          <a:prstGeom prst="rect">
            <a:avLst/>
          </a:prstGeom>
          <a:noFill/>
        </p:spPr>
        <p:txBody>
          <a:bodyPr wrap="square" rtlCol="0">
            <a:spAutoFit/>
          </a:bodyPr>
          <a:lstStyle/>
          <a:p>
            <a:r>
              <a:rPr lang="en-US" sz="1200" dirty="0"/>
              <a:t>Data source: New York City Child Health, Emotional Wellness and Development Survey, 2015</a:t>
            </a:r>
          </a:p>
          <a:p>
            <a:r>
              <a:rPr lang="en-US" sz="1200" dirty="0" smtClean="0"/>
              <a:t>* Estimate </a:t>
            </a:r>
            <a:r>
              <a:rPr lang="en-US" sz="1200" dirty="0"/>
              <a:t>for Staten Island is </a:t>
            </a:r>
            <a:r>
              <a:rPr lang="en-US" sz="1200" dirty="0" smtClean="0"/>
              <a:t>unreliable due to small numbers. </a:t>
            </a:r>
            <a:endParaRPr lang="en-US" sz="1200" dirty="0"/>
          </a:p>
        </p:txBody>
      </p:sp>
    </p:spTree>
    <p:extLst>
      <p:ext uri="{BB962C8B-B14F-4D97-AF65-F5344CB8AC3E}">
        <p14:creationId xmlns:p14="http://schemas.microsoft.com/office/powerpoint/2010/main" val="298535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531812" y="228600"/>
            <a:ext cx="12039600" cy="1126462"/>
          </a:xfrm>
        </p:spPr>
        <p:txBody>
          <a:bodyPr/>
          <a:lstStyle/>
          <a:p>
            <a:r>
              <a:rPr lang="en-US" sz="2800" dirty="0" smtClean="0"/>
              <a:t>Despite the Bronx not having the highest smoking prevalence, the </a:t>
            </a:r>
            <a:r>
              <a:rPr lang="en-US" sz="2800" dirty="0"/>
              <a:t>percent of adults reporting second-hand smoke </a:t>
            </a:r>
            <a:r>
              <a:rPr lang="en-US" sz="2800" dirty="0" smtClean="0"/>
              <a:t>is highest </a:t>
            </a:r>
            <a:r>
              <a:rPr lang="en-US" sz="2800" dirty="0"/>
              <a:t>in the </a:t>
            </a:r>
            <a:r>
              <a:rPr lang="en-US" sz="2800" dirty="0" smtClean="0"/>
              <a:t>Bronx compared to other NYC boroughs</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965936966"/>
              </p:ext>
            </p:extLst>
          </p:nvPr>
        </p:nvGraphicFramePr>
        <p:xfrm>
          <a:off x="912812" y="1371600"/>
          <a:ext cx="9149607" cy="49031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a:t>
            </a:r>
            <a:r>
              <a:rPr lang="en-US" sz="1200" dirty="0" smtClean="0"/>
              <a:t>Survey (2004-2012), </a:t>
            </a:r>
            <a:r>
              <a:rPr lang="en-US" sz="1200" dirty="0"/>
              <a:t>data from New York City </a:t>
            </a:r>
            <a:r>
              <a:rPr lang="en-US" sz="1200" dirty="0" smtClean="0"/>
              <a:t>DOHMH </a:t>
            </a:r>
          </a:p>
          <a:p>
            <a:r>
              <a:rPr lang="en-US" sz="1200" dirty="0" smtClean="0"/>
              <a:t>Environment </a:t>
            </a:r>
            <a:r>
              <a:rPr lang="en-US" sz="1200" dirty="0"/>
              <a:t>&amp; Health Data Portal</a:t>
            </a:r>
          </a:p>
        </p:txBody>
      </p:sp>
      <p:sp>
        <p:nvSpPr>
          <p:cNvPr id="6" name="TextBox 5"/>
          <p:cNvSpPr txBox="1"/>
          <p:nvPr/>
        </p:nvSpPr>
        <p:spPr>
          <a:xfrm>
            <a:off x="8456612" y="1981199"/>
            <a:ext cx="2971800" cy="738664"/>
          </a:xfrm>
          <a:prstGeom prst="rect">
            <a:avLst/>
          </a:prstGeom>
          <a:solidFill>
            <a:schemeClr val="bg1">
              <a:lumMod val="85000"/>
            </a:schemeClr>
          </a:solidFill>
          <a:ln>
            <a:solidFill>
              <a:schemeClr val="bg1">
                <a:lumMod val="50000"/>
              </a:schemeClr>
            </a:solidFill>
          </a:ln>
        </p:spPr>
        <p:txBody>
          <a:bodyPr wrap="square" rtlCol="0">
            <a:spAutoFit/>
          </a:bodyPr>
          <a:lstStyle/>
          <a:p>
            <a:r>
              <a:rPr lang="en-US" sz="1400" i="1" dirty="0" smtClean="0"/>
              <a:t>Exposure to second-hand smoke in the home is a risk factor for asthma and lung cancer. </a:t>
            </a:r>
            <a:endParaRPr lang="en-US" sz="1400" i="1" dirty="0"/>
          </a:p>
        </p:txBody>
      </p:sp>
    </p:spTree>
    <p:extLst>
      <p:ext uri="{BB962C8B-B14F-4D97-AF65-F5344CB8AC3E}">
        <p14:creationId xmlns:p14="http://schemas.microsoft.com/office/powerpoint/2010/main" val="165657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46827" y="120134"/>
            <a:ext cx="11199971" cy="1200329"/>
          </a:xfrm>
        </p:spPr>
        <p:txBody>
          <a:bodyPr/>
          <a:lstStyle/>
          <a:p>
            <a:r>
              <a:rPr lang="en-US" dirty="0" smtClean="0"/>
              <a:t>Within the Bronx, South Bronx </a:t>
            </a:r>
            <a:r>
              <a:rPr lang="en-US" dirty="0"/>
              <a:t>is the United Hospital Fund neighborhood </a:t>
            </a:r>
            <a:r>
              <a:rPr lang="en-US" dirty="0" smtClean="0"/>
              <a:t>with the </a:t>
            </a:r>
            <a:r>
              <a:rPr lang="en-US" dirty="0"/>
              <a:t>highest percent of adults reporting second-hand smoke in the home </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411511290"/>
              </p:ext>
            </p:extLst>
          </p:nvPr>
        </p:nvGraphicFramePr>
        <p:xfrm>
          <a:off x="5668522" y="1261637"/>
          <a:ext cx="6520303" cy="4962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Community Health </a:t>
            </a:r>
            <a:r>
              <a:rPr lang="en-US" sz="1200" dirty="0" smtClean="0"/>
              <a:t>Survey (2012),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11" name="TextBox 10">
            <a:extLst>
              <a:ext uri="{FF2B5EF4-FFF2-40B4-BE49-F238E27FC236}">
                <a16:creationId xmlns:a16="http://schemas.microsoft.com/office/drawing/2014/main" xmlns=""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3" name="TextBox 12">
            <a:extLst>
              <a:ext uri="{FF2B5EF4-FFF2-40B4-BE49-F238E27FC236}">
                <a16:creationId xmlns:a16="http://schemas.microsoft.com/office/drawing/2014/main" xmlns="" id="{EBAA84B4-A256-485E-B4B5-C96E8CE0C3DA}"/>
              </a:ext>
            </a:extLst>
          </p:cNvPr>
          <p:cNvSpPr txBox="1"/>
          <p:nvPr/>
        </p:nvSpPr>
        <p:spPr>
          <a:xfrm>
            <a:off x="4042129" y="2391351"/>
            <a:ext cx="396262" cy="246221"/>
          </a:xfrm>
          <a:prstGeom prst="rect">
            <a:avLst/>
          </a:prstGeom>
          <a:noFill/>
        </p:spPr>
        <p:txBody>
          <a:bodyPr wrap="none" rtlCol="0">
            <a:spAutoFit/>
          </a:bodyPr>
          <a:lstStyle/>
          <a:p>
            <a:r>
              <a:rPr lang="en-US" sz="1000" dirty="0">
                <a:solidFill>
                  <a:schemeClr val="bg1"/>
                </a:solidFill>
              </a:rPr>
              <a:t>104</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xmlns="" id="{F7E8AC3B-4B24-401F-80EA-1CB7E69CE6FB}"/>
              </a:ext>
            </a:extLst>
          </p:cNvPr>
          <p:cNvSpPr txBox="1"/>
          <p:nvPr/>
        </p:nvSpPr>
        <p:spPr>
          <a:xfrm>
            <a:off x="4034915" y="1879779"/>
            <a:ext cx="410690" cy="253916"/>
          </a:xfrm>
          <a:prstGeom prst="rect">
            <a:avLst/>
          </a:prstGeom>
          <a:noFill/>
        </p:spPr>
        <p:txBody>
          <a:bodyPr wrap="none" rtlCol="0">
            <a:spAutoFit/>
          </a:bodyPr>
          <a:lstStyle/>
          <a:p>
            <a:r>
              <a:rPr lang="en-US" sz="1000" dirty="0">
                <a:solidFill>
                  <a:schemeClr val="bg1"/>
                </a:solidFill>
              </a:rPr>
              <a:t>102</a:t>
            </a:r>
          </a:p>
        </p:txBody>
      </p:sp>
      <p:sp>
        <p:nvSpPr>
          <p:cNvPr id="34" name="TextBox 33"/>
          <p:cNvSpPr txBox="1"/>
          <p:nvPr/>
        </p:nvSpPr>
        <p:spPr>
          <a:xfrm>
            <a:off x="3860265" y="2248852"/>
            <a:ext cx="248786" cy="230832"/>
          </a:xfrm>
          <a:prstGeom prst="rect">
            <a:avLst/>
          </a:prstGeom>
          <a:noFill/>
        </p:spPr>
        <p:txBody>
          <a:bodyPr wrap="none" rtlCol="0">
            <a:spAutoFit/>
          </a:bodyPr>
          <a:lstStyle/>
          <a:p>
            <a:r>
              <a:rPr lang="en-US" sz="900" dirty="0">
                <a:solidFill>
                  <a:schemeClr val="bg1"/>
                </a:solidFill>
              </a:rPr>
              <a:t>4</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sp>
        <p:nvSpPr>
          <p:cNvPr id="30" name="TextBox 29"/>
          <p:cNvSpPr txBox="1"/>
          <p:nvPr/>
        </p:nvSpPr>
        <p:spPr>
          <a:xfrm>
            <a:off x="4189605" y="1694854"/>
            <a:ext cx="248786" cy="230832"/>
          </a:xfrm>
          <a:prstGeom prst="rect">
            <a:avLst/>
          </a:prstGeom>
          <a:noFill/>
        </p:spPr>
        <p:txBody>
          <a:bodyPr wrap="none" rtlCol="0">
            <a:spAutoFit/>
          </a:bodyPr>
          <a:lstStyle/>
          <a:p>
            <a:r>
              <a:rPr lang="en-US" sz="900" dirty="0">
                <a:solidFill>
                  <a:schemeClr val="bg1"/>
                </a:solidFill>
              </a:rPr>
              <a:t>1</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sp>
        <p:nvSpPr>
          <p:cNvPr id="41" name="TextBox 40"/>
          <p:cNvSpPr txBox="1"/>
          <p:nvPr/>
        </p:nvSpPr>
        <p:spPr>
          <a:xfrm>
            <a:off x="4037450" y="2068763"/>
            <a:ext cx="248786" cy="230832"/>
          </a:xfrm>
          <a:prstGeom prst="rect">
            <a:avLst/>
          </a:prstGeom>
          <a:noFill/>
        </p:spPr>
        <p:txBody>
          <a:bodyPr wrap="none" rtlCol="0">
            <a:spAutoFit/>
          </a:bodyPr>
          <a:lstStyle/>
          <a:p>
            <a:r>
              <a:rPr lang="en-US" sz="900" dirty="0">
                <a:solidFill>
                  <a:schemeClr val="bg1"/>
                </a:solidFill>
              </a:rPr>
              <a:t>5</a:t>
            </a:r>
          </a:p>
        </p:txBody>
      </p:sp>
      <p:sp>
        <p:nvSpPr>
          <p:cNvPr id="42" name="TextBox 41"/>
          <p:cNvSpPr txBox="1"/>
          <p:nvPr/>
        </p:nvSpPr>
        <p:spPr>
          <a:xfrm>
            <a:off x="4044705" y="2363648"/>
            <a:ext cx="248786" cy="230832"/>
          </a:xfrm>
          <a:prstGeom prst="rect">
            <a:avLst/>
          </a:prstGeom>
          <a:noFill/>
        </p:spPr>
        <p:txBody>
          <a:bodyPr wrap="none" rtlCol="0">
            <a:spAutoFit/>
          </a:bodyPr>
          <a:lstStyle/>
          <a:p>
            <a:r>
              <a:rPr lang="en-US" sz="900" dirty="0">
                <a:solidFill>
                  <a:schemeClr val="bg1"/>
                </a:solidFill>
              </a:rPr>
              <a:t>1</a:t>
            </a:r>
          </a:p>
        </p:txBody>
      </p:sp>
      <p:sp>
        <p:nvSpPr>
          <p:cNvPr id="43" name="TextBox 42"/>
          <p:cNvSpPr txBox="1"/>
          <p:nvPr/>
        </p:nvSpPr>
        <p:spPr>
          <a:xfrm>
            <a:off x="4473898" y="2006737"/>
            <a:ext cx="248786" cy="230832"/>
          </a:xfrm>
          <a:prstGeom prst="rect">
            <a:avLst/>
          </a:prstGeom>
          <a:noFill/>
        </p:spPr>
        <p:txBody>
          <a:bodyPr wrap="none" rtlCol="0">
            <a:spAutoFit/>
          </a:bodyPr>
          <a:lstStyle/>
          <a:p>
            <a:r>
              <a:rPr lang="en-US" sz="900" dirty="0">
                <a:solidFill>
                  <a:schemeClr val="bg1"/>
                </a:solidFill>
              </a:rPr>
              <a:t>4</a:t>
            </a:r>
          </a:p>
        </p:txBody>
      </p:sp>
      <p:sp>
        <p:nvSpPr>
          <p:cNvPr id="44" name="TextBox 43"/>
          <p:cNvSpPr txBox="1"/>
          <p:nvPr/>
        </p:nvSpPr>
        <p:spPr>
          <a:xfrm>
            <a:off x="4349505" y="2668448"/>
            <a:ext cx="248786" cy="230832"/>
          </a:xfrm>
          <a:prstGeom prst="rect">
            <a:avLst/>
          </a:prstGeom>
          <a:noFill/>
        </p:spPr>
        <p:txBody>
          <a:bodyPr wrap="none" rtlCol="0">
            <a:spAutoFit/>
          </a:bodyPr>
          <a:lstStyle/>
          <a:p>
            <a:r>
              <a:rPr lang="en-US" sz="900" dirty="0">
                <a:solidFill>
                  <a:schemeClr val="bg1"/>
                </a:solidFill>
              </a:rPr>
              <a:t>1</a:t>
            </a:r>
          </a:p>
        </p:txBody>
      </p:sp>
      <p:sp>
        <p:nvSpPr>
          <p:cNvPr id="46" name="TextBox 45"/>
          <p:cNvSpPr txBox="1"/>
          <p:nvPr/>
        </p:nvSpPr>
        <p:spPr>
          <a:xfrm>
            <a:off x="4068073" y="1438787"/>
            <a:ext cx="248786" cy="230832"/>
          </a:xfrm>
          <a:prstGeom prst="rect">
            <a:avLst/>
          </a:prstGeom>
          <a:noFill/>
        </p:spPr>
        <p:txBody>
          <a:bodyPr wrap="none" rtlCol="0">
            <a:spAutoFit/>
          </a:bodyPr>
          <a:lstStyle/>
          <a:p>
            <a:r>
              <a:rPr lang="en-US" sz="900" dirty="0">
                <a:solidFill>
                  <a:schemeClr val="bg1"/>
                </a:solidFill>
              </a:rPr>
              <a:t>2</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329267"/>
            <a:ext cx="5486400" cy="498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4161843" y="1709479"/>
            <a:ext cx="248786" cy="230832"/>
          </a:xfrm>
          <a:prstGeom prst="rect">
            <a:avLst/>
          </a:prstGeom>
          <a:noFill/>
        </p:spPr>
        <p:txBody>
          <a:bodyPr wrap="none" rtlCol="0">
            <a:spAutoFit/>
          </a:bodyPr>
          <a:lstStyle/>
          <a:p>
            <a:r>
              <a:rPr lang="en-US" sz="900" dirty="0">
                <a:solidFill>
                  <a:schemeClr val="bg1"/>
                </a:solidFill>
              </a:rPr>
              <a:t>1</a:t>
            </a:r>
          </a:p>
        </p:txBody>
      </p:sp>
      <p:sp>
        <p:nvSpPr>
          <p:cNvPr id="25" name="TextBox 24"/>
          <p:cNvSpPr txBox="1"/>
          <p:nvPr/>
        </p:nvSpPr>
        <p:spPr>
          <a:xfrm>
            <a:off x="3934427" y="2068763"/>
            <a:ext cx="248786" cy="230832"/>
          </a:xfrm>
          <a:prstGeom prst="rect">
            <a:avLst/>
          </a:prstGeom>
          <a:noFill/>
        </p:spPr>
        <p:txBody>
          <a:bodyPr wrap="none" rtlCol="0">
            <a:spAutoFit/>
          </a:bodyPr>
          <a:lstStyle/>
          <a:p>
            <a:r>
              <a:rPr lang="en-US" sz="900" dirty="0">
                <a:solidFill>
                  <a:schemeClr val="bg1"/>
                </a:solidFill>
              </a:rPr>
              <a:t>5</a:t>
            </a:r>
          </a:p>
        </p:txBody>
      </p:sp>
      <p:sp>
        <p:nvSpPr>
          <p:cNvPr id="26" name="TextBox 25"/>
          <p:cNvSpPr txBox="1"/>
          <p:nvPr/>
        </p:nvSpPr>
        <p:spPr>
          <a:xfrm>
            <a:off x="4494405" y="1999654"/>
            <a:ext cx="248786" cy="230832"/>
          </a:xfrm>
          <a:prstGeom prst="rect">
            <a:avLst/>
          </a:prstGeom>
          <a:noFill/>
        </p:spPr>
        <p:txBody>
          <a:bodyPr wrap="none" rtlCol="0">
            <a:spAutoFit/>
          </a:bodyPr>
          <a:lstStyle/>
          <a:p>
            <a:r>
              <a:rPr lang="en-US" sz="900" dirty="0">
                <a:solidFill>
                  <a:schemeClr val="bg1"/>
                </a:solidFill>
              </a:rPr>
              <a:t>4</a:t>
            </a:r>
          </a:p>
        </p:txBody>
      </p:sp>
      <p:sp>
        <p:nvSpPr>
          <p:cNvPr id="27" name="TextBox 26"/>
          <p:cNvSpPr txBox="1"/>
          <p:nvPr/>
        </p:nvSpPr>
        <p:spPr>
          <a:xfrm>
            <a:off x="4021596" y="1464022"/>
            <a:ext cx="248786" cy="230832"/>
          </a:xfrm>
          <a:prstGeom prst="rect">
            <a:avLst/>
          </a:prstGeom>
          <a:noFill/>
        </p:spPr>
        <p:txBody>
          <a:bodyPr wrap="none" rtlCol="0">
            <a:spAutoFit/>
          </a:bodyPr>
          <a:lstStyle/>
          <a:p>
            <a:r>
              <a:rPr lang="en-US" sz="900" dirty="0"/>
              <a:t>2</a:t>
            </a:r>
          </a:p>
        </p:txBody>
      </p:sp>
      <p:sp>
        <p:nvSpPr>
          <p:cNvPr id="29" name="TextBox 28"/>
          <p:cNvSpPr txBox="1"/>
          <p:nvPr/>
        </p:nvSpPr>
        <p:spPr>
          <a:xfrm>
            <a:off x="379412" y="1488866"/>
            <a:ext cx="2209800" cy="646331"/>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smtClean="0"/>
              <a:t>Fordham – Bronx </a:t>
            </a:r>
            <a:r>
              <a:rPr lang="en-US" sz="900" dirty="0" err="1" smtClean="0"/>
              <a:t>Pk</a:t>
            </a:r>
            <a:endParaRPr lang="en-US" sz="900" dirty="0" smtClean="0"/>
          </a:p>
          <a:p>
            <a:pPr marL="228600" indent="-228600" fontAlgn="b">
              <a:buFontTx/>
              <a:buAutoNum type="arabicPlain"/>
            </a:pPr>
            <a:r>
              <a:rPr lang="en-US" sz="900" dirty="0" smtClean="0"/>
              <a:t>Kingsbridge - Riverdale</a:t>
            </a:r>
            <a:endParaRPr lang="en-US" sz="900" dirty="0"/>
          </a:p>
          <a:p>
            <a:pPr fontAlgn="b"/>
            <a:r>
              <a:rPr lang="en-US" sz="900" dirty="0" smtClean="0"/>
              <a:t>4     Pelham – </a:t>
            </a:r>
            <a:r>
              <a:rPr lang="en-US" sz="900" dirty="0" err="1" smtClean="0"/>
              <a:t>Throgs</a:t>
            </a:r>
            <a:r>
              <a:rPr lang="en-US" sz="900" dirty="0" smtClean="0"/>
              <a:t> Neck </a:t>
            </a:r>
          </a:p>
          <a:p>
            <a:pPr fontAlgn="b"/>
            <a:r>
              <a:rPr lang="en-US" sz="900" dirty="0" smtClean="0"/>
              <a:t>5     South Bronx</a:t>
            </a:r>
          </a:p>
        </p:txBody>
      </p:sp>
    </p:spTree>
    <p:extLst>
      <p:ext uri="{BB962C8B-B14F-4D97-AF65-F5344CB8AC3E}">
        <p14:creationId xmlns:p14="http://schemas.microsoft.com/office/powerpoint/2010/main" val="147128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8534400" cy="1865126"/>
          </a:xfrm>
          <a:ln>
            <a:noFill/>
          </a:ln>
        </p:spPr>
        <p:txBody>
          <a:bodyPr/>
          <a:lstStyle/>
          <a:p>
            <a:r>
              <a:rPr lang="en-US" sz="4800" dirty="0"/>
              <a:t>H</a:t>
            </a:r>
            <a:r>
              <a:rPr lang="en-US" sz="4800" dirty="0" smtClean="0"/>
              <a:t>ousing and health: crowding, affordability and stable housing</a:t>
            </a:r>
            <a:endParaRPr lang="en-US" sz="4800" dirty="0"/>
          </a:p>
        </p:txBody>
      </p:sp>
      <p:sp>
        <p:nvSpPr>
          <p:cNvPr id="3" name="TextBox 2"/>
          <p:cNvSpPr txBox="1"/>
          <p:nvPr/>
        </p:nvSpPr>
        <p:spPr>
          <a:xfrm>
            <a:off x="760412" y="4713175"/>
            <a:ext cx="7335594" cy="584775"/>
          </a:xfrm>
          <a:prstGeom prst="rect">
            <a:avLst/>
          </a:prstGeom>
          <a:noFill/>
        </p:spPr>
        <p:txBody>
          <a:bodyPr wrap="square" rtlCol="0">
            <a:spAutoFit/>
          </a:bodyPr>
          <a:lstStyle/>
          <a:p>
            <a:r>
              <a:rPr lang="en-US" sz="1600" dirty="0"/>
              <a:t>Did not have a regular place to </a:t>
            </a:r>
            <a:r>
              <a:rPr lang="en-US" sz="1600" dirty="0" smtClean="0"/>
              <a:t>live (children) </a:t>
            </a:r>
            <a:r>
              <a:rPr lang="en-US" sz="1600" dirty="0"/>
              <a:t>| </a:t>
            </a:r>
            <a:r>
              <a:rPr lang="en-US" sz="1600" dirty="0" smtClean="0"/>
              <a:t>Homes with crowding | Owner-occupied homes | Rental Burden</a:t>
            </a:r>
          </a:p>
        </p:txBody>
      </p:sp>
    </p:spTree>
    <p:extLst>
      <p:ext uri="{BB962C8B-B14F-4D97-AF65-F5344CB8AC3E}">
        <p14:creationId xmlns:p14="http://schemas.microsoft.com/office/powerpoint/2010/main" val="351509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212" y="304800"/>
            <a:ext cx="11734800" cy="781752"/>
          </a:xfrm>
        </p:spPr>
        <p:txBody>
          <a:bodyPr/>
          <a:lstStyle/>
          <a:p>
            <a:r>
              <a:rPr lang="en-US" sz="2800" dirty="0" smtClean="0"/>
              <a:t>More children did not have a regular place to live in the prior year in </a:t>
            </a:r>
            <a:r>
              <a:rPr lang="en-US" sz="2800" dirty="0"/>
              <a:t>the Bronx than </a:t>
            </a:r>
            <a:r>
              <a:rPr lang="en-US" sz="2800" dirty="0" smtClean="0"/>
              <a:t>any </a:t>
            </a:r>
            <a:r>
              <a:rPr lang="en-US" sz="2800" dirty="0"/>
              <a:t>other NYC borough</a:t>
            </a:r>
          </a:p>
        </p:txBody>
      </p:sp>
      <p:graphicFrame>
        <p:nvGraphicFramePr>
          <p:cNvPr id="4" name="Chart 3"/>
          <p:cNvGraphicFramePr/>
          <p:nvPr>
            <p:extLst>
              <p:ext uri="{D42A27DB-BD31-4B8C-83A1-F6EECF244321}">
                <p14:modId xmlns:p14="http://schemas.microsoft.com/office/powerpoint/2010/main" val="2357036974"/>
              </p:ext>
            </p:extLst>
          </p:nvPr>
        </p:nvGraphicFramePr>
        <p:xfrm>
          <a:off x="608012" y="1143000"/>
          <a:ext cx="11277600" cy="54172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2781" y="6243935"/>
            <a:ext cx="9190231" cy="461665"/>
          </a:xfrm>
          <a:prstGeom prst="rect">
            <a:avLst/>
          </a:prstGeom>
          <a:noFill/>
        </p:spPr>
        <p:txBody>
          <a:bodyPr wrap="square" rtlCol="0">
            <a:spAutoFit/>
          </a:bodyPr>
          <a:lstStyle/>
          <a:p>
            <a:r>
              <a:rPr lang="en-US" sz="1200" dirty="0"/>
              <a:t>Data source: New York City Child Health, Emotional Wellness and Development Survey, 2015</a:t>
            </a:r>
          </a:p>
          <a:p>
            <a:r>
              <a:rPr lang="en-US" sz="1200" dirty="0" smtClean="0"/>
              <a:t>* </a:t>
            </a:r>
            <a:r>
              <a:rPr lang="en-US" sz="1200" dirty="0" smtClean="0"/>
              <a:t>Estimates for Manhattan, Queens, and Staten Island are potentially unreliable due to small numbers. </a:t>
            </a:r>
            <a:endParaRPr lang="en-US" sz="1200" dirty="0"/>
          </a:p>
        </p:txBody>
      </p:sp>
      <p:sp>
        <p:nvSpPr>
          <p:cNvPr id="2" name="TextBox 1"/>
          <p:cNvSpPr txBox="1"/>
          <p:nvPr/>
        </p:nvSpPr>
        <p:spPr>
          <a:xfrm>
            <a:off x="7999412" y="1371599"/>
            <a:ext cx="3352800" cy="954107"/>
          </a:xfrm>
          <a:prstGeom prst="rect">
            <a:avLst/>
          </a:prstGeom>
          <a:solidFill>
            <a:schemeClr val="bg1">
              <a:lumMod val="85000"/>
            </a:schemeClr>
          </a:solidFill>
          <a:ln>
            <a:solidFill>
              <a:schemeClr val="bg1">
                <a:lumMod val="50000"/>
              </a:schemeClr>
            </a:solidFill>
          </a:ln>
        </p:spPr>
        <p:txBody>
          <a:bodyPr wrap="square" rtlCol="0">
            <a:spAutoFit/>
          </a:bodyPr>
          <a:lstStyle/>
          <a:p>
            <a:r>
              <a:rPr lang="en-US" sz="1400" i="1" dirty="0" smtClean="0"/>
              <a:t>Regular place to live does not include living in a family shelter, public place, car or abandoned building or temporarily living with family or friends.</a:t>
            </a:r>
            <a:endParaRPr lang="en-US" sz="1400" i="1" dirty="0"/>
          </a:p>
        </p:txBody>
      </p:sp>
    </p:spTree>
    <p:extLst>
      <p:ext uri="{BB962C8B-B14F-4D97-AF65-F5344CB8AC3E}">
        <p14:creationId xmlns:p14="http://schemas.microsoft.com/office/powerpoint/2010/main" val="411254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441" y="430641"/>
            <a:ext cx="11428571" cy="830997"/>
          </a:xfrm>
        </p:spPr>
        <p:txBody>
          <a:bodyPr/>
          <a:lstStyle/>
          <a:p>
            <a:r>
              <a:rPr lang="en-US" dirty="0"/>
              <a:t>The Bronx has the highest percent </a:t>
            </a:r>
            <a:r>
              <a:rPr lang="en-US" dirty="0" smtClean="0"/>
              <a:t>of households with crowding </a:t>
            </a:r>
            <a:endParaRPr lang="en-US" dirty="0"/>
          </a:p>
        </p:txBody>
      </p:sp>
      <p:graphicFrame>
        <p:nvGraphicFramePr>
          <p:cNvPr id="7" name="Chart 6"/>
          <p:cNvGraphicFramePr/>
          <p:nvPr>
            <p:extLst>
              <p:ext uri="{D42A27DB-BD31-4B8C-83A1-F6EECF244321}">
                <p14:modId xmlns:p14="http://schemas.microsoft.com/office/powerpoint/2010/main" val="232824148"/>
              </p:ext>
            </p:extLst>
          </p:nvPr>
        </p:nvGraphicFramePr>
        <p:xfrm>
          <a:off x="608012" y="1295400"/>
          <a:ext cx="11279029" cy="52432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73149" y="6377191"/>
            <a:ext cx="9067800" cy="461665"/>
          </a:xfrm>
          <a:prstGeom prst="rect">
            <a:avLst/>
          </a:prstGeom>
          <a:noFill/>
        </p:spPr>
        <p:txBody>
          <a:bodyPr wrap="square" rtlCol="0">
            <a:spAutoFit/>
          </a:bodyPr>
          <a:lstStyle/>
          <a:p>
            <a:r>
              <a:rPr lang="en-US" sz="1200" dirty="0"/>
              <a:t>Data source: </a:t>
            </a:r>
            <a:r>
              <a:rPr lang="en-US" sz="1200" dirty="0" smtClean="0"/>
              <a:t>American Community Survey (2011-2015), </a:t>
            </a:r>
            <a:r>
              <a:rPr lang="en-US" sz="1200" dirty="0"/>
              <a:t>data from New York City </a:t>
            </a:r>
            <a:r>
              <a:rPr lang="en-US" sz="1200" dirty="0" smtClean="0"/>
              <a:t>DOHMH</a:t>
            </a:r>
          </a:p>
          <a:p>
            <a:r>
              <a:rPr lang="en-US" sz="1200" dirty="0" smtClean="0"/>
              <a:t>Environment </a:t>
            </a:r>
            <a:r>
              <a:rPr lang="en-US" sz="1200" dirty="0"/>
              <a:t>&amp; Health Data </a:t>
            </a:r>
            <a:r>
              <a:rPr lang="en-US" sz="1200" dirty="0" smtClean="0"/>
              <a:t>Portal</a:t>
            </a:r>
          </a:p>
        </p:txBody>
      </p:sp>
    </p:spTree>
    <p:extLst>
      <p:ext uri="{BB962C8B-B14F-4D97-AF65-F5344CB8AC3E}">
        <p14:creationId xmlns:p14="http://schemas.microsoft.com/office/powerpoint/2010/main" val="109677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430641"/>
            <a:ext cx="11199971" cy="830997"/>
          </a:xfrm>
        </p:spPr>
        <p:txBody>
          <a:bodyPr/>
          <a:lstStyle/>
          <a:p>
            <a:r>
              <a:rPr lang="en-US" dirty="0" smtClean="0"/>
              <a:t>Within </a:t>
            </a:r>
            <a:r>
              <a:rPr lang="en-US" dirty="0"/>
              <a:t>the Bronx, </a:t>
            </a:r>
            <a:r>
              <a:rPr lang="en-US" dirty="0" smtClean="0"/>
              <a:t>Fordham South is the neighborhood tabulation area with the </a:t>
            </a:r>
            <a:r>
              <a:rPr lang="en-US" dirty="0"/>
              <a:t>highest percent of </a:t>
            </a:r>
            <a:r>
              <a:rPr lang="en-US" dirty="0" smtClean="0"/>
              <a:t>crowded homes</a:t>
            </a:r>
            <a:endParaRPr lang="en-US"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569685120"/>
              </p:ext>
            </p:extLst>
          </p:nvPr>
        </p:nvGraphicFramePr>
        <p:xfrm>
          <a:off x="4418013" y="1371600"/>
          <a:ext cx="7696200" cy="48529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a:t>
            </a:r>
            <a:r>
              <a:rPr lang="en-US" sz="1200" dirty="0" smtClean="0"/>
              <a:t>American Community Survey (2011-15),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998"/>
          <a:stretch/>
        </p:blipFill>
        <p:spPr bwMode="auto">
          <a:xfrm>
            <a:off x="74612" y="5676900"/>
            <a:ext cx="5638800" cy="71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16" b="13614"/>
          <a:stretch/>
        </p:blipFill>
        <p:spPr bwMode="auto">
          <a:xfrm>
            <a:off x="74612" y="1295400"/>
            <a:ext cx="4560887"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9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379412" y="457200"/>
            <a:ext cx="12039600" cy="781752"/>
          </a:xfrm>
        </p:spPr>
        <p:txBody>
          <a:bodyPr/>
          <a:lstStyle/>
          <a:p>
            <a:r>
              <a:rPr lang="en-US" sz="2800" dirty="0" smtClean="0"/>
              <a:t>The percent of children tested for lead by age 3 years remains the highest in the Bronx</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721446774"/>
              </p:ext>
            </p:extLst>
          </p:nvPr>
        </p:nvGraphicFramePr>
        <p:xfrm>
          <a:off x="684212" y="1288034"/>
          <a:ext cx="93782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a:t>
            </a:r>
            <a:r>
              <a:rPr lang="en-US" sz="1200" dirty="0" smtClean="0"/>
              <a:t>sources: </a:t>
            </a:r>
            <a:r>
              <a:rPr lang="en-US" sz="1200" dirty="0"/>
              <a:t>New York City </a:t>
            </a:r>
            <a:r>
              <a:rPr lang="en-US" sz="1200" dirty="0" smtClean="0"/>
              <a:t>Bureau of Vital Statistics, New York City Healthy Homes Program (2008-2016), </a:t>
            </a:r>
            <a:r>
              <a:rPr lang="en-US" sz="1200" dirty="0"/>
              <a:t>data from New York City </a:t>
            </a:r>
            <a:r>
              <a:rPr lang="en-US" sz="1200" dirty="0" smtClean="0"/>
              <a:t>DOHMH Environment </a:t>
            </a:r>
            <a:r>
              <a:rPr lang="en-US" sz="1200" dirty="0"/>
              <a:t>&amp; Health Data Portal</a:t>
            </a:r>
          </a:p>
        </p:txBody>
      </p:sp>
      <p:sp>
        <p:nvSpPr>
          <p:cNvPr id="3" name="TextBox 2"/>
          <p:cNvSpPr txBox="1"/>
          <p:nvPr/>
        </p:nvSpPr>
        <p:spPr>
          <a:xfrm>
            <a:off x="5942012" y="3657600"/>
            <a:ext cx="4724400" cy="1874872"/>
          </a:xfrm>
          <a:prstGeom prst="rect">
            <a:avLst/>
          </a:prstGeom>
          <a:solidFill>
            <a:schemeClr val="bg1">
              <a:lumMod val="85000"/>
            </a:schemeClr>
          </a:solidFill>
          <a:ln>
            <a:solidFill>
              <a:schemeClr val="bg1">
                <a:lumMod val="50000"/>
              </a:schemeClr>
            </a:solidFill>
          </a:ln>
        </p:spPr>
        <p:txBody>
          <a:bodyPr wrap="square" rtlCol="0">
            <a:spAutoFit/>
          </a:bodyPr>
          <a:lstStyle/>
          <a:p>
            <a:pPr>
              <a:lnSpc>
                <a:spcPts val="1900"/>
              </a:lnSpc>
            </a:pPr>
            <a:r>
              <a:rPr lang="en-US" sz="1400" i="1" dirty="0" smtClean="0"/>
              <a:t>Children younger than 6 years have the most rapidly developing nervous systems, making them particularly vulnerable to lead poisoning. </a:t>
            </a:r>
          </a:p>
          <a:p>
            <a:pPr>
              <a:lnSpc>
                <a:spcPts val="1900"/>
              </a:lnSpc>
              <a:spcBef>
                <a:spcPts val="600"/>
              </a:spcBef>
            </a:pPr>
            <a:r>
              <a:rPr lang="en-US" sz="1400" i="1" dirty="0" smtClean="0"/>
              <a:t>Lead poisoning can cause seizures, developmental delay, hyperactivity, behavioral disorders, hearing loss, and anemia. Even low blood lead levels can have long-term effects on a child’s IQ. </a:t>
            </a:r>
            <a:endParaRPr lang="en-US" sz="1400" i="1" dirty="0"/>
          </a:p>
        </p:txBody>
      </p:sp>
    </p:spTree>
    <p:extLst>
      <p:ext uri="{BB962C8B-B14F-4D97-AF65-F5344CB8AC3E}">
        <p14:creationId xmlns:p14="http://schemas.microsoft.com/office/powerpoint/2010/main" val="1829683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612" y="381000"/>
            <a:ext cx="11658599" cy="830997"/>
          </a:xfrm>
        </p:spPr>
        <p:txBody>
          <a:bodyPr/>
          <a:lstStyle/>
          <a:p>
            <a:r>
              <a:rPr lang="en-US" dirty="0"/>
              <a:t>The Bronx has the </a:t>
            </a:r>
            <a:r>
              <a:rPr lang="en-US" dirty="0" smtClean="0"/>
              <a:t>lowest percent </a:t>
            </a:r>
            <a:r>
              <a:rPr lang="en-US" dirty="0"/>
              <a:t>of </a:t>
            </a:r>
            <a:r>
              <a:rPr lang="en-US" dirty="0" smtClean="0"/>
              <a:t>owner-occupied homes, which suggests housing instability</a:t>
            </a:r>
            <a:endParaRPr lang="en-US" dirty="0"/>
          </a:p>
        </p:txBody>
      </p:sp>
      <p:graphicFrame>
        <p:nvGraphicFramePr>
          <p:cNvPr id="7" name="Chart 6"/>
          <p:cNvGraphicFramePr/>
          <p:nvPr>
            <p:extLst>
              <p:ext uri="{D42A27DB-BD31-4B8C-83A1-F6EECF244321}">
                <p14:modId xmlns:p14="http://schemas.microsoft.com/office/powerpoint/2010/main" val="1223456485"/>
              </p:ext>
            </p:extLst>
          </p:nvPr>
        </p:nvGraphicFramePr>
        <p:xfrm>
          <a:off x="608012" y="1385374"/>
          <a:ext cx="11279029" cy="51532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73149" y="6320135"/>
            <a:ext cx="9067800" cy="461665"/>
          </a:xfrm>
          <a:prstGeom prst="rect">
            <a:avLst/>
          </a:prstGeom>
          <a:noFill/>
        </p:spPr>
        <p:txBody>
          <a:bodyPr wrap="square" rtlCol="0">
            <a:spAutoFit/>
          </a:bodyPr>
          <a:lstStyle/>
          <a:p>
            <a:r>
              <a:rPr lang="en-US" sz="1200" dirty="0"/>
              <a:t>Data source: </a:t>
            </a:r>
            <a:r>
              <a:rPr lang="en-US" sz="1200" dirty="0" smtClean="0"/>
              <a:t>American Community Survey (2011-15), </a:t>
            </a:r>
            <a:r>
              <a:rPr lang="en-US" sz="1200" dirty="0"/>
              <a:t>data from New York City </a:t>
            </a:r>
            <a:r>
              <a:rPr lang="en-US" sz="1200" dirty="0" smtClean="0"/>
              <a:t>DOHMH</a:t>
            </a:r>
          </a:p>
          <a:p>
            <a:r>
              <a:rPr lang="en-US" sz="1200" dirty="0" smtClean="0"/>
              <a:t>Environment </a:t>
            </a:r>
            <a:r>
              <a:rPr lang="en-US" sz="1200" dirty="0"/>
              <a:t>&amp; Health Data </a:t>
            </a:r>
            <a:r>
              <a:rPr lang="en-US" sz="1200" dirty="0" smtClean="0"/>
              <a:t>Portal</a:t>
            </a:r>
          </a:p>
        </p:txBody>
      </p:sp>
    </p:spTree>
    <p:extLst>
      <p:ext uri="{BB962C8B-B14F-4D97-AF65-F5344CB8AC3E}">
        <p14:creationId xmlns:p14="http://schemas.microsoft.com/office/powerpoint/2010/main" val="315087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455612" y="413266"/>
            <a:ext cx="11733213" cy="830997"/>
          </a:xfrm>
        </p:spPr>
        <p:txBody>
          <a:bodyPr/>
          <a:lstStyle/>
          <a:p>
            <a:r>
              <a:rPr lang="en-US" dirty="0" smtClean="0"/>
              <a:t>Within </a:t>
            </a:r>
            <a:r>
              <a:rPr lang="en-US" dirty="0"/>
              <a:t>the Bronx, </a:t>
            </a:r>
            <a:r>
              <a:rPr lang="en-US" dirty="0" smtClean="0"/>
              <a:t>Fordham South, West Concourse and Mount Hope have the lowest rates of home–ownership</a:t>
            </a:r>
            <a:endParaRPr lang="en-US"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3827748756"/>
              </p:ext>
            </p:extLst>
          </p:nvPr>
        </p:nvGraphicFramePr>
        <p:xfrm>
          <a:off x="5332412" y="1371600"/>
          <a:ext cx="6856413" cy="48529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a:t>
            </a:r>
            <a:r>
              <a:rPr lang="en-US" sz="1200" dirty="0" smtClean="0"/>
              <a:t>American Community Survey (2011-15),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31" name="TextBox 30"/>
          <p:cNvSpPr txBox="1"/>
          <p:nvPr/>
        </p:nvSpPr>
        <p:spPr>
          <a:xfrm>
            <a:off x="4722684" y="1584076"/>
            <a:ext cx="248786" cy="230832"/>
          </a:xfrm>
          <a:prstGeom prst="rect">
            <a:avLst/>
          </a:prstGeom>
          <a:noFill/>
        </p:spPr>
        <p:txBody>
          <a:bodyPr wrap="none" rtlCol="0">
            <a:spAutoFit/>
          </a:bodyPr>
          <a:lstStyle/>
          <a:p>
            <a:r>
              <a:rPr lang="en-US" sz="900" dirty="0">
                <a:solidFill>
                  <a:schemeClr val="bg1"/>
                </a:solidFill>
              </a:rPr>
              <a:t>4</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5" y="1371600"/>
            <a:ext cx="536537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29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0641"/>
            <a:ext cx="10969943" cy="830997"/>
          </a:xfrm>
        </p:spPr>
        <p:txBody>
          <a:bodyPr/>
          <a:lstStyle/>
          <a:p>
            <a:r>
              <a:rPr lang="en-US" dirty="0" smtClean="0"/>
              <a:t>Since 2005, the percent of Bronx residents with severe rental burden has slightly increased</a:t>
            </a:r>
            <a:endParaRPr lang="en-US" dirty="0"/>
          </a:p>
        </p:txBody>
      </p:sp>
      <p:graphicFrame>
        <p:nvGraphicFramePr>
          <p:cNvPr id="3" name="Chart 2"/>
          <p:cNvGraphicFramePr/>
          <p:nvPr>
            <p:extLst>
              <p:ext uri="{D42A27DB-BD31-4B8C-83A1-F6EECF244321}">
                <p14:modId xmlns:p14="http://schemas.microsoft.com/office/powerpoint/2010/main" val="765980730"/>
              </p:ext>
            </p:extLst>
          </p:nvPr>
        </p:nvGraphicFramePr>
        <p:xfrm>
          <a:off x="1522412" y="1600200"/>
          <a:ext cx="8382000" cy="44266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73149" y="6320135"/>
            <a:ext cx="9067800" cy="276999"/>
          </a:xfrm>
          <a:prstGeom prst="rect">
            <a:avLst/>
          </a:prstGeom>
          <a:noFill/>
        </p:spPr>
        <p:txBody>
          <a:bodyPr wrap="square" rtlCol="0">
            <a:spAutoFit/>
          </a:bodyPr>
          <a:lstStyle/>
          <a:p>
            <a:r>
              <a:rPr lang="en-US" sz="1200" dirty="0"/>
              <a:t>Data source: </a:t>
            </a:r>
            <a:r>
              <a:rPr lang="en-US" sz="1200" dirty="0" smtClean="0"/>
              <a:t>American Community Survey</a:t>
            </a:r>
          </a:p>
        </p:txBody>
      </p:sp>
      <p:sp>
        <p:nvSpPr>
          <p:cNvPr id="6" name="TextBox 5"/>
          <p:cNvSpPr txBox="1"/>
          <p:nvPr/>
        </p:nvSpPr>
        <p:spPr>
          <a:xfrm>
            <a:off x="9371012" y="1219200"/>
            <a:ext cx="2057400" cy="600164"/>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100" dirty="0" smtClean="0"/>
              <a:t>Severe rental burden defined as spending ≥50% of pre-tax household income on rent</a:t>
            </a:r>
            <a:endParaRPr lang="en-US" sz="1100" dirty="0"/>
          </a:p>
        </p:txBody>
      </p:sp>
    </p:spTree>
    <p:extLst>
      <p:ext uri="{BB962C8B-B14F-4D97-AF65-F5344CB8AC3E}">
        <p14:creationId xmlns:p14="http://schemas.microsoft.com/office/powerpoint/2010/main" val="418878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0955"/>
            <a:ext cx="11504771" cy="781752"/>
          </a:xfrm>
        </p:spPr>
        <p:txBody>
          <a:bodyPr/>
          <a:lstStyle/>
          <a:p>
            <a:r>
              <a:rPr lang="en-US" sz="2800" dirty="0" smtClean="0"/>
              <a:t>Over one-third of Bronx residents have severe rental burden, with female and minority residents more likely to have a severe burden</a:t>
            </a:r>
            <a:endParaRPr lang="en-US" sz="2800" dirty="0"/>
          </a:p>
        </p:txBody>
      </p:sp>
      <p:graphicFrame>
        <p:nvGraphicFramePr>
          <p:cNvPr id="3" name="Chart 2"/>
          <p:cNvGraphicFramePr/>
          <p:nvPr>
            <p:extLst>
              <p:ext uri="{D42A27DB-BD31-4B8C-83A1-F6EECF244321}">
                <p14:modId xmlns:p14="http://schemas.microsoft.com/office/powerpoint/2010/main" val="3273371545"/>
              </p:ext>
            </p:extLst>
          </p:nvPr>
        </p:nvGraphicFramePr>
        <p:xfrm>
          <a:off x="608012" y="1371600"/>
          <a:ext cx="10790237"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323012" y="1295400"/>
            <a:ext cx="5638800" cy="307777"/>
          </a:xfrm>
          <a:prstGeom prst="rect">
            <a:avLst/>
          </a:prstGeom>
          <a:noFill/>
        </p:spPr>
        <p:txBody>
          <a:bodyPr wrap="square" rtlCol="0">
            <a:spAutoFit/>
          </a:bodyPr>
          <a:lstStyle/>
          <a:p>
            <a:r>
              <a:rPr lang="en-US" sz="1400" dirty="0" smtClean="0"/>
              <a:t>------------------------------Bronx Only----------------------------------</a:t>
            </a:r>
            <a:endParaRPr lang="en-US" sz="1400" dirty="0"/>
          </a:p>
        </p:txBody>
      </p:sp>
      <p:sp>
        <p:nvSpPr>
          <p:cNvPr id="5" name="TextBox 4"/>
          <p:cNvSpPr txBox="1"/>
          <p:nvPr/>
        </p:nvSpPr>
        <p:spPr>
          <a:xfrm>
            <a:off x="1073149" y="6320135"/>
            <a:ext cx="9067800" cy="276999"/>
          </a:xfrm>
          <a:prstGeom prst="rect">
            <a:avLst/>
          </a:prstGeom>
          <a:noFill/>
        </p:spPr>
        <p:txBody>
          <a:bodyPr wrap="square" rtlCol="0">
            <a:spAutoFit/>
          </a:bodyPr>
          <a:lstStyle/>
          <a:p>
            <a:r>
              <a:rPr lang="en-US" sz="1200" dirty="0"/>
              <a:t>Data source: IPUMS-USA, University of </a:t>
            </a:r>
            <a:r>
              <a:rPr lang="en-US" sz="1200" dirty="0" smtClean="0"/>
              <a:t>Minnesota, 2016 ACS 5-year estimates </a:t>
            </a:r>
          </a:p>
        </p:txBody>
      </p:sp>
      <p:sp>
        <p:nvSpPr>
          <p:cNvPr id="6" name="TextBox 5"/>
          <p:cNvSpPr txBox="1"/>
          <p:nvPr/>
        </p:nvSpPr>
        <p:spPr>
          <a:xfrm>
            <a:off x="1511299" y="1334322"/>
            <a:ext cx="2057400" cy="600164"/>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100" dirty="0" smtClean="0"/>
              <a:t>Severe rental burden defined as spending ≥50% of pre-tax household income on rent</a:t>
            </a:r>
            <a:endParaRPr lang="en-US" sz="1100" dirty="0"/>
          </a:p>
        </p:txBody>
      </p:sp>
      <p:sp>
        <p:nvSpPr>
          <p:cNvPr id="7" name="TextBox 6"/>
          <p:cNvSpPr txBox="1"/>
          <p:nvPr/>
        </p:nvSpPr>
        <p:spPr>
          <a:xfrm>
            <a:off x="4722812" y="1934486"/>
            <a:ext cx="1446212" cy="1464231"/>
          </a:xfrm>
          <a:prstGeom prst="roundRect">
            <a:avLst/>
          </a:prstGeom>
          <a:solidFill>
            <a:schemeClr val="bg1">
              <a:lumMod val="95000"/>
            </a:schemeClr>
          </a:solidFill>
          <a:ln>
            <a:solidFill>
              <a:schemeClr val="bg1">
                <a:lumMod val="65000"/>
              </a:schemeClr>
            </a:solidFill>
          </a:ln>
        </p:spPr>
        <p:txBody>
          <a:bodyPr wrap="square" rtlCol="0">
            <a:spAutoFit/>
          </a:bodyPr>
          <a:lstStyle/>
          <a:p>
            <a:r>
              <a:rPr lang="en-US" sz="1000" dirty="0" smtClean="0"/>
              <a:t>While </a:t>
            </a:r>
            <a:r>
              <a:rPr lang="en-US" sz="1000" dirty="0"/>
              <a:t>Staten Island has the highest rental burden, it also has the lowest proportion of residents who rent (22% vs. 70% in the Bronx</a:t>
            </a:r>
            <a:r>
              <a:rPr lang="en-US" sz="1000" dirty="0" smtClean="0"/>
              <a:t>)</a:t>
            </a:r>
            <a:endParaRPr lang="en-US" sz="1000" dirty="0"/>
          </a:p>
        </p:txBody>
      </p:sp>
    </p:spTree>
    <p:extLst>
      <p:ext uri="{BB962C8B-B14F-4D97-AF65-F5344CB8AC3E}">
        <p14:creationId xmlns:p14="http://schemas.microsoft.com/office/powerpoint/2010/main" val="849650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0641"/>
            <a:ext cx="10969943" cy="830997"/>
          </a:xfrm>
        </p:spPr>
        <p:txBody>
          <a:bodyPr/>
          <a:lstStyle/>
          <a:p>
            <a:r>
              <a:rPr lang="en-US" dirty="0" smtClean="0"/>
              <a:t>In the Bronx, children and those living below the FPL are more likely to have severe rental burden</a:t>
            </a:r>
            <a:endParaRPr lang="en-US" dirty="0"/>
          </a:p>
        </p:txBody>
      </p:sp>
      <p:graphicFrame>
        <p:nvGraphicFramePr>
          <p:cNvPr id="3" name="Chart 2"/>
          <p:cNvGraphicFramePr/>
          <p:nvPr>
            <p:extLst>
              <p:ext uri="{D42A27DB-BD31-4B8C-83A1-F6EECF244321}">
                <p14:modId xmlns:p14="http://schemas.microsoft.com/office/powerpoint/2010/main" val="3785733661"/>
              </p:ext>
            </p:extLst>
          </p:nvPr>
        </p:nvGraphicFramePr>
        <p:xfrm>
          <a:off x="455612" y="1447800"/>
          <a:ext cx="10744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73149" y="6320135"/>
            <a:ext cx="9067800" cy="276999"/>
          </a:xfrm>
          <a:prstGeom prst="rect">
            <a:avLst/>
          </a:prstGeom>
          <a:noFill/>
        </p:spPr>
        <p:txBody>
          <a:bodyPr wrap="square" rtlCol="0">
            <a:spAutoFit/>
          </a:bodyPr>
          <a:lstStyle/>
          <a:p>
            <a:r>
              <a:rPr lang="en-US" sz="1200" dirty="0"/>
              <a:t>Data source: IPUMS-USA, University of </a:t>
            </a:r>
            <a:r>
              <a:rPr lang="en-US" sz="1200" dirty="0" smtClean="0"/>
              <a:t>Minnesota, 2016 ACS 5-year estimates </a:t>
            </a:r>
          </a:p>
        </p:txBody>
      </p:sp>
      <p:sp>
        <p:nvSpPr>
          <p:cNvPr id="7" name="TextBox 6"/>
          <p:cNvSpPr txBox="1"/>
          <p:nvPr/>
        </p:nvSpPr>
        <p:spPr>
          <a:xfrm>
            <a:off x="3759199" y="5863798"/>
            <a:ext cx="533400" cy="276999"/>
          </a:xfrm>
          <a:prstGeom prst="rect">
            <a:avLst/>
          </a:prstGeom>
          <a:noFill/>
        </p:spPr>
        <p:txBody>
          <a:bodyPr wrap="square" rtlCol="0">
            <a:spAutoFit/>
          </a:bodyPr>
          <a:lstStyle/>
          <a:p>
            <a:r>
              <a:rPr lang="en-US" sz="1200" b="1" dirty="0" smtClean="0"/>
              <a:t>Age</a:t>
            </a:r>
            <a:endParaRPr lang="en-US" sz="1200" b="1" dirty="0"/>
          </a:p>
        </p:txBody>
      </p:sp>
      <p:sp>
        <p:nvSpPr>
          <p:cNvPr id="8" name="TextBox 7"/>
          <p:cNvSpPr txBox="1"/>
          <p:nvPr/>
        </p:nvSpPr>
        <p:spPr>
          <a:xfrm>
            <a:off x="1598612" y="1600200"/>
            <a:ext cx="2057400" cy="600164"/>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100" dirty="0" smtClean="0"/>
              <a:t>Severe rental burden defined as spending ≥50% of pre-tax household income on rent</a:t>
            </a:r>
            <a:endParaRPr lang="en-US" sz="1100" dirty="0"/>
          </a:p>
        </p:txBody>
      </p:sp>
    </p:spTree>
    <p:extLst>
      <p:ext uri="{BB962C8B-B14F-4D97-AF65-F5344CB8AC3E}">
        <p14:creationId xmlns:p14="http://schemas.microsoft.com/office/powerpoint/2010/main" val="14513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0641"/>
            <a:ext cx="10969943" cy="830997"/>
          </a:xfrm>
        </p:spPr>
        <p:txBody>
          <a:bodyPr/>
          <a:lstStyle/>
          <a:p>
            <a:r>
              <a:rPr lang="en-US" dirty="0" smtClean="0"/>
              <a:t>The percent of residents with severe rental burden varies across the Bronx</a:t>
            </a:r>
            <a:endParaRPr lang="en-US" dirty="0"/>
          </a:p>
        </p:txBody>
      </p:sp>
      <p:graphicFrame>
        <p:nvGraphicFramePr>
          <p:cNvPr id="3" name="Chart 2"/>
          <p:cNvGraphicFramePr/>
          <p:nvPr>
            <p:extLst>
              <p:ext uri="{D42A27DB-BD31-4B8C-83A1-F6EECF244321}">
                <p14:modId xmlns:p14="http://schemas.microsoft.com/office/powerpoint/2010/main" val="594650136"/>
              </p:ext>
            </p:extLst>
          </p:nvPr>
        </p:nvGraphicFramePr>
        <p:xfrm>
          <a:off x="74612" y="1447800"/>
          <a:ext cx="6934200" cy="435045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cheller\Pictures\Puma Severe Rental Bur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2" y="1371600"/>
            <a:ext cx="4354513" cy="4506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5212" y="6181636"/>
            <a:ext cx="9067800" cy="600164"/>
          </a:xfrm>
          <a:prstGeom prst="rect">
            <a:avLst/>
          </a:prstGeom>
          <a:noFill/>
        </p:spPr>
        <p:txBody>
          <a:bodyPr wrap="square" rtlCol="0">
            <a:spAutoFit/>
          </a:bodyPr>
          <a:lstStyle/>
          <a:p>
            <a:r>
              <a:rPr lang="en-US" sz="1100" dirty="0"/>
              <a:t>Data source: </a:t>
            </a:r>
            <a:r>
              <a:rPr lang="en-US" sz="1100" dirty="0" smtClean="0"/>
              <a:t>American Community Survey </a:t>
            </a:r>
            <a:r>
              <a:rPr lang="en-US" sz="1100" dirty="0" err="1" smtClean="0"/>
              <a:t>Microdata</a:t>
            </a:r>
            <a:r>
              <a:rPr lang="en-US" sz="1100" dirty="0" smtClean="0"/>
              <a:t> obtained from IPUMS-USA</a:t>
            </a:r>
            <a:r>
              <a:rPr lang="en-US" sz="1100" dirty="0"/>
              <a:t>, University of </a:t>
            </a:r>
            <a:r>
              <a:rPr lang="en-US" sz="1100" dirty="0" smtClean="0"/>
              <a:t>Minnesota: 2012-2016. PUMA stands for Public Use </a:t>
            </a:r>
            <a:r>
              <a:rPr lang="en-US" sz="1100" dirty="0" err="1" smtClean="0"/>
              <a:t>Microdata</a:t>
            </a:r>
            <a:r>
              <a:rPr lang="en-US" sz="1100" dirty="0" smtClean="0"/>
              <a:t> Area and is created by the US Census Bureau; they approximately correspond to NYC Community Districts. </a:t>
            </a:r>
            <a:r>
              <a:rPr lang="en-US" sz="1100" dirty="0"/>
              <a:t>See </a:t>
            </a:r>
            <a:r>
              <a:rPr lang="en-US" sz="1100" dirty="0">
                <a:hlinkClick r:id="rId4"/>
              </a:rPr>
              <a:t>https://</a:t>
            </a:r>
            <a:r>
              <a:rPr lang="en-US" sz="1100" dirty="0" smtClean="0">
                <a:hlinkClick r:id="rId4"/>
              </a:rPr>
              <a:t>www1.nyc.gov/assets/planning/download/pdf/data-maps/nyc-population/census2010/puma_cd_map.pdf</a:t>
            </a:r>
            <a:r>
              <a:rPr lang="en-US" sz="1100" dirty="0" smtClean="0"/>
              <a:t> for more information.</a:t>
            </a:r>
          </a:p>
        </p:txBody>
      </p:sp>
      <p:sp>
        <p:nvSpPr>
          <p:cNvPr id="4" name="TextBox 3"/>
          <p:cNvSpPr txBox="1"/>
          <p:nvPr/>
        </p:nvSpPr>
        <p:spPr>
          <a:xfrm>
            <a:off x="1522412" y="5867400"/>
            <a:ext cx="4191000" cy="276999"/>
          </a:xfrm>
          <a:prstGeom prst="rect">
            <a:avLst/>
          </a:prstGeom>
          <a:noFill/>
        </p:spPr>
        <p:txBody>
          <a:bodyPr wrap="square" rtlCol="0">
            <a:spAutoFit/>
          </a:bodyPr>
          <a:lstStyle/>
          <a:p>
            <a:pPr algn="ctr"/>
            <a:r>
              <a:rPr lang="en-US" sz="1200" i="1" dirty="0" smtClean="0"/>
              <a:t>PUMA (Approximate Community District)</a:t>
            </a:r>
            <a:endParaRPr lang="en-US" sz="1200" i="1" dirty="0"/>
          </a:p>
        </p:txBody>
      </p:sp>
      <p:sp>
        <p:nvSpPr>
          <p:cNvPr id="7" name="TextBox 6"/>
          <p:cNvSpPr txBox="1"/>
          <p:nvPr/>
        </p:nvSpPr>
        <p:spPr>
          <a:xfrm>
            <a:off x="4799012" y="1371600"/>
            <a:ext cx="2057400" cy="600164"/>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100" dirty="0" smtClean="0"/>
              <a:t>Severe rental burden defined as spending ≥50% of pre-tax household income on rent</a:t>
            </a:r>
            <a:endParaRPr lang="en-US" sz="1100" dirty="0"/>
          </a:p>
        </p:txBody>
      </p:sp>
    </p:spTree>
    <p:extLst>
      <p:ext uri="{BB962C8B-B14F-4D97-AF65-F5344CB8AC3E}">
        <p14:creationId xmlns:p14="http://schemas.microsoft.com/office/powerpoint/2010/main" val="147276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a:t>
            </a:r>
            <a:r>
              <a:rPr lang="en-US" dirty="0" smtClean="0"/>
              <a:t>us at </a:t>
            </a:r>
            <a:r>
              <a:rPr lang="en-US" dirty="0" smtClean="0">
                <a:hlinkClick r:id="rId3"/>
              </a:rPr>
              <a:t>OCPHDept@montefiore.org</a:t>
            </a:r>
            <a:r>
              <a:rPr lang="en-US" dirty="0" smtClean="0"/>
              <a:t> </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89598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441" y="615307"/>
            <a:ext cx="10969943" cy="461665"/>
          </a:xfrm>
        </p:spPr>
        <p:txBody>
          <a:bodyPr/>
          <a:lstStyle/>
          <a:p>
            <a:r>
              <a:rPr lang="en-US" dirty="0" smtClean="0"/>
              <a:t>Links to data sources</a:t>
            </a:r>
            <a:endParaRPr lang="en-US" dirty="0">
              <a:solidFill>
                <a:schemeClr val="accent6"/>
              </a:solidFill>
            </a:endParaRPr>
          </a:p>
        </p:txBody>
      </p:sp>
      <p:sp>
        <p:nvSpPr>
          <p:cNvPr id="3" name="TextBox 2"/>
          <p:cNvSpPr txBox="1"/>
          <p:nvPr/>
        </p:nvSpPr>
        <p:spPr>
          <a:xfrm>
            <a:off x="684212" y="1447800"/>
            <a:ext cx="1120140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dirty="0" smtClean="0"/>
              <a:t>New York City Child </a:t>
            </a:r>
            <a:r>
              <a:rPr lang="en-US" dirty="0"/>
              <a:t>Health, Emotional Wellness and Development </a:t>
            </a:r>
            <a:r>
              <a:rPr lang="en-US" dirty="0" smtClean="0"/>
              <a:t>Survey</a:t>
            </a:r>
            <a:r>
              <a:rPr lang="en-US" dirty="0"/>
              <a:t>: </a:t>
            </a:r>
            <a:r>
              <a:rPr lang="en-US" dirty="0" smtClean="0">
                <a:hlinkClick r:id="rId3"/>
              </a:rPr>
              <a:t>https</a:t>
            </a:r>
            <a:r>
              <a:rPr lang="en-US" dirty="0">
                <a:hlinkClick r:id="rId3"/>
              </a:rPr>
              <a:t>://</a:t>
            </a:r>
            <a:r>
              <a:rPr lang="en-US" dirty="0" smtClean="0">
                <a:hlinkClick r:id="rId3"/>
              </a:rPr>
              <a:t>a816-healthpsi.nyc.gov/epiquery/Child/CCHSIndex.html</a:t>
            </a:r>
            <a:endParaRPr lang="en-US" dirty="0" smtClean="0"/>
          </a:p>
          <a:p>
            <a:pPr marL="285750" indent="-285750">
              <a:spcAft>
                <a:spcPts val="1200"/>
              </a:spcAft>
              <a:buFont typeface="Wingdings" panose="05000000000000000000" pitchFamily="2" charset="2"/>
              <a:buChar char="§"/>
            </a:pPr>
            <a:r>
              <a:rPr lang="en-US" dirty="0" smtClean="0"/>
              <a:t>New York City Community Health Survey</a:t>
            </a:r>
            <a:r>
              <a:rPr lang="en-US" dirty="0"/>
              <a:t>: </a:t>
            </a:r>
            <a:r>
              <a:rPr lang="en-US" dirty="0">
                <a:hlinkClick r:id="rId4"/>
              </a:rPr>
              <a:t>https://</a:t>
            </a:r>
            <a:r>
              <a:rPr lang="en-US" dirty="0" smtClean="0">
                <a:hlinkClick r:id="rId4"/>
              </a:rPr>
              <a:t>a816-healthpsi.nyc.gov/epiquery/CHS/CHSXIndex.html</a:t>
            </a:r>
            <a:endParaRPr lang="en-US" dirty="0" smtClean="0"/>
          </a:p>
          <a:p>
            <a:pPr marL="285750" indent="-285750">
              <a:spcAft>
                <a:spcPts val="1200"/>
              </a:spcAft>
              <a:buFont typeface="Wingdings" panose="05000000000000000000" pitchFamily="2" charset="2"/>
              <a:buChar char="§"/>
            </a:pPr>
            <a:r>
              <a:rPr lang="en-US" dirty="0" smtClean="0"/>
              <a:t>New York City Environment &amp; Health Data Portal: </a:t>
            </a:r>
            <a:r>
              <a:rPr lang="en-US" dirty="0">
                <a:hlinkClick r:id="rId5"/>
              </a:rPr>
              <a:t>http://</a:t>
            </a:r>
            <a:r>
              <a:rPr lang="en-US" dirty="0" smtClean="0">
                <a:hlinkClick r:id="rId5"/>
              </a:rPr>
              <a:t>a816-dohbesp.nyc.gov/IndicatorPublic/publictracking.aspx</a:t>
            </a:r>
            <a:r>
              <a:rPr lang="en-US" dirty="0" smtClean="0"/>
              <a:t> </a:t>
            </a:r>
          </a:p>
        </p:txBody>
      </p:sp>
    </p:spTree>
    <p:extLst>
      <p:ext uri="{BB962C8B-B14F-4D97-AF65-F5344CB8AC3E}">
        <p14:creationId xmlns:p14="http://schemas.microsoft.com/office/powerpoint/2010/main" val="264944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42027" y="586287"/>
            <a:ext cx="11809571" cy="437043"/>
          </a:xfrm>
        </p:spPr>
        <p:txBody>
          <a:bodyPr/>
          <a:lstStyle/>
          <a:p>
            <a:r>
              <a:rPr lang="en-US" sz="2800" dirty="0" smtClean="0"/>
              <a:t>More than 85% of children in the Bronx have been tested for lead</a:t>
            </a:r>
            <a:endParaRPr lang="en-US" sz="2800"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060161665"/>
              </p:ext>
            </p:extLst>
          </p:nvPr>
        </p:nvGraphicFramePr>
        <p:xfrm>
          <a:off x="5561012" y="1219200"/>
          <a:ext cx="6445690" cy="43957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a:t>
            </a:r>
            <a:r>
              <a:rPr lang="en-US" sz="1200" dirty="0" smtClean="0"/>
              <a:t>Bureau </a:t>
            </a:r>
            <a:r>
              <a:rPr lang="en-US" sz="1200" dirty="0"/>
              <a:t>of Vital Statistics, New York City Healthy Homes Program </a:t>
            </a:r>
            <a:r>
              <a:rPr lang="en-US" sz="1200" dirty="0" smtClean="0"/>
              <a:t>(2016</a:t>
            </a:r>
            <a:r>
              <a:rPr lang="en-US" sz="1200" dirty="0"/>
              <a:t>), </a:t>
            </a:r>
            <a:r>
              <a:rPr lang="en-US" sz="1200" dirty="0" smtClean="0"/>
              <a:t>data </a:t>
            </a:r>
            <a:r>
              <a:rPr lang="en-US" sz="1200" dirty="0"/>
              <a:t>from New York City </a:t>
            </a:r>
            <a:r>
              <a:rPr lang="en-US" sz="1200" dirty="0" smtClean="0"/>
              <a:t>DOHMH Environment </a:t>
            </a:r>
            <a:r>
              <a:rPr lang="en-US" sz="1200" dirty="0"/>
              <a:t>&amp; Health Data Portal</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1195685"/>
            <a:ext cx="5476875" cy="497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455612" y="1447800"/>
            <a:ext cx="2209800" cy="1061829"/>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smtClean="0"/>
              <a:t>Crotona - Tremont</a:t>
            </a:r>
            <a:endParaRPr lang="en-US" sz="900" dirty="0"/>
          </a:p>
          <a:p>
            <a:pPr marL="228600" indent="-228600" fontAlgn="b">
              <a:buFontTx/>
              <a:buAutoNum type="arabicPlain"/>
            </a:pPr>
            <a:r>
              <a:rPr lang="en-US" sz="900" dirty="0" smtClean="0"/>
              <a:t>Fordham – Bronx </a:t>
            </a:r>
            <a:r>
              <a:rPr lang="en-US" sz="900" dirty="0" err="1" smtClean="0"/>
              <a:t>Pk</a:t>
            </a:r>
            <a:endParaRPr lang="en-US" sz="900" dirty="0"/>
          </a:p>
          <a:p>
            <a:pPr marL="228600" indent="-228600" fontAlgn="b">
              <a:buFontTx/>
              <a:buAutoNum type="arabicPlain"/>
            </a:pPr>
            <a:r>
              <a:rPr lang="en-US" sz="900" dirty="0" smtClean="0"/>
              <a:t>High Bridge - </a:t>
            </a:r>
            <a:r>
              <a:rPr lang="en-US" sz="900" dirty="0" err="1" smtClean="0"/>
              <a:t>Morrisania</a:t>
            </a:r>
            <a:endParaRPr lang="en-US" sz="900" dirty="0"/>
          </a:p>
          <a:p>
            <a:pPr marL="228600" indent="-228600" fontAlgn="b">
              <a:buFontTx/>
              <a:buAutoNum type="arabicPlain"/>
            </a:pPr>
            <a:r>
              <a:rPr lang="en-US" sz="900" dirty="0" smtClean="0"/>
              <a:t>Hunts Point – Mott Haven</a:t>
            </a:r>
            <a:endParaRPr lang="en-US" sz="900" dirty="0"/>
          </a:p>
          <a:p>
            <a:pPr marL="228600" indent="-228600" fontAlgn="b">
              <a:buFontTx/>
              <a:buAutoNum type="arabicPlain"/>
            </a:pPr>
            <a:r>
              <a:rPr lang="en-US" sz="900" dirty="0" smtClean="0"/>
              <a:t>Kingsbridge - Riverdale</a:t>
            </a:r>
            <a:endParaRPr lang="en-US" sz="900" dirty="0"/>
          </a:p>
          <a:p>
            <a:pPr marL="228600" indent="-228600" fontAlgn="b">
              <a:buFontTx/>
              <a:buAutoNum type="arabicPlain"/>
            </a:pPr>
            <a:r>
              <a:rPr lang="en-US" sz="900" dirty="0" smtClean="0"/>
              <a:t>Northeast Bronx</a:t>
            </a:r>
            <a:endParaRPr lang="en-US" sz="900" dirty="0"/>
          </a:p>
          <a:p>
            <a:pPr marL="228600" indent="-228600" fontAlgn="b">
              <a:buFontTx/>
              <a:buAutoNum type="arabicPlain"/>
            </a:pPr>
            <a:r>
              <a:rPr lang="en-US" sz="900" dirty="0" smtClean="0"/>
              <a:t>Pelham – </a:t>
            </a:r>
            <a:r>
              <a:rPr lang="en-US" sz="900" dirty="0" err="1" smtClean="0"/>
              <a:t>Throgs</a:t>
            </a:r>
            <a:r>
              <a:rPr lang="en-US" sz="900" dirty="0" smtClean="0"/>
              <a:t> Neck</a:t>
            </a:r>
            <a:endParaRPr lang="en-US" sz="900" dirty="0"/>
          </a:p>
        </p:txBody>
      </p:sp>
      <p:sp>
        <p:nvSpPr>
          <p:cNvPr id="26" name="TextBox 25"/>
          <p:cNvSpPr txBox="1"/>
          <p:nvPr/>
        </p:nvSpPr>
        <p:spPr>
          <a:xfrm>
            <a:off x="4081461" y="2190750"/>
            <a:ext cx="248786" cy="230832"/>
          </a:xfrm>
          <a:prstGeom prst="rect">
            <a:avLst/>
          </a:prstGeom>
          <a:noFill/>
        </p:spPr>
        <p:txBody>
          <a:bodyPr wrap="none" rtlCol="0">
            <a:spAutoFit/>
          </a:bodyPr>
          <a:lstStyle/>
          <a:p>
            <a:r>
              <a:rPr lang="en-US" sz="900" dirty="0">
                <a:solidFill>
                  <a:schemeClr val="bg1"/>
                </a:solidFill>
              </a:rPr>
              <a:t>4</a:t>
            </a:r>
          </a:p>
        </p:txBody>
      </p:sp>
      <p:sp>
        <p:nvSpPr>
          <p:cNvPr id="27" name="TextBox 26"/>
          <p:cNvSpPr txBox="1"/>
          <p:nvPr/>
        </p:nvSpPr>
        <p:spPr>
          <a:xfrm>
            <a:off x="4015806" y="1447800"/>
            <a:ext cx="248786" cy="230832"/>
          </a:xfrm>
          <a:prstGeom prst="rect">
            <a:avLst/>
          </a:prstGeom>
          <a:noFill/>
        </p:spPr>
        <p:txBody>
          <a:bodyPr wrap="none" rtlCol="0">
            <a:spAutoFit/>
          </a:bodyPr>
          <a:lstStyle/>
          <a:p>
            <a:r>
              <a:rPr lang="en-US" sz="900" dirty="0"/>
              <a:t>5</a:t>
            </a:r>
          </a:p>
        </p:txBody>
      </p:sp>
      <p:sp>
        <p:nvSpPr>
          <p:cNvPr id="28" name="TextBox 27"/>
          <p:cNvSpPr txBox="1"/>
          <p:nvPr/>
        </p:nvSpPr>
        <p:spPr>
          <a:xfrm>
            <a:off x="4494212" y="1600200"/>
            <a:ext cx="248786" cy="230832"/>
          </a:xfrm>
          <a:prstGeom prst="rect">
            <a:avLst/>
          </a:prstGeom>
          <a:noFill/>
        </p:spPr>
        <p:txBody>
          <a:bodyPr wrap="none" rtlCol="0">
            <a:spAutoFit/>
          </a:bodyPr>
          <a:lstStyle/>
          <a:p>
            <a:r>
              <a:rPr lang="en-US" sz="900" dirty="0" smtClean="0"/>
              <a:t>6</a:t>
            </a:r>
            <a:endParaRPr lang="en-US" sz="900" dirty="0"/>
          </a:p>
        </p:txBody>
      </p:sp>
      <p:sp>
        <p:nvSpPr>
          <p:cNvPr id="29" name="TextBox 28"/>
          <p:cNvSpPr txBox="1"/>
          <p:nvPr/>
        </p:nvSpPr>
        <p:spPr>
          <a:xfrm>
            <a:off x="4200754" y="1651173"/>
            <a:ext cx="248786" cy="230832"/>
          </a:xfrm>
          <a:prstGeom prst="rect">
            <a:avLst/>
          </a:prstGeom>
          <a:noFill/>
        </p:spPr>
        <p:txBody>
          <a:bodyPr wrap="none" rtlCol="0">
            <a:spAutoFit/>
          </a:bodyPr>
          <a:lstStyle/>
          <a:p>
            <a:r>
              <a:rPr lang="en-US" sz="900" dirty="0">
                <a:solidFill>
                  <a:schemeClr val="bg1"/>
                </a:solidFill>
              </a:rPr>
              <a:t>2</a:t>
            </a:r>
          </a:p>
        </p:txBody>
      </p:sp>
      <p:sp>
        <p:nvSpPr>
          <p:cNvPr id="34" name="TextBox 33"/>
          <p:cNvSpPr txBox="1"/>
          <p:nvPr/>
        </p:nvSpPr>
        <p:spPr>
          <a:xfrm>
            <a:off x="4483099" y="1983178"/>
            <a:ext cx="248786" cy="230832"/>
          </a:xfrm>
          <a:prstGeom prst="rect">
            <a:avLst/>
          </a:prstGeom>
          <a:noFill/>
        </p:spPr>
        <p:txBody>
          <a:bodyPr wrap="none" rtlCol="0">
            <a:spAutoFit/>
          </a:bodyPr>
          <a:lstStyle/>
          <a:p>
            <a:r>
              <a:rPr lang="en-US" sz="900" dirty="0" smtClean="0"/>
              <a:t>7</a:t>
            </a:r>
            <a:endParaRPr lang="en-US" sz="900" dirty="0"/>
          </a:p>
        </p:txBody>
      </p:sp>
      <p:sp>
        <p:nvSpPr>
          <p:cNvPr id="35" name="TextBox 34"/>
          <p:cNvSpPr txBox="1"/>
          <p:nvPr/>
        </p:nvSpPr>
        <p:spPr>
          <a:xfrm>
            <a:off x="4081461" y="1891022"/>
            <a:ext cx="248786" cy="230832"/>
          </a:xfrm>
          <a:prstGeom prst="rect">
            <a:avLst/>
          </a:prstGeom>
          <a:noFill/>
        </p:spPr>
        <p:txBody>
          <a:bodyPr wrap="none" rtlCol="0">
            <a:spAutoFit/>
          </a:bodyPr>
          <a:lstStyle/>
          <a:p>
            <a:r>
              <a:rPr lang="en-US" sz="900" dirty="0" smtClean="0">
                <a:solidFill>
                  <a:schemeClr val="bg1"/>
                </a:solidFill>
              </a:rPr>
              <a:t>1</a:t>
            </a:r>
            <a:endParaRPr lang="en-US" sz="900" dirty="0">
              <a:solidFill>
                <a:schemeClr val="bg1"/>
              </a:solidFill>
            </a:endParaRPr>
          </a:p>
        </p:txBody>
      </p:sp>
      <p:sp>
        <p:nvSpPr>
          <p:cNvPr id="36" name="TextBox 35"/>
          <p:cNvSpPr txBox="1"/>
          <p:nvPr/>
        </p:nvSpPr>
        <p:spPr>
          <a:xfrm>
            <a:off x="3921805" y="2019311"/>
            <a:ext cx="248786" cy="230832"/>
          </a:xfrm>
          <a:prstGeom prst="rect">
            <a:avLst/>
          </a:prstGeom>
          <a:noFill/>
        </p:spPr>
        <p:txBody>
          <a:bodyPr wrap="none" rtlCol="0">
            <a:spAutoFit/>
          </a:bodyPr>
          <a:lstStyle/>
          <a:p>
            <a:r>
              <a:rPr lang="en-US" sz="900" dirty="0" smtClean="0">
                <a:solidFill>
                  <a:schemeClr val="bg1"/>
                </a:solidFill>
              </a:rPr>
              <a:t>3</a:t>
            </a:r>
            <a:endParaRPr lang="en-US" sz="900" dirty="0">
              <a:solidFill>
                <a:schemeClr val="bg1"/>
              </a:solidFill>
            </a:endParaRPr>
          </a:p>
        </p:txBody>
      </p:sp>
      <p:sp>
        <p:nvSpPr>
          <p:cNvPr id="15" name="TextBox 14"/>
          <p:cNvSpPr txBox="1"/>
          <p:nvPr/>
        </p:nvSpPr>
        <p:spPr>
          <a:xfrm>
            <a:off x="4722812" y="5486400"/>
            <a:ext cx="6019800" cy="784830"/>
          </a:xfrm>
          <a:prstGeom prst="rect">
            <a:avLst/>
          </a:prstGeom>
          <a:solidFill>
            <a:schemeClr val="bg1">
              <a:lumMod val="85000"/>
            </a:schemeClr>
          </a:solidFill>
          <a:ln>
            <a:solidFill>
              <a:schemeClr val="bg1">
                <a:lumMod val="50000"/>
              </a:schemeClr>
            </a:solidFill>
          </a:ln>
        </p:spPr>
        <p:txBody>
          <a:bodyPr wrap="square" rtlCol="0">
            <a:spAutoFit/>
          </a:bodyPr>
          <a:lstStyle/>
          <a:p>
            <a:pPr>
              <a:lnSpc>
                <a:spcPts val="1800"/>
              </a:lnSpc>
            </a:pPr>
            <a:r>
              <a:rPr lang="en-US" sz="1200" i="1" dirty="0" smtClean="0"/>
              <a:t>It is important for children at risk of exposure to undergo blood tests for lead, as many people with lead poisoning show mild symptoms or even no symptoms at all. Lead testing is the first step towards eliminating lead from a child’s environment. </a:t>
            </a:r>
            <a:endParaRPr lang="en-US" sz="1200" i="1" dirty="0"/>
          </a:p>
        </p:txBody>
      </p:sp>
    </p:spTree>
    <p:extLst>
      <p:ext uri="{BB962C8B-B14F-4D97-AF65-F5344CB8AC3E}">
        <p14:creationId xmlns:p14="http://schemas.microsoft.com/office/powerpoint/2010/main" val="308827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684212" y="381000"/>
            <a:ext cx="11504613" cy="781752"/>
          </a:xfrm>
        </p:spPr>
        <p:txBody>
          <a:bodyPr/>
          <a:lstStyle/>
          <a:p>
            <a:r>
              <a:rPr lang="en-US" sz="2800" dirty="0" smtClean="0"/>
              <a:t>Rates of elevated blood lead levels among children less than 6 have declined in all 5 NYC boroughs (among those tested)</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072113035"/>
              </p:ext>
            </p:extLst>
          </p:nvPr>
        </p:nvGraphicFramePr>
        <p:xfrm>
          <a:off x="684212" y="1243956"/>
          <a:ext cx="9835407" cy="4986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49324" y="6248400"/>
            <a:ext cx="9073406" cy="461665"/>
          </a:xfrm>
          <a:prstGeom prst="rect">
            <a:avLst/>
          </a:prstGeom>
          <a:noFill/>
        </p:spPr>
        <p:txBody>
          <a:bodyPr wrap="square" rtlCol="0">
            <a:spAutoFit/>
          </a:bodyPr>
          <a:lstStyle/>
          <a:p>
            <a:r>
              <a:rPr lang="en-US" sz="1200" dirty="0"/>
              <a:t>Data source: New York City </a:t>
            </a:r>
            <a:r>
              <a:rPr lang="en-US" sz="1200" dirty="0" smtClean="0"/>
              <a:t>Healthy Homes Program (2005-2016), </a:t>
            </a:r>
            <a:r>
              <a:rPr lang="en-US" sz="1200" dirty="0"/>
              <a:t>data from New York City </a:t>
            </a:r>
            <a:r>
              <a:rPr lang="en-US" sz="1200" dirty="0" smtClean="0"/>
              <a:t>DOHMH </a:t>
            </a:r>
          </a:p>
          <a:p>
            <a:r>
              <a:rPr lang="en-US" sz="1200" dirty="0" smtClean="0"/>
              <a:t>Environment </a:t>
            </a:r>
            <a:r>
              <a:rPr lang="en-US" sz="1200" dirty="0"/>
              <a:t>&amp; Health Data </a:t>
            </a:r>
            <a:r>
              <a:rPr lang="en-US" sz="1200" dirty="0" smtClean="0"/>
              <a:t>Portal; Blood lead levels of 15 mcg/</a:t>
            </a:r>
            <a:r>
              <a:rPr lang="en-US" sz="1200" dirty="0" err="1" smtClean="0"/>
              <a:t>dL</a:t>
            </a:r>
            <a:r>
              <a:rPr lang="en-US" sz="1200" dirty="0" smtClean="0"/>
              <a:t> or greater are considered elevated. </a:t>
            </a:r>
            <a:endParaRPr lang="en-US" sz="1200" dirty="0"/>
          </a:p>
        </p:txBody>
      </p:sp>
      <p:sp>
        <p:nvSpPr>
          <p:cNvPr id="3" name="TextBox 2"/>
          <p:cNvSpPr txBox="1"/>
          <p:nvPr/>
        </p:nvSpPr>
        <p:spPr>
          <a:xfrm>
            <a:off x="5865812" y="2057400"/>
            <a:ext cx="4572000" cy="1229632"/>
          </a:xfrm>
          <a:prstGeom prst="rect">
            <a:avLst/>
          </a:prstGeom>
          <a:solidFill>
            <a:schemeClr val="bg1">
              <a:lumMod val="85000"/>
            </a:schemeClr>
          </a:solidFill>
          <a:ln>
            <a:solidFill>
              <a:schemeClr val="bg1">
                <a:lumMod val="50000"/>
              </a:schemeClr>
            </a:solidFill>
          </a:ln>
        </p:spPr>
        <p:txBody>
          <a:bodyPr wrap="square" rtlCol="0">
            <a:spAutoFit/>
          </a:bodyPr>
          <a:lstStyle/>
          <a:p>
            <a:pPr>
              <a:lnSpc>
                <a:spcPts val="1800"/>
              </a:lnSpc>
            </a:pPr>
            <a:r>
              <a:rPr lang="en-US" sz="1400" i="1" dirty="0" smtClean="0"/>
              <a:t>It is important for children at risk of exposure to undergo blood tests for lead, as many people with lead poisoning show mild symptoms or even no symptoms at all. Lead testing is the first step towards eliminating lead from a child’s environment. </a:t>
            </a:r>
            <a:endParaRPr lang="en-US" sz="1400" i="1" dirty="0"/>
          </a:p>
        </p:txBody>
      </p:sp>
    </p:spTree>
    <p:extLst>
      <p:ext uri="{BB962C8B-B14F-4D97-AF65-F5344CB8AC3E}">
        <p14:creationId xmlns:p14="http://schemas.microsoft.com/office/powerpoint/2010/main" val="17845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85949" y="381000"/>
            <a:ext cx="11652064" cy="781752"/>
          </a:xfrm>
        </p:spPr>
        <p:txBody>
          <a:bodyPr/>
          <a:lstStyle/>
          <a:p>
            <a:r>
              <a:rPr lang="en-US" sz="2800" dirty="0"/>
              <a:t>Rates of elevated blood lead levels among </a:t>
            </a:r>
            <a:r>
              <a:rPr lang="en-US" sz="2800" dirty="0" smtClean="0"/>
              <a:t>tested children </a:t>
            </a:r>
            <a:r>
              <a:rPr lang="en-US" sz="2800" dirty="0"/>
              <a:t>less than 6 years old </a:t>
            </a:r>
            <a:r>
              <a:rPr lang="en-US" sz="2800" dirty="0" smtClean="0"/>
              <a:t>are </a:t>
            </a:r>
            <a:r>
              <a:rPr lang="en-US" sz="2800" dirty="0" smtClean="0"/>
              <a:t>highest in Fordham–Bronx </a:t>
            </a:r>
            <a:r>
              <a:rPr lang="en-US" sz="2800" dirty="0" err="1" smtClean="0"/>
              <a:t>Pk</a:t>
            </a:r>
            <a:r>
              <a:rPr lang="en-US" sz="2800" dirty="0" smtClean="0"/>
              <a:t> and Northeast Bronx</a:t>
            </a:r>
            <a:endParaRPr lang="en-US" sz="2800" dirty="0"/>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947970786"/>
              </p:ext>
            </p:extLst>
          </p:nvPr>
        </p:nvGraphicFramePr>
        <p:xfrm>
          <a:off x="5543875" y="1219200"/>
          <a:ext cx="6520303" cy="4962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a:t>
            </a:r>
            <a:r>
              <a:rPr lang="en-US" sz="1200" dirty="0" smtClean="0"/>
              <a:t>Healthy Homes Program (2016), data </a:t>
            </a:r>
            <a:r>
              <a:rPr lang="en-US" sz="1200" dirty="0"/>
              <a:t>from New York City </a:t>
            </a:r>
            <a:r>
              <a:rPr lang="en-US" sz="1200" dirty="0" smtClean="0"/>
              <a:t>DOHMH</a:t>
            </a:r>
          </a:p>
          <a:p>
            <a:r>
              <a:rPr lang="en-US" sz="1200" dirty="0" smtClean="0"/>
              <a:t>Environment </a:t>
            </a:r>
            <a:r>
              <a:rPr lang="en-US" sz="1200" dirty="0"/>
              <a:t>&amp; Health Data Portal</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338557"/>
            <a:ext cx="5299400" cy="498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455612" y="1447800"/>
            <a:ext cx="2209800" cy="1061829"/>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smtClean="0"/>
              <a:t>Crotona - Tremont</a:t>
            </a:r>
            <a:endParaRPr lang="en-US" sz="900" dirty="0"/>
          </a:p>
          <a:p>
            <a:pPr marL="228600" indent="-228600" fontAlgn="b">
              <a:buFontTx/>
              <a:buAutoNum type="arabicPlain"/>
            </a:pPr>
            <a:r>
              <a:rPr lang="en-US" sz="900" dirty="0" smtClean="0"/>
              <a:t>Fordham – Bronx </a:t>
            </a:r>
            <a:r>
              <a:rPr lang="en-US" sz="900" dirty="0" err="1" smtClean="0"/>
              <a:t>Pk</a:t>
            </a:r>
            <a:endParaRPr lang="en-US" sz="900" dirty="0"/>
          </a:p>
          <a:p>
            <a:pPr marL="228600" indent="-228600" fontAlgn="b">
              <a:buFontTx/>
              <a:buAutoNum type="arabicPlain"/>
            </a:pPr>
            <a:r>
              <a:rPr lang="en-US" sz="900" dirty="0" smtClean="0"/>
              <a:t>High Bridge - </a:t>
            </a:r>
            <a:r>
              <a:rPr lang="en-US" sz="900" dirty="0" err="1" smtClean="0"/>
              <a:t>Morrisania</a:t>
            </a:r>
            <a:endParaRPr lang="en-US" sz="900" dirty="0"/>
          </a:p>
          <a:p>
            <a:pPr marL="228600" indent="-228600" fontAlgn="b">
              <a:buFontTx/>
              <a:buAutoNum type="arabicPlain"/>
            </a:pPr>
            <a:r>
              <a:rPr lang="en-US" sz="900" dirty="0" smtClean="0"/>
              <a:t>Hunts Point – Mott Haven</a:t>
            </a:r>
            <a:endParaRPr lang="en-US" sz="900" dirty="0"/>
          </a:p>
          <a:p>
            <a:pPr marL="228600" indent="-228600" fontAlgn="b">
              <a:buFontTx/>
              <a:buAutoNum type="arabicPlain"/>
            </a:pPr>
            <a:r>
              <a:rPr lang="en-US" sz="900" dirty="0" smtClean="0"/>
              <a:t>Kingsbridge - Riverdale</a:t>
            </a:r>
            <a:endParaRPr lang="en-US" sz="900" dirty="0"/>
          </a:p>
          <a:p>
            <a:pPr marL="228600" indent="-228600" fontAlgn="b">
              <a:buFontTx/>
              <a:buAutoNum type="arabicPlain"/>
            </a:pPr>
            <a:r>
              <a:rPr lang="en-US" sz="900" dirty="0" smtClean="0"/>
              <a:t>Northeast Bronx</a:t>
            </a:r>
            <a:endParaRPr lang="en-US" sz="900" dirty="0"/>
          </a:p>
          <a:p>
            <a:pPr marL="228600" indent="-228600" fontAlgn="b">
              <a:buFontTx/>
              <a:buAutoNum type="arabicPlain"/>
            </a:pPr>
            <a:r>
              <a:rPr lang="en-US" sz="900" dirty="0" smtClean="0"/>
              <a:t>Pelham – </a:t>
            </a:r>
            <a:r>
              <a:rPr lang="en-US" sz="900" dirty="0" err="1" smtClean="0"/>
              <a:t>Throgs</a:t>
            </a:r>
            <a:r>
              <a:rPr lang="en-US" sz="900" dirty="0" smtClean="0"/>
              <a:t> Neck</a:t>
            </a:r>
            <a:endParaRPr lang="en-US" sz="900" dirty="0"/>
          </a:p>
        </p:txBody>
      </p:sp>
      <p:sp>
        <p:nvSpPr>
          <p:cNvPr id="27" name="TextBox 26"/>
          <p:cNvSpPr txBox="1"/>
          <p:nvPr/>
        </p:nvSpPr>
        <p:spPr>
          <a:xfrm>
            <a:off x="3962397" y="2065544"/>
            <a:ext cx="248786" cy="230832"/>
          </a:xfrm>
          <a:prstGeom prst="rect">
            <a:avLst/>
          </a:prstGeom>
          <a:noFill/>
        </p:spPr>
        <p:txBody>
          <a:bodyPr wrap="none" rtlCol="0">
            <a:spAutoFit/>
          </a:bodyPr>
          <a:lstStyle/>
          <a:p>
            <a:r>
              <a:rPr lang="en-US" sz="900" dirty="0" smtClean="0">
                <a:solidFill>
                  <a:schemeClr val="bg1"/>
                </a:solidFill>
              </a:rPr>
              <a:t>1</a:t>
            </a:r>
            <a:endParaRPr lang="en-US" sz="900" dirty="0">
              <a:solidFill>
                <a:schemeClr val="bg1"/>
              </a:solidFill>
            </a:endParaRPr>
          </a:p>
        </p:txBody>
      </p:sp>
      <p:sp>
        <p:nvSpPr>
          <p:cNvPr id="28" name="TextBox 27"/>
          <p:cNvSpPr txBox="1"/>
          <p:nvPr/>
        </p:nvSpPr>
        <p:spPr>
          <a:xfrm>
            <a:off x="4076361" y="1790103"/>
            <a:ext cx="248786" cy="230832"/>
          </a:xfrm>
          <a:prstGeom prst="rect">
            <a:avLst/>
          </a:prstGeom>
          <a:noFill/>
        </p:spPr>
        <p:txBody>
          <a:bodyPr wrap="none" rtlCol="0">
            <a:spAutoFit/>
          </a:bodyPr>
          <a:lstStyle/>
          <a:p>
            <a:r>
              <a:rPr lang="en-US" sz="900" dirty="0">
                <a:solidFill>
                  <a:schemeClr val="bg1"/>
                </a:solidFill>
              </a:rPr>
              <a:t>2</a:t>
            </a:r>
          </a:p>
        </p:txBody>
      </p:sp>
      <p:sp>
        <p:nvSpPr>
          <p:cNvPr id="29" name="TextBox 28"/>
          <p:cNvSpPr txBox="1"/>
          <p:nvPr/>
        </p:nvSpPr>
        <p:spPr>
          <a:xfrm>
            <a:off x="3805578" y="2180960"/>
            <a:ext cx="248786" cy="230832"/>
          </a:xfrm>
          <a:prstGeom prst="rect">
            <a:avLst/>
          </a:prstGeom>
          <a:noFill/>
        </p:spPr>
        <p:txBody>
          <a:bodyPr wrap="none" rtlCol="0">
            <a:spAutoFit/>
          </a:bodyPr>
          <a:lstStyle/>
          <a:p>
            <a:r>
              <a:rPr lang="en-US" sz="900" dirty="0" smtClean="0"/>
              <a:t>3</a:t>
            </a:r>
            <a:endParaRPr lang="en-US" sz="900" dirty="0"/>
          </a:p>
        </p:txBody>
      </p:sp>
      <p:sp>
        <p:nvSpPr>
          <p:cNvPr id="34" name="TextBox 33"/>
          <p:cNvSpPr txBox="1"/>
          <p:nvPr/>
        </p:nvSpPr>
        <p:spPr>
          <a:xfrm>
            <a:off x="3929971" y="2344852"/>
            <a:ext cx="248786" cy="230832"/>
          </a:xfrm>
          <a:prstGeom prst="rect">
            <a:avLst/>
          </a:prstGeom>
          <a:noFill/>
        </p:spPr>
        <p:txBody>
          <a:bodyPr wrap="none" rtlCol="0">
            <a:spAutoFit/>
          </a:bodyPr>
          <a:lstStyle/>
          <a:p>
            <a:r>
              <a:rPr lang="en-US" sz="900" dirty="0" smtClean="0">
                <a:solidFill>
                  <a:schemeClr val="bg1"/>
                </a:solidFill>
              </a:rPr>
              <a:t>4</a:t>
            </a:r>
            <a:endParaRPr lang="en-US" sz="900" dirty="0">
              <a:solidFill>
                <a:schemeClr val="bg1"/>
              </a:solidFill>
            </a:endParaRPr>
          </a:p>
        </p:txBody>
      </p:sp>
      <p:sp>
        <p:nvSpPr>
          <p:cNvPr id="35" name="TextBox 34"/>
          <p:cNvSpPr txBox="1"/>
          <p:nvPr/>
        </p:nvSpPr>
        <p:spPr>
          <a:xfrm>
            <a:off x="3929971" y="1563216"/>
            <a:ext cx="248786" cy="230832"/>
          </a:xfrm>
          <a:prstGeom prst="rect">
            <a:avLst/>
          </a:prstGeom>
          <a:noFill/>
        </p:spPr>
        <p:txBody>
          <a:bodyPr wrap="none" rtlCol="0">
            <a:spAutoFit/>
          </a:bodyPr>
          <a:lstStyle/>
          <a:p>
            <a:r>
              <a:rPr lang="en-US" sz="900" dirty="0"/>
              <a:t>5</a:t>
            </a:r>
          </a:p>
        </p:txBody>
      </p:sp>
      <p:sp>
        <p:nvSpPr>
          <p:cNvPr id="36" name="TextBox 35"/>
          <p:cNvSpPr txBox="1"/>
          <p:nvPr/>
        </p:nvSpPr>
        <p:spPr>
          <a:xfrm>
            <a:off x="4334220" y="1747882"/>
            <a:ext cx="248786" cy="230832"/>
          </a:xfrm>
          <a:prstGeom prst="rect">
            <a:avLst/>
          </a:prstGeom>
          <a:noFill/>
        </p:spPr>
        <p:txBody>
          <a:bodyPr wrap="none" rtlCol="0">
            <a:spAutoFit/>
          </a:bodyPr>
          <a:lstStyle/>
          <a:p>
            <a:r>
              <a:rPr lang="en-US" sz="900" dirty="0" smtClean="0">
                <a:solidFill>
                  <a:schemeClr val="bg1"/>
                </a:solidFill>
              </a:rPr>
              <a:t>6</a:t>
            </a:r>
            <a:endParaRPr lang="en-US" sz="900" dirty="0">
              <a:solidFill>
                <a:schemeClr val="bg1"/>
              </a:solidFill>
            </a:endParaRPr>
          </a:p>
        </p:txBody>
      </p:sp>
      <p:sp>
        <p:nvSpPr>
          <p:cNvPr id="38" name="TextBox 37"/>
          <p:cNvSpPr txBox="1"/>
          <p:nvPr/>
        </p:nvSpPr>
        <p:spPr>
          <a:xfrm>
            <a:off x="4334220" y="2114020"/>
            <a:ext cx="248786" cy="230832"/>
          </a:xfrm>
          <a:prstGeom prst="rect">
            <a:avLst/>
          </a:prstGeom>
          <a:noFill/>
        </p:spPr>
        <p:txBody>
          <a:bodyPr wrap="none" rtlCol="0">
            <a:spAutoFit/>
          </a:bodyPr>
          <a:lstStyle/>
          <a:p>
            <a:r>
              <a:rPr lang="en-US" sz="900" dirty="0" smtClean="0"/>
              <a:t>7</a:t>
            </a:r>
            <a:endParaRPr lang="en-US" sz="900" dirty="0"/>
          </a:p>
        </p:txBody>
      </p:sp>
    </p:spTree>
    <p:extLst>
      <p:ext uri="{BB962C8B-B14F-4D97-AF65-F5344CB8AC3E}">
        <p14:creationId xmlns:p14="http://schemas.microsoft.com/office/powerpoint/2010/main" val="6606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21290"/>
            <a:ext cx="7496650" cy="1274195"/>
          </a:xfrm>
          <a:ln>
            <a:noFill/>
          </a:ln>
        </p:spPr>
        <p:txBody>
          <a:bodyPr/>
          <a:lstStyle/>
          <a:p>
            <a:r>
              <a:rPr lang="en-US" sz="4800" dirty="0" smtClean="0"/>
              <a:t>Housing and health: other hazards</a:t>
            </a:r>
            <a:endParaRPr lang="en-US" sz="4800" dirty="0"/>
          </a:p>
        </p:txBody>
      </p:sp>
      <p:sp>
        <p:nvSpPr>
          <p:cNvPr id="3" name="TextBox 2"/>
          <p:cNvSpPr txBox="1"/>
          <p:nvPr/>
        </p:nvSpPr>
        <p:spPr>
          <a:xfrm>
            <a:off x="684212" y="4876800"/>
            <a:ext cx="8382000" cy="584775"/>
          </a:xfrm>
          <a:prstGeom prst="rect">
            <a:avLst/>
          </a:prstGeom>
          <a:noFill/>
        </p:spPr>
        <p:txBody>
          <a:bodyPr wrap="square" rtlCol="0">
            <a:spAutoFit/>
          </a:bodyPr>
          <a:lstStyle/>
          <a:p>
            <a:r>
              <a:rPr lang="en-US" sz="1600" dirty="0"/>
              <a:t>Homes with mice or rats | Homes with cockroaches | Homes with mold | Homes with leaks | Homes with 3 or more maintenance deficiencies</a:t>
            </a:r>
          </a:p>
        </p:txBody>
      </p:sp>
    </p:spTree>
    <p:extLst>
      <p:ext uri="{BB962C8B-B14F-4D97-AF65-F5344CB8AC3E}">
        <p14:creationId xmlns:p14="http://schemas.microsoft.com/office/powerpoint/2010/main" val="364244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608012" y="305003"/>
            <a:ext cx="11125200" cy="781752"/>
          </a:xfrm>
        </p:spPr>
        <p:txBody>
          <a:bodyPr/>
          <a:lstStyle/>
          <a:p>
            <a:r>
              <a:rPr lang="en-US" sz="2800" dirty="0" smtClean="0"/>
              <a:t>More homes had mice or rats in </a:t>
            </a:r>
            <a:r>
              <a:rPr lang="en-US" sz="2800" dirty="0"/>
              <a:t>the Bronx than any other NYC </a:t>
            </a:r>
            <a:r>
              <a:rPr lang="en-US" sz="2800" dirty="0" smtClean="0"/>
              <a:t>borough</a:t>
            </a:r>
            <a:endParaRPr lang="en-US" sz="28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685143069"/>
              </p:ext>
            </p:extLst>
          </p:nvPr>
        </p:nvGraphicFramePr>
        <p:xfrm>
          <a:off x="912812" y="1219200"/>
          <a:ext cx="9149607" cy="50555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Housing and Vacancy </a:t>
            </a:r>
            <a:r>
              <a:rPr lang="en-US" sz="1200" dirty="0" smtClean="0"/>
              <a:t>Survey (1999-2014), </a:t>
            </a:r>
            <a:r>
              <a:rPr lang="en-US" sz="1200" dirty="0"/>
              <a:t>data from New York City </a:t>
            </a:r>
            <a:r>
              <a:rPr lang="en-US" sz="1200" dirty="0" smtClean="0"/>
              <a:t>DOHMH</a:t>
            </a:r>
          </a:p>
          <a:p>
            <a:r>
              <a:rPr lang="en-US" sz="1200" dirty="0" smtClean="0"/>
              <a:t>Environment </a:t>
            </a:r>
            <a:r>
              <a:rPr lang="en-US" sz="1200" dirty="0"/>
              <a:t>&amp; Health Data Portal</a:t>
            </a:r>
          </a:p>
        </p:txBody>
      </p:sp>
      <p:sp>
        <p:nvSpPr>
          <p:cNvPr id="3" name="TextBox 2"/>
          <p:cNvSpPr txBox="1"/>
          <p:nvPr/>
        </p:nvSpPr>
        <p:spPr>
          <a:xfrm>
            <a:off x="8913812" y="914400"/>
            <a:ext cx="2971800" cy="998800"/>
          </a:xfrm>
          <a:prstGeom prst="rect">
            <a:avLst/>
          </a:prstGeom>
          <a:solidFill>
            <a:schemeClr val="bg1">
              <a:lumMod val="85000"/>
            </a:schemeClr>
          </a:solidFill>
          <a:ln>
            <a:solidFill>
              <a:schemeClr val="bg1">
                <a:lumMod val="50000"/>
              </a:schemeClr>
            </a:solidFill>
          </a:ln>
        </p:spPr>
        <p:txBody>
          <a:bodyPr wrap="square" rtlCol="0">
            <a:spAutoFit/>
          </a:bodyPr>
          <a:lstStyle/>
          <a:p>
            <a:pPr>
              <a:lnSpc>
                <a:spcPts val="1800"/>
              </a:lnSpc>
            </a:pPr>
            <a:r>
              <a:rPr lang="en-US" sz="1400" i="1" dirty="0" smtClean="0"/>
              <a:t>Exposure to mice or rats in the home increases risk of developing asthma and exacerbating established asthma.</a:t>
            </a:r>
            <a:endParaRPr lang="en-US" sz="1400" i="1" dirty="0"/>
          </a:p>
        </p:txBody>
      </p:sp>
    </p:spTree>
    <p:extLst>
      <p:ext uri="{BB962C8B-B14F-4D97-AF65-F5344CB8AC3E}">
        <p14:creationId xmlns:p14="http://schemas.microsoft.com/office/powerpoint/2010/main" val="39927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42027" y="152400"/>
            <a:ext cx="11809571" cy="1200329"/>
          </a:xfrm>
        </p:spPr>
        <p:txBody>
          <a:bodyPr/>
          <a:lstStyle/>
          <a:p>
            <a:r>
              <a:rPr lang="en-US" dirty="0" smtClean="0"/>
              <a:t>Within the Bronx</a:t>
            </a:r>
            <a:r>
              <a:rPr lang="en-US" dirty="0"/>
              <a:t>, University </a:t>
            </a:r>
            <a:r>
              <a:rPr lang="en-US" dirty="0" smtClean="0"/>
              <a:t>Heights/Fordham is the sub-borough with the highest </a:t>
            </a:r>
            <a:r>
              <a:rPr lang="en-US" dirty="0"/>
              <a:t>percent of homes with mice or rats in the building </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3775530222"/>
              </p:ext>
            </p:extLst>
          </p:nvPr>
        </p:nvGraphicFramePr>
        <p:xfrm>
          <a:off x="5668522" y="1261637"/>
          <a:ext cx="6520303" cy="49629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BCDDEB6-71FA-4C10-B178-8419037F2048}"/>
              </a:ext>
            </a:extLst>
          </p:cNvPr>
          <p:cNvSpPr txBox="1"/>
          <p:nvPr/>
        </p:nvSpPr>
        <p:spPr>
          <a:xfrm>
            <a:off x="989012" y="6396335"/>
            <a:ext cx="9073406" cy="461665"/>
          </a:xfrm>
          <a:prstGeom prst="rect">
            <a:avLst/>
          </a:prstGeom>
          <a:noFill/>
        </p:spPr>
        <p:txBody>
          <a:bodyPr wrap="square" rtlCol="0">
            <a:spAutoFit/>
          </a:bodyPr>
          <a:lstStyle/>
          <a:p>
            <a:r>
              <a:rPr lang="en-US" sz="1200" dirty="0"/>
              <a:t>Data source: New York City Housing and Vacancy </a:t>
            </a:r>
            <a:r>
              <a:rPr lang="en-US" sz="1200" dirty="0" smtClean="0"/>
              <a:t>Survey (2014), data </a:t>
            </a:r>
            <a:r>
              <a:rPr lang="en-US" sz="1200" dirty="0"/>
              <a:t>from New York City </a:t>
            </a:r>
            <a:r>
              <a:rPr lang="en-US" sz="1200" dirty="0" smtClean="0"/>
              <a:t>DOHMH</a:t>
            </a:r>
          </a:p>
          <a:p>
            <a:r>
              <a:rPr lang="en-US" sz="1200" dirty="0" smtClean="0"/>
              <a:t>Environment </a:t>
            </a:r>
            <a:r>
              <a:rPr lang="en-US" sz="1200" dirty="0"/>
              <a:t>&amp; Health Data Portal</a:t>
            </a:r>
          </a:p>
        </p:txBody>
      </p:sp>
      <p:sp>
        <p:nvSpPr>
          <p:cNvPr id="4" name="TextBox 3">
            <a:extLst>
              <a:ext uri="{FF2B5EF4-FFF2-40B4-BE49-F238E27FC236}">
                <a16:creationId xmlns:a16="http://schemas.microsoft.com/office/drawing/2014/main" xmlns=""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xmlns="" id="{C4C01DB8-09E2-47B7-8386-7A2C356A1D6D}"/>
              </a:ext>
            </a:extLst>
          </p:cNvPr>
          <p:cNvSpPr txBox="1"/>
          <p:nvPr/>
        </p:nvSpPr>
        <p:spPr>
          <a:xfrm>
            <a:off x="3739905" y="1928043"/>
            <a:ext cx="396262" cy="246221"/>
          </a:xfrm>
          <a:prstGeom prst="rect">
            <a:avLst/>
          </a:prstGeom>
          <a:noFill/>
        </p:spPr>
        <p:txBody>
          <a:bodyPr wrap="none" rtlCol="0">
            <a:spAutoFit/>
          </a:bodyPr>
          <a:lstStyle/>
          <a:p>
            <a:r>
              <a:rPr lang="en-US" sz="1000" dirty="0">
                <a:solidFill>
                  <a:schemeClr val="bg1"/>
                </a:solidFill>
              </a:rPr>
              <a:t>103</a:t>
            </a:r>
          </a:p>
        </p:txBody>
      </p:sp>
      <p:sp>
        <p:nvSpPr>
          <p:cNvPr id="32" name="TextBox 31"/>
          <p:cNvSpPr txBox="1"/>
          <p:nvPr/>
        </p:nvSpPr>
        <p:spPr>
          <a:xfrm>
            <a:off x="3958569" y="1670809"/>
            <a:ext cx="248786" cy="230832"/>
          </a:xfrm>
          <a:prstGeom prst="rect">
            <a:avLst/>
          </a:prstGeom>
          <a:noFill/>
        </p:spPr>
        <p:txBody>
          <a:bodyPr wrap="none" rtlCol="0">
            <a:spAutoFit/>
          </a:bodyPr>
          <a:lstStyle/>
          <a:p>
            <a:r>
              <a:rPr lang="en-US" sz="900" dirty="0">
                <a:solidFill>
                  <a:schemeClr val="bg1"/>
                </a:solidFill>
              </a:rPr>
              <a:t>2</a:t>
            </a:r>
          </a:p>
        </p:txBody>
      </p:sp>
      <p:sp>
        <p:nvSpPr>
          <p:cNvPr id="33" name="TextBox 32"/>
          <p:cNvSpPr txBox="1"/>
          <p:nvPr/>
        </p:nvSpPr>
        <p:spPr>
          <a:xfrm>
            <a:off x="3938036" y="1935737"/>
            <a:ext cx="248786" cy="230832"/>
          </a:xfrm>
          <a:prstGeom prst="rect">
            <a:avLst/>
          </a:prstGeom>
          <a:noFill/>
        </p:spPr>
        <p:txBody>
          <a:bodyPr wrap="none" rtlCol="0">
            <a:spAutoFit/>
          </a:bodyPr>
          <a:lstStyle/>
          <a:p>
            <a:r>
              <a:rPr lang="en-US" sz="900" dirty="0">
                <a:solidFill>
                  <a:schemeClr val="bg1"/>
                </a:solidFill>
              </a:rPr>
              <a:t>3</a:t>
            </a:r>
          </a:p>
        </p:txBody>
      </p:sp>
      <p:sp>
        <p:nvSpPr>
          <p:cNvPr id="37" name="TextBox 36"/>
          <p:cNvSpPr txBox="1"/>
          <p:nvPr/>
        </p:nvSpPr>
        <p:spPr>
          <a:xfrm>
            <a:off x="4116981" y="2141408"/>
            <a:ext cx="248786" cy="230832"/>
          </a:xfrm>
          <a:prstGeom prst="rect">
            <a:avLst/>
          </a:prstGeom>
          <a:noFill/>
        </p:spPr>
        <p:txBody>
          <a:bodyPr wrap="none" rtlCol="0">
            <a:spAutoFit/>
          </a:bodyPr>
          <a:lstStyle/>
          <a:p>
            <a:r>
              <a:rPr lang="en-US" sz="900" dirty="0">
                <a:solidFill>
                  <a:schemeClr val="bg1"/>
                </a:solidFill>
              </a:rPr>
              <a:t>7</a:t>
            </a:r>
          </a:p>
        </p:txBody>
      </p:sp>
      <p:sp>
        <p:nvSpPr>
          <p:cNvPr id="39" name="TextBox 38"/>
          <p:cNvSpPr txBox="1"/>
          <p:nvPr/>
        </p:nvSpPr>
        <p:spPr>
          <a:xfrm>
            <a:off x="3766068" y="1895187"/>
            <a:ext cx="248786" cy="230832"/>
          </a:xfrm>
          <a:prstGeom prst="rect">
            <a:avLst/>
          </a:prstGeom>
          <a:noFill/>
        </p:spPr>
        <p:txBody>
          <a:bodyPr wrap="none" rtlCol="0">
            <a:spAutoFit/>
          </a:bodyPr>
          <a:lstStyle/>
          <a:p>
            <a:r>
              <a:rPr lang="en-US" sz="900" dirty="0">
                <a:solidFill>
                  <a:schemeClr val="bg1"/>
                </a:solidFill>
              </a:rPr>
              <a:t>9</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295400"/>
            <a:ext cx="5654522" cy="501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87891" y="1625604"/>
            <a:ext cx="2209800" cy="1477328"/>
          </a:xfrm>
          <a:prstGeom prst="rect">
            <a:avLst/>
          </a:prstGeom>
          <a:solidFill>
            <a:schemeClr val="bg1"/>
          </a:solidFill>
          <a:ln>
            <a:solidFill>
              <a:schemeClr val="bg1">
                <a:lumMod val="50000"/>
              </a:schemeClr>
            </a:solidFill>
          </a:ln>
        </p:spPr>
        <p:txBody>
          <a:bodyPr wrap="square" rtlCol="0">
            <a:spAutoFit/>
          </a:bodyPr>
          <a:lstStyle/>
          <a:p>
            <a:pPr marL="228600" indent="-228600" fontAlgn="b">
              <a:buFontTx/>
              <a:buAutoNum type="arabicPlain"/>
            </a:pPr>
            <a:r>
              <a:rPr lang="en-US" sz="900" dirty="0" err="1"/>
              <a:t>Highbridge</a:t>
            </a:r>
            <a:r>
              <a:rPr lang="en-US" sz="900" dirty="0"/>
              <a:t>/South Concourse</a:t>
            </a:r>
          </a:p>
          <a:p>
            <a:pPr marL="228600" indent="-228600" fontAlgn="b">
              <a:buFontTx/>
              <a:buAutoNum type="arabicPlain"/>
            </a:pPr>
            <a:r>
              <a:rPr lang="en-US" sz="900" dirty="0"/>
              <a:t>Kingsbridge Heights/</a:t>
            </a:r>
            <a:r>
              <a:rPr lang="en-US" sz="900" dirty="0" err="1"/>
              <a:t>Mosholu</a:t>
            </a:r>
            <a:endParaRPr lang="en-US" sz="900" dirty="0"/>
          </a:p>
          <a:p>
            <a:pPr marL="228600" indent="-228600" fontAlgn="b">
              <a:buFontTx/>
              <a:buAutoNum type="arabicPlain"/>
            </a:pPr>
            <a:r>
              <a:rPr lang="en-US" sz="900" dirty="0" err="1"/>
              <a:t>Morrisania</a:t>
            </a:r>
            <a:r>
              <a:rPr lang="en-US" sz="900" dirty="0"/>
              <a:t>/East Tremont</a:t>
            </a:r>
          </a:p>
          <a:p>
            <a:pPr marL="228600" indent="-228600" fontAlgn="b">
              <a:buFontTx/>
              <a:buAutoNum type="arabicPlain"/>
            </a:pPr>
            <a:r>
              <a:rPr lang="en-US" sz="900" dirty="0"/>
              <a:t>Mott Haven/Hunts Point</a:t>
            </a:r>
          </a:p>
          <a:p>
            <a:pPr marL="228600" indent="-228600" fontAlgn="b">
              <a:buFontTx/>
              <a:buAutoNum type="arabicPlain"/>
            </a:pPr>
            <a:r>
              <a:rPr lang="en-US" sz="900" dirty="0"/>
              <a:t>Pelham Parkway</a:t>
            </a:r>
          </a:p>
          <a:p>
            <a:pPr marL="228600" indent="-228600" fontAlgn="b">
              <a:buFontTx/>
              <a:buAutoNum type="arabicPlain"/>
            </a:pPr>
            <a:r>
              <a:rPr lang="en-US" sz="900" dirty="0"/>
              <a:t>Riverdale/Kingsbridge</a:t>
            </a:r>
          </a:p>
          <a:p>
            <a:pPr marL="228600" indent="-228600" fontAlgn="b">
              <a:buFontTx/>
              <a:buAutoNum type="arabicPlain"/>
            </a:pPr>
            <a:r>
              <a:rPr lang="en-US" sz="900" dirty="0" err="1"/>
              <a:t>Soundview</a:t>
            </a:r>
            <a:r>
              <a:rPr lang="en-US" sz="900" dirty="0"/>
              <a:t>/</a:t>
            </a:r>
            <a:r>
              <a:rPr lang="en-US" sz="900" dirty="0" err="1"/>
              <a:t>Parkchester</a:t>
            </a:r>
            <a:endParaRPr lang="en-US" sz="900" dirty="0"/>
          </a:p>
          <a:p>
            <a:pPr marL="228600" indent="-228600" fontAlgn="b">
              <a:buFontTx/>
              <a:buAutoNum type="arabicPlain"/>
            </a:pPr>
            <a:r>
              <a:rPr lang="en-US" sz="900" dirty="0" err="1"/>
              <a:t>Throgs</a:t>
            </a:r>
            <a:r>
              <a:rPr lang="en-US" sz="900" dirty="0"/>
              <a:t> Neck/Co-op City</a:t>
            </a:r>
          </a:p>
          <a:p>
            <a:pPr marL="228600" indent="-228600" fontAlgn="b">
              <a:buFontTx/>
              <a:buAutoNum type="arabicPlain"/>
            </a:pPr>
            <a:r>
              <a:rPr lang="en-US" sz="900" dirty="0"/>
              <a:t>University Heights/Fordham</a:t>
            </a:r>
          </a:p>
          <a:p>
            <a:pPr marL="228600" indent="-228600" fontAlgn="b">
              <a:buFontTx/>
              <a:buAutoNum type="arabicPlain"/>
            </a:pPr>
            <a:r>
              <a:rPr lang="en-US" sz="900" dirty="0" err="1"/>
              <a:t>Williamsbridge</a:t>
            </a:r>
            <a:r>
              <a:rPr lang="en-US" sz="900" dirty="0"/>
              <a:t>/</a:t>
            </a:r>
            <a:r>
              <a:rPr lang="en-US" sz="900" dirty="0" err="1"/>
              <a:t>Baychester</a:t>
            </a:r>
            <a:endParaRPr lang="en-US" sz="900" dirty="0"/>
          </a:p>
        </p:txBody>
      </p:sp>
      <p:sp>
        <p:nvSpPr>
          <p:cNvPr id="31" name="TextBox 30"/>
          <p:cNvSpPr txBox="1"/>
          <p:nvPr/>
        </p:nvSpPr>
        <p:spPr>
          <a:xfrm>
            <a:off x="3689250" y="1510188"/>
            <a:ext cx="248786" cy="230832"/>
          </a:xfrm>
          <a:prstGeom prst="rect">
            <a:avLst/>
          </a:prstGeom>
          <a:noFill/>
        </p:spPr>
        <p:txBody>
          <a:bodyPr wrap="none" rtlCol="0">
            <a:spAutoFit/>
          </a:bodyPr>
          <a:lstStyle/>
          <a:p>
            <a:r>
              <a:rPr lang="en-US" sz="900" dirty="0">
                <a:solidFill>
                  <a:schemeClr val="bg1"/>
                </a:solidFill>
              </a:rPr>
              <a:t>6</a:t>
            </a:r>
          </a:p>
        </p:txBody>
      </p:sp>
      <p:sp>
        <p:nvSpPr>
          <p:cNvPr id="41" name="TextBox 40"/>
          <p:cNvSpPr txBox="1"/>
          <p:nvPr/>
        </p:nvSpPr>
        <p:spPr>
          <a:xfrm>
            <a:off x="4021596" y="1510188"/>
            <a:ext cx="312906" cy="230832"/>
          </a:xfrm>
          <a:prstGeom prst="rect">
            <a:avLst/>
          </a:prstGeom>
          <a:noFill/>
        </p:spPr>
        <p:txBody>
          <a:bodyPr wrap="none" rtlCol="0">
            <a:spAutoFit/>
          </a:bodyPr>
          <a:lstStyle/>
          <a:p>
            <a:r>
              <a:rPr lang="en-US" sz="900" dirty="0">
                <a:solidFill>
                  <a:schemeClr val="bg1"/>
                </a:solidFill>
              </a:rPr>
              <a:t>10</a:t>
            </a:r>
          </a:p>
        </p:txBody>
      </p:sp>
      <p:sp>
        <p:nvSpPr>
          <p:cNvPr id="42" name="TextBox 41"/>
          <p:cNvSpPr txBox="1"/>
          <p:nvPr/>
        </p:nvSpPr>
        <p:spPr>
          <a:xfrm>
            <a:off x="3887381" y="1628599"/>
            <a:ext cx="248786" cy="230832"/>
          </a:xfrm>
          <a:prstGeom prst="rect">
            <a:avLst/>
          </a:prstGeom>
          <a:noFill/>
        </p:spPr>
        <p:txBody>
          <a:bodyPr wrap="none" rtlCol="0">
            <a:spAutoFit/>
          </a:bodyPr>
          <a:lstStyle/>
          <a:p>
            <a:r>
              <a:rPr lang="en-US" sz="900" dirty="0">
                <a:solidFill>
                  <a:schemeClr val="bg1"/>
                </a:solidFill>
              </a:rPr>
              <a:t>2</a:t>
            </a:r>
          </a:p>
        </p:txBody>
      </p:sp>
      <p:sp>
        <p:nvSpPr>
          <p:cNvPr id="43" name="TextBox 42"/>
          <p:cNvSpPr txBox="1"/>
          <p:nvPr/>
        </p:nvSpPr>
        <p:spPr>
          <a:xfrm>
            <a:off x="3703951" y="1861803"/>
            <a:ext cx="248786" cy="230832"/>
          </a:xfrm>
          <a:prstGeom prst="rect">
            <a:avLst/>
          </a:prstGeom>
          <a:noFill/>
        </p:spPr>
        <p:txBody>
          <a:bodyPr wrap="none" rtlCol="0">
            <a:spAutoFit/>
          </a:bodyPr>
          <a:lstStyle/>
          <a:p>
            <a:r>
              <a:rPr lang="en-US" sz="900" dirty="0">
                <a:solidFill>
                  <a:schemeClr val="bg1"/>
                </a:solidFill>
              </a:rPr>
              <a:t>9</a:t>
            </a:r>
          </a:p>
        </p:txBody>
      </p:sp>
      <p:sp>
        <p:nvSpPr>
          <p:cNvPr id="44" name="TextBox 43"/>
          <p:cNvSpPr txBox="1"/>
          <p:nvPr/>
        </p:nvSpPr>
        <p:spPr>
          <a:xfrm>
            <a:off x="3615512" y="2041103"/>
            <a:ext cx="248786" cy="230832"/>
          </a:xfrm>
          <a:prstGeom prst="rect">
            <a:avLst/>
          </a:prstGeom>
          <a:noFill/>
        </p:spPr>
        <p:txBody>
          <a:bodyPr wrap="none" rtlCol="0">
            <a:spAutoFit/>
          </a:bodyPr>
          <a:lstStyle/>
          <a:p>
            <a:r>
              <a:rPr lang="en-US" sz="900" dirty="0">
                <a:solidFill>
                  <a:schemeClr val="bg1"/>
                </a:solidFill>
              </a:rPr>
              <a:t>1</a:t>
            </a:r>
          </a:p>
        </p:txBody>
      </p:sp>
      <p:sp>
        <p:nvSpPr>
          <p:cNvPr id="45" name="TextBox 44"/>
          <p:cNvSpPr txBox="1"/>
          <p:nvPr/>
        </p:nvSpPr>
        <p:spPr>
          <a:xfrm>
            <a:off x="3864298" y="1909915"/>
            <a:ext cx="248786" cy="230832"/>
          </a:xfrm>
          <a:prstGeom prst="rect">
            <a:avLst/>
          </a:prstGeom>
          <a:noFill/>
        </p:spPr>
        <p:txBody>
          <a:bodyPr wrap="none" rtlCol="0">
            <a:spAutoFit/>
          </a:bodyPr>
          <a:lstStyle/>
          <a:p>
            <a:r>
              <a:rPr lang="en-US" sz="900" dirty="0">
                <a:solidFill>
                  <a:schemeClr val="bg1"/>
                </a:solidFill>
              </a:rPr>
              <a:t>3</a:t>
            </a:r>
          </a:p>
        </p:txBody>
      </p:sp>
      <p:sp>
        <p:nvSpPr>
          <p:cNvPr id="46" name="TextBox 45"/>
          <p:cNvSpPr txBox="1"/>
          <p:nvPr/>
        </p:nvSpPr>
        <p:spPr>
          <a:xfrm>
            <a:off x="3759157" y="2231135"/>
            <a:ext cx="248786" cy="230832"/>
          </a:xfrm>
          <a:prstGeom prst="rect">
            <a:avLst/>
          </a:prstGeom>
          <a:noFill/>
        </p:spPr>
        <p:txBody>
          <a:bodyPr wrap="none" rtlCol="0">
            <a:spAutoFit/>
          </a:bodyPr>
          <a:lstStyle/>
          <a:p>
            <a:r>
              <a:rPr lang="en-US" sz="900" dirty="0">
                <a:solidFill>
                  <a:schemeClr val="bg1"/>
                </a:solidFill>
              </a:rPr>
              <a:t>4</a:t>
            </a:r>
          </a:p>
        </p:txBody>
      </p:sp>
      <p:sp>
        <p:nvSpPr>
          <p:cNvPr id="47" name="TextBox 46"/>
          <p:cNvSpPr txBox="1"/>
          <p:nvPr/>
        </p:nvSpPr>
        <p:spPr>
          <a:xfrm>
            <a:off x="4052487" y="2104177"/>
            <a:ext cx="248786" cy="230832"/>
          </a:xfrm>
          <a:prstGeom prst="rect">
            <a:avLst/>
          </a:prstGeom>
          <a:noFill/>
        </p:spPr>
        <p:txBody>
          <a:bodyPr wrap="none" rtlCol="0">
            <a:spAutoFit/>
          </a:bodyPr>
          <a:lstStyle/>
          <a:p>
            <a:r>
              <a:rPr lang="en-US" sz="900" dirty="0">
                <a:solidFill>
                  <a:schemeClr val="bg1"/>
                </a:solidFill>
              </a:rPr>
              <a:t>7</a:t>
            </a:r>
          </a:p>
        </p:txBody>
      </p:sp>
      <p:sp>
        <p:nvSpPr>
          <p:cNvPr id="48" name="TextBox 47"/>
          <p:cNvSpPr txBox="1"/>
          <p:nvPr/>
        </p:nvSpPr>
        <p:spPr>
          <a:xfrm>
            <a:off x="4112700" y="1820321"/>
            <a:ext cx="248786" cy="230832"/>
          </a:xfrm>
          <a:prstGeom prst="rect">
            <a:avLst/>
          </a:prstGeom>
          <a:noFill/>
        </p:spPr>
        <p:txBody>
          <a:bodyPr wrap="none" rtlCol="0">
            <a:spAutoFit/>
          </a:bodyPr>
          <a:lstStyle/>
          <a:p>
            <a:r>
              <a:rPr lang="en-US" sz="900" dirty="0"/>
              <a:t>5</a:t>
            </a:r>
          </a:p>
        </p:txBody>
      </p:sp>
      <p:sp>
        <p:nvSpPr>
          <p:cNvPr id="49" name="TextBox 48"/>
          <p:cNvSpPr txBox="1"/>
          <p:nvPr/>
        </p:nvSpPr>
        <p:spPr>
          <a:xfrm>
            <a:off x="4285952" y="2062976"/>
            <a:ext cx="248786" cy="230832"/>
          </a:xfrm>
          <a:prstGeom prst="rect">
            <a:avLst/>
          </a:prstGeom>
          <a:noFill/>
        </p:spPr>
        <p:txBody>
          <a:bodyPr wrap="none" rtlCol="0">
            <a:spAutoFit/>
          </a:bodyPr>
          <a:lstStyle/>
          <a:p>
            <a:r>
              <a:rPr lang="en-US" sz="900" dirty="0"/>
              <a:t>8</a:t>
            </a:r>
          </a:p>
        </p:txBody>
      </p:sp>
    </p:spTree>
    <p:extLst>
      <p:ext uri="{BB962C8B-B14F-4D97-AF65-F5344CB8AC3E}">
        <p14:creationId xmlns:p14="http://schemas.microsoft.com/office/powerpoint/2010/main" val="2136728666"/>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19433</TotalTime>
  <Words>2729</Words>
  <Application>Microsoft Office PowerPoint</Application>
  <PresentationFormat>Custom</PresentationFormat>
  <Paragraphs>464</Paragraphs>
  <Slides>37</Slides>
  <Notes>22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Montefiore DOING MORE</vt:lpstr>
      <vt:lpstr>Bronx Community Health Dashboard:  Housing and Health  Last Updated: 1/29/2019  See end of presentation for more information about this project and links  to data sources.</vt:lpstr>
      <vt:lpstr>Housing and health: lead</vt:lpstr>
      <vt:lpstr>The percent of children tested for lead by age 3 years remains the highest in the Bronx</vt:lpstr>
      <vt:lpstr>More than 85% of children in the Bronx have been tested for lead</vt:lpstr>
      <vt:lpstr>Rates of elevated blood lead levels among children less than 6 have declined in all 5 NYC boroughs (among those tested)</vt:lpstr>
      <vt:lpstr>Rates of elevated blood lead levels among tested children less than 6 years old are highest in Fordham–Bronx Pk and Northeast Bronx</vt:lpstr>
      <vt:lpstr>Housing and health: other hazards</vt:lpstr>
      <vt:lpstr>More homes had mice or rats in the Bronx than any other NYC borough</vt:lpstr>
      <vt:lpstr>Within the Bronx, University Heights/Fordham is the sub-borough with the highest percent of homes with mice or rats in the building </vt:lpstr>
      <vt:lpstr>The percent of homes with cockroaches has decreased in all 5 NYC boroughs since 2008; and remains highest in the Bronx</vt:lpstr>
      <vt:lpstr>Within the Bronx, University Heights/Fordham is the sub-borough with the highest percent of homes with cockroaches </vt:lpstr>
      <vt:lpstr>More adults report mold in their home in the Bronx than any other NYC borough</vt:lpstr>
      <vt:lpstr>Within the Bronx, Fordham–Bronx Park is the United Hospital Fund neighborhood with the highest percent of adults reporting mold in the home </vt:lpstr>
      <vt:lpstr>The percent of homes with leaks remains highest in the Bronx</vt:lpstr>
      <vt:lpstr>Within the Bronx, Highbridge/South Concourse is the sub-borough with the highest percent of homes with leaks</vt:lpstr>
      <vt:lpstr>The percent of homes with 3 or more maintenance deficiencies remains highest in the Bronx</vt:lpstr>
      <vt:lpstr>Within the Bronx, Highbridge/South Concourse is the sub-borough with the highest percent of homes with 3 or more maintenance deficiencies</vt:lpstr>
      <vt:lpstr>More than two-thirds of Bronx renter-occupied units have at least one maintenance deficiency</vt:lpstr>
      <vt:lpstr>Within the Bronx, Throgs Neck/Co-op City is the sub-borough with the highest percent of renter-occupied homes with no maintenance deficiencies </vt:lpstr>
      <vt:lpstr>The percent of homes using supplemental heat has increased in all 5 NYC boroughs; and remains highest in the Bronx</vt:lpstr>
      <vt:lpstr>Within the Bronx, University Heights/Fordham is the sub-borough with the highest percent of homes using supplemental heat</vt:lpstr>
      <vt:lpstr>Housing and health: exposure to tobacco smoke</vt:lpstr>
      <vt:lpstr>The Bronx has the second highest percent of children who are exposed to any second-hand smoke in the home</vt:lpstr>
      <vt:lpstr>Despite the Bronx not having the highest smoking prevalence, the percent of adults reporting second-hand smoke is highest in the Bronx compared to other NYC boroughs</vt:lpstr>
      <vt:lpstr>Within the Bronx, South Bronx is the United Hospital Fund neighborhood with the highest percent of adults reporting second-hand smoke in the home </vt:lpstr>
      <vt:lpstr>Housing and health: crowding, affordability and stable housing</vt:lpstr>
      <vt:lpstr>More children did not have a regular place to live in the prior year in the Bronx than any other NYC borough</vt:lpstr>
      <vt:lpstr>The Bronx has the highest percent of households with crowding </vt:lpstr>
      <vt:lpstr>Within the Bronx, Fordham South is the neighborhood tabulation area with the highest percent of crowded homes</vt:lpstr>
      <vt:lpstr>The Bronx has the lowest percent of owner-occupied homes, which suggests housing instability</vt:lpstr>
      <vt:lpstr>Within the Bronx, Fordham South, West Concourse and Mount Hope have the lowest rates of home–ownership</vt:lpstr>
      <vt:lpstr>Since 2005, the percent of Bronx residents with severe rental burden has slightly increased</vt:lpstr>
      <vt:lpstr>Over one-third of Bronx residents have severe rental burden, with female and minority residents more likely to have a severe burden</vt:lpstr>
      <vt:lpstr>In the Bronx, children and those living below the FPL are more likely to have severe rental burden</vt:lpstr>
      <vt:lpstr>The percent of residents with severe rental burden varies across the Bronx</vt:lpstr>
      <vt:lpstr>About the Community Health Dashboard Project</vt:lpstr>
      <vt:lpstr>Links to data sources</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Bronx Community Health Dashboard:  Drug Abuse and Opioids  Created: 5/18/2017 Last Updated: 5/18/2017</dc:title>
  <dc:creator>dkocp05</dc:creator>
  <cp:lastModifiedBy>Carrie Heller</cp:lastModifiedBy>
  <cp:revision>558</cp:revision>
  <cp:lastPrinted>2018-07-02T15:15:49Z</cp:lastPrinted>
  <dcterms:created xsi:type="dcterms:W3CDTF">2017-05-18T20:31:35Z</dcterms:created>
  <dcterms:modified xsi:type="dcterms:W3CDTF">2019-03-21T18:59:37Z</dcterms:modified>
</cp:coreProperties>
</file>